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Arimo Bold" panose="020B0604020202020204" charset="0"/>
      <p:regular r:id="rId13"/>
    </p:embeddedFon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Arimo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5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4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9.png"/><Relationship Id="rId10" Type="http://schemas.openxmlformats.org/officeDocument/2006/relationships/image" Target="../media/image5.png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4.svg"/><Relationship Id="rId10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10.svg"/><Relationship Id="rId18" Type="http://schemas.openxmlformats.org/officeDocument/2006/relationships/image" Target="../media/image14.svg"/><Relationship Id="rId3" Type="http://schemas.openxmlformats.org/officeDocument/2006/relationships/image" Target="../media/image43.svg"/><Relationship Id="rId21" Type="http://schemas.openxmlformats.org/officeDocument/2006/relationships/image" Target="../media/image12.png"/><Relationship Id="rId7" Type="http://schemas.openxmlformats.org/officeDocument/2006/relationships/image" Target="../media/image47.svg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image" Target="../media/image27.png"/><Relationship Id="rId16" Type="http://schemas.openxmlformats.org/officeDocument/2006/relationships/image" Target="../media/image33.pn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12.svg"/><Relationship Id="rId5" Type="http://schemas.openxmlformats.org/officeDocument/2006/relationships/image" Target="../media/image45.svg"/><Relationship Id="rId15" Type="http://schemas.openxmlformats.org/officeDocument/2006/relationships/image" Target="../media/image32.png"/><Relationship Id="rId10" Type="http://schemas.openxmlformats.org/officeDocument/2006/relationships/image" Target="../media/image9.png"/><Relationship Id="rId19" Type="http://schemas.openxmlformats.org/officeDocument/2006/relationships/image" Target="../media/image11.png"/><Relationship Id="rId4" Type="http://schemas.openxmlformats.org/officeDocument/2006/relationships/image" Target="../media/image28.png"/><Relationship Id="rId9" Type="http://schemas.openxmlformats.org/officeDocument/2006/relationships/image" Target="../media/image49.svg"/><Relationship Id="rId14" Type="http://schemas.openxmlformats.org/officeDocument/2006/relationships/image" Target="../media/image31.png"/><Relationship Id="rId22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1.wdp"/><Relationship Id="rId5" Type="http://schemas.openxmlformats.org/officeDocument/2006/relationships/image" Target="../media/image14.sv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1.svg"/><Relationship Id="rId7" Type="http://schemas.openxmlformats.org/officeDocument/2006/relationships/image" Target="../media/image16.svg"/><Relationship Id="rId12" Type="http://schemas.openxmlformats.org/officeDocument/2006/relationships/image" Target="../media/image23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svg"/><Relationship Id="rId10" Type="http://schemas.openxmlformats.org/officeDocument/2006/relationships/image" Target="../media/image18.sv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7.sv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1.svg"/><Relationship Id="rId7" Type="http://schemas.openxmlformats.org/officeDocument/2006/relationships/image" Target="../media/image10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3.svg"/><Relationship Id="rId4" Type="http://schemas.openxmlformats.org/officeDocument/2006/relationships/image" Target="../media/image21.png"/><Relationship Id="rId9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8.svg"/><Relationship Id="rId7" Type="http://schemas.openxmlformats.org/officeDocument/2006/relationships/image" Target="../media/image10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svg"/><Relationship Id="rId5" Type="http://schemas.openxmlformats.org/officeDocument/2006/relationships/image" Target="../media/image12.svg"/><Relationship Id="rId10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0.svg"/><Relationship Id="rId7" Type="http://schemas.openxmlformats.org/officeDocument/2006/relationships/image" Target="../media/image16.svg"/><Relationship Id="rId12" Type="http://schemas.openxmlformats.org/officeDocument/2006/relationships/image" Target="../media/image14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0.png"/><Relationship Id="rId5" Type="http://schemas.openxmlformats.org/officeDocument/2006/relationships/image" Target="../media/image10.svg"/><Relationship Id="rId10" Type="http://schemas.openxmlformats.org/officeDocument/2006/relationships/image" Target="../media/image12.sv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2208597">
            <a:off x="14198417" y="5350254"/>
            <a:ext cx="5199973" cy="7277316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907515" y="1369574"/>
            <a:ext cx="14472970" cy="7344357"/>
            <a:chOff x="0" y="0"/>
            <a:chExt cx="19297293" cy="9792476"/>
          </a:xfrm>
        </p:grpSpPr>
        <p:sp>
          <p:nvSpPr>
            <p:cNvPr id="4" name="TextBox 4"/>
            <p:cNvSpPr txBox="1"/>
            <p:nvPr/>
          </p:nvSpPr>
          <p:spPr>
            <a:xfrm>
              <a:off x="0" y="2381165"/>
              <a:ext cx="19297293" cy="48434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567"/>
                </a:lnSpc>
              </a:pPr>
              <a:r>
                <a:rPr lang="en-US" sz="7972">
                  <a:solidFill>
                    <a:srgbClr val="5F7783"/>
                  </a:solidFill>
                  <a:latin typeface="HK Grotesk Bold Bold"/>
                </a:rPr>
                <a:t>Технология ведения дискуссий в воспитательной деятельности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3071396" y="-28575"/>
              <a:ext cx="13154501" cy="5883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3071396" y="9107998"/>
              <a:ext cx="13154501" cy="6844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60"/>
                </a:lnSpc>
              </a:pPr>
              <a:endParaRPr/>
            </a:p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 rot="-1250312">
            <a:off x="17527731" y="5311911"/>
            <a:ext cx="1026921" cy="435539"/>
            <a:chOff x="0" y="0"/>
            <a:chExt cx="2527300" cy="107188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1725689" y="515168"/>
            <a:ext cx="6645148" cy="540069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4052569" y="-927039"/>
            <a:ext cx="5491668" cy="444325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839509">
            <a:off x="1518992" y="7913161"/>
            <a:ext cx="4066369" cy="365973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5195579" y="-278833"/>
            <a:ext cx="992546" cy="92757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6763027" y="4517888"/>
            <a:ext cx="560556" cy="52386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7002704" y="9819227"/>
            <a:ext cx="582072" cy="543973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028700" y="6461741"/>
            <a:ext cx="878815" cy="821293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>
            <a:off x="2593368" y="4189375"/>
            <a:ext cx="354974" cy="328512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15424104" y="4877497"/>
            <a:ext cx="354974" cy="328512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9575652" y="9578771"/>
            <a:ext cx="354974" cy="328512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8641489" y="864444"/>
            <a:ext cx="354974" cy="3285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495689" y="-143646"/>
            <a:ext cx="992546" cy="92757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789026" y="543916"/>
            <a:ext cx="354974" cy="32851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1766259" y="9362860"/>
            <a:ext cx="354974" cy="32851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243679" y="1446744"/>
            <a:ext cx="992546" cy="92757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6694889" y="9858819"/>
            <a:ext cx="354974" cy="32851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48866" y="9527116"/>
            <a:ext cx="992546" cy="92757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/>
          <a:srcRect l="28623" r="22217" b="510"/>
          <a:stretch>
            <a:fillRect/>
          </a:stretch>
        </p:blipFill>
        <p:spPr>
          <a:xfrm>
            <a:off x="10371987" y="2034044"/>
            <a:ext cx="7616437" cy="6516266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1211805" y="477241"/>
            <a:ext cx="4556665" cy="10362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20"/>
              </a:lnSpc>
            </a:pPr>
            <a:r>
              <a:rPr lang="en-US" sz="6400">
                <a:solidFill>
                  <a:srgbClr val="5F7783"/>
                </a:solidFill>
                <a:latin typeface="HK Grotesk Light"/>
              </a:rPr>
              <a:t>Ход работы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30082" y="901152"/>
            <a:ext cx="9743722" cy="9002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Обозначается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проблема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и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позиции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отношению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к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ней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Оппоненты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называют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свои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позиции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Жребий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определяет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очерёдность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выступающих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Выступающие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произносят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первые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речи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(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более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трёх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минут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).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После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каждой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речи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оппонент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имеет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право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на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реплику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(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одна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минута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).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После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этой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части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наблюдатели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имеют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возможность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дать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обратную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связь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,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теме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, а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качеству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аргументации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Своё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отношение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к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теме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наблюдатели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выражают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первым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тайным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голосованием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Далее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повторяются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речи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и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реплики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Повторяется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этап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обратной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связи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и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тайного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голосования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,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но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теперь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оно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окончательное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 marL="647698" lvl="1" indent="-323849">
              <a:lnSpc>
                <a:spcPts val="3899"/>
              </a:lnSpc>
              <a:buFont typeface="Arial"/>
              <a:buChar char="•"/>
            </a:pP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Последним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шагом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учитель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проводит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 </a:t>
            </a:r>
            <a:r>
              <a:rPr lang="en-US" sz="2999" b="1" dirty="0" err="1">
                <a:solidFill>
                  <a:srgbClr val="5F7783"/>
                </a:solidFill>
                <a:latin typeface="HK Grotesk Light"/>
              </a:rPr>
              <a:t>рефлексию</a:t>
            </a:r>
            <a:r>
              <a:rPr lang="en-US" sz="2999" b="1" dirty="0">
                <a:solidFill>
                  <a:srgbClr val="5F7783"/>
                </a:solidFill>
                <a:latin typeface="HK Grotesk Light"/>
              </a:rPr>
              <a:t>.</a:t>
            </a:r>
          </a:p>
          <a:p>
            <a:pPr>
              <a:lnSpc>
                <a:spcPts val="3899"/>
              </a:lnSpc>
            </a:pPr>
            <a:endParaRPr lang="en-US" sz="2999" b="1" dirty="0">
              <a:solidFill>
                <a:srgbClr val="5F7783"/>
              </a:solidFill>
              <a:latin typeface="HK Grotesk Light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6787437" y="783933"/>
            <a:ext cx="992546" cy="927579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3683933" y="8931240"/>
            <a:ext cx="992546" cy="92757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9818829" y="6508383"/>
            <a:ext cx="354974" cy="328512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309153" y="3634321"/>
            <a:ext cx="354974" cy="328512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904326" y="8766984"/>
            <a:ext cx="354974" cy="328512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814475" y="9316590"/>
            <a:ext cx="354974" cy="328512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107" y="4333532"/>
            <a:ext cx="354974" cy="3285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1074607">
            <a:off x="1070787" y="5075127"/>
            <a:ext cx="1026921" cy="435539"/>
            <a:chOff x="0" y="0"/>
            <a:chExt cx="2527300" cy="107188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grpSp>
        <p:nvGrpSpPr>
          <p:cNvPr id="4" name="Group 4"/>
          <p:cNvGrpSpPr>
            <a:grpSpLocks noChangeAspect="1"/>
          </p:cNvGrpSpPr>
          <p:nvPr/>
        </p:nvGrpSpPr>
        <p:grpSpPr>
          <a:xfrm rot="-1250312">
            <a:off x="17527731" y="5311911"/>
            <a:ext cx="1026921" cy="435539"/>
            <a:chOff x="0" y="0"/>
            <a:chExt cx="2527300" cy="107188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5653234" y="4418361"/>
            <a:ext cx="10546965" cy="3486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069"/>
              </a:lnSpc>
            </a:pPr>
            <a:endParaRPr/>
          </a:p>
          <a:p>
            <a:pPr algn="r">
              <a:lnSpc>
                <a:spcPts val="4549"/>
              </a:lnSpc>
            </a:pPr>
            <a:r>
              <a:rPr lang="en-US" sz="3499">
                <a:solidFill>
                  <a:srgbClr val="5F7783"/>
                </a:solidFill>
                <a:latin typeface="HK Grotesk Bold Bold"/>
              </a:rPr>
              <a:t>Очень важно дать позитивную обратную связь участникам после работы, отметить что получилось хорошо, что удалось держать удар, находиться «на сцене». Найдите именно те слова, которые поддержат именно этого участника.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956324">
            <a:off x="14459422" y="-1421097"/>
            <a:ext cx="4569985" cy="489959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471165">
            <a:off x="-896693" y="-486274"/>
            <a:ext cx="3983343" cy="538289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-352320" y="7030517"/>
            <a:ext cx="5443733" cy="393928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rot="-812401">
            <a:off x="15725971" y="7740484"/>
            <a:ext cx="3066657" cy="4006322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9225339" y="763323"/>
            <a:ext cx="354974" cy="32851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4618609" y="0"/>
            <a:ext cx="992546" cy="92757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17489176" y="4181242"/>
            <a:ext cx="1597647" cy="1493074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8090793" y="9743645"/>
            <a:ext cx="1312033" cy="1226155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-283333" y="5915861"/>
            <a:ext cx="997166" cy="931897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2369546" y="5529681"/>
            <a:ext cx="354974" cy="328512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>
            <a:fillRect/>
          </a:stretch>
        </p:blipFill>
        <p:spPr>
          <a:xfrm>
            <a:off x="10182210" y="9000158"/>
            <a:ext cx="354974" cy="328512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>
            <a:fillRect/>
          </a:stretch>
        </p:blipFill>
        <p:spPr>
          <a:xfrm>
            <a:off x="15473256" y="4376660"/>
            <a:ext cx="354974" cy="328512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3159008" y="1347710"/>
            <a:ext cx="11175603" cy="3028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7"/>
              </a:lnSpc>
              <a:spcBef>
                <a:spcPct val="0"/>
              </a:spcBef>
            </a:pPr>
            <a:r>
              <a:rPr lang="en-US" sz="3372">
                <a:solidFill>
                  <a:srgbClr val="5F7783"/>
                </a:solidFill>
                <a:latin typeface="HK Grotesk Bold Bold"/>
              </a:rPr>
              <a:t>Кроме этапа рефлексии в конце подобных дебатов важно выйти из ситуации противоборства, чтобы соперничество не продолжилось за пределами класса. Для этого важно уделить время благодарности друг другу и проговариванию общих результатов, которые никак не связаны ни с чьей победой.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030799" y="-190500"/>
            <a:ext cx="992546" cy="92757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44624" y="4814988"/>
            <a:ext cx="354974" cy="32851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023345" y="8075003"/>
            <a:ext cx="354974" cy="32851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411676" y="5143500"/>
            <a:ext cx="992546" cy="92757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0315424" y="1235634"/>
            <a:ext cx="354974" cy="32851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0315424" y="9540214"/>
            <a:ext cx="992546" cy="92757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5000" l="2003" r="8998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9677400" y="571374"/>
            <a:ext cx="8382000" cy="1007182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28700" y="1168959"/>
            <a:ext cx="6664001" cy="2282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099"/>
              </a:lnSpc>
            </a:pPr>
            <a:r>
              <a:rPr lang="en-US" sz="6999">
                <a:solidFill>
                  <a:srgbClr val="5F7783"/>
                </a:solidFill>
                <a:latin typeface="HK Grotesk Bold Bold"/>
              </a:rPr>
              <a:t>Сократический семинар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678619" y="4141308"/>
            <a:ext cx="9636805" cy="6894730"/>
            <a:chOff x="0" y="0"/>
            <a:chExt cx="12849073" cy="9192973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66675"/>
              <a:ext cx="12849073" cy="59645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228"/>
                </a:lnSpc>
              </a:pPr>
              <a:r>
                <a:rPr lang="en-US" sz="2152" b="1" spc="215" dirty="0">
                  <a:solidFill>
                    <a:srgbClr val="161310"/>
                  </a:solidFill>
                  <a:latin typeface="HK Grotesk Light Bold"/>
                </a:rPr>
                <a:t>СОКРАТИЧЕСКИЙ СЕМИНАР — ЭТО ОДНА ИЗ НАИБОЛЕЕ ИСПЫТАННЫХ ПЕДАГОГИЧЕСКИХ НАХОДОК. ЕГО АВТОРСТВО ОЧЕВИДНО (НУ ПОЧТИ), И МЫ ЗНАЕМ НЕМАЛО АРХАИЧНЫХ И БОЛЕЕ СОВРЕМЕННЫХ ЛИТЕРАТУРНЫХ ПРИМЕРОВ ТАКОГО СЕМИНАРА. ТЕМ НЕ МЕНЕЕ ПОТЕНЦИАЛ ЭТОЙ ФОРМЫ ДЕЯТЕЛЬНОСТИ НА УРОКЕ НЕ ИСЧЕРПАН. </a:t>
              </a:r>
            </a:p>
            <a:p>
              <a:pPr>
                <a:lnSpc>
                  <a:spcPts val="3228"/>
                </a:lnSpc>
              </a:pPr>
              <a:endParaRPr lang="en-US" sz="2152" b="1" spc="215" dirty="0">
                <a:solidFill>
                  <a:srgbClr val="161310"/>
                </a:solidFill>
                <a:latin typeface="HK Grotesk Light Bold"/>
              </a:endParaRPr>
            </a:p>
            <a:p>
              <a:pPr>
                <a:lnSpc>
                  <a:spcPts val="3228"/>
                </a:lnSpc>
              </a:pPr>
              <a:r>
                <a:rPr lang="en-US" sz="2152" b="1" spc="215" dirty="0">
                  <a:solidFill>
                    <a:srgbClr val="161310"/>
                  </a:solidFill>
                  <a:latin typeface="HK Grotesk Light Bold"/>
                </a:rPr>
                <a:t>И ХОТЯ ПРОВЕДЕНИЕ ТАКОГО СЕМИНАРА ТРЕБУЕТ НЕМАЛОЙ ПОДГОТОВКИ, ОСОБЕННО В ПЕРВЫЙ РАЗ, ОН ЛЕГКО МОЖЕТ СТАТЬ ВАШИМ ИЗЛЮБЛЕННЫМ ПЕДАГОГИЧЕСКИМ ИНСТРУМЕНТОМ.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6043701"/>
              <a:ext cx="12849073" cy="3398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260"/>
                </a:lnSpc>
              </a:pPr>
              <a:endParaRPr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6906675"/>
              <a:ext cx="12849073" cy="3959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83"/>
                </a:lnSpc>
              </a:pPr>
              <a:endParaRPr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7448437"/>
              <a:ext cx="12849073" cy="3398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260"/>
                </a:lnSpc>
              </a:pPr>
              <a:endParaRPr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8311410"/>
              <a:ext cx="12849073" cy="3959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83"/>
                </a:lnSpc>
              </a:pPr>
              <a:endParaRPr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8853173"/>
              <a:ext cx="12849073" cy="3398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26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B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780875" y="-51916"/>
            <a:ext cx="12140709" cy="10052561"/>
            <a:chOff x="0" y="-66675"/>
            <a:chExt cx="16187612" cy="13403414"/>
          </a:xfrm>
        </p:grpSpPr>
        <p:sp>
          <p:nvSpPr>
            <p:cNvPr id="3" name="TextBox 3"/>
            <p:cNvSpPr txBox="1"/>
            <p:nvPr/>
          </p:nvSpPr>
          <p:spPr>
            <a:xfrm>
              <a:off x="0" y="-66675"/>
              <a:ext cx="16187612" cy="28181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551"/>
                </a:lnSpc>
              </a:pPr>
              <a:r>
                <a:rPr lang="en-US" sz="6578" b="1" dirty="0" err="1">
                  <a:solidFill>
                    <a:srgbClr val="FFFFFF"/>
                  </a:solidFill>
                  <a:latin typeface="HK Grotesk Bold Bold"/>
                </a:rPr>
                <a:t>Условия</a:t>
              </a:r>
              <a:r>
                <a:rPr lang="en-US" sz="6578" b="1" dirty="0">
                  <a:solidFill>
                    <a:srgbClr val="FFFFFF"/>
                  </a:solidFill>
                  <a:latin typeface="HK Grotesk Bold Bold"/>
                </a:rPr>
                <a:t>  </a:t>
              </a:r>
              <a:r>
                <a:rPr lang="en-US" sz="6578" b="1" dirty="0" err="1">
                  <a:solidFill>
                    <a:srgbClr val="FFFFFF"/>
                  </a:solidFill>
                  <a:latin typeface="HK Grotesk Bold Bold"/>
                </a:rPr>
                <a:t>сократического</a:t>
              </a:r>
              <a:r>
                <a:rPr lang="en-US" sz="6578" b="1" dirty="0">
                  <a:solidFill>
                    <a:srgbClr val="FFFFFF"/>
                  </a:solidFill>
                  <a:latin typeface="HK Grotesk Bold Bold"/>
                </a:rPr>
                <a:t> </a:t>
              </a:r>
              <a:r>
                <a:rPr lang="en-US" sz="6578" b="1" dirty="0" err="1">
                  <a:solidFill>
                    <a:srgbClr val="FFFFFF"/>
                  </a:solidFill>
                  <a:latin typeface="HK Grotesk Bold Bold"/>
                </a:rPr>
                <a:t>семинара</a:t>
              </a:r>
              <a:endParaRPr lang="en-US" sz="6578" b="1" dirty="0">
                <a:solidFill>
                  <a:srgbClr val="FFFFFF"/>
                </a:solidFill>
                <a:latin typeface="HK Grotesk Bold Bold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3289628"/>
              <a:ext cx="16187612" cy="100471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777240" lvl="1" indent="-388620">
                <a:lnSpc>
                  <a:spcPts val="5400"/>
                </a:lnSpc>
                <a:buFont typeface="Arial"/>
                <a:buChar char="•"/>
              </a:pP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Атмосфера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общения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равных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собеседников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.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Учитель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таком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уроке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—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это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носитель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конечной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истины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а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модератор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процесса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который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управляет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ходом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разговора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тезисами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а с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помощью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вопросов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.</a:t>
              </a:r>
            </a:p>
            <a:p>
              <a:pPr marL="777240" lvl="1" indent="-388620">
                <a:lnSpc>
                  <a:spcPts val="5400"/>
                </a:lnSpc>
                <a:buFont typeface="Arial"/>
                <a:buChar char="•"/>
              </a:pP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В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сократическом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семинаре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акцент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делается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только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чтобы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сказать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и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чтобы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правильно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услышать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.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Внимание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к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словам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собеседника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—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это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ключ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к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успеху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!</a:t>
              </a:r>
            </a:p>
            <a:p>
              <a:pPr marL="777240" lvl="1" indent="-388620">
                <a:lnSpc>
                  <a:spcPts val="5400"/>
                </a:lnSpc>
                <a:buFont typeface="Arial"/>
                <a:buChar char="•"/>
              </a:pP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При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подборе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материала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для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сократического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семинара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удостоверьтесь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что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тема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сложна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,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многозначна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 и </a:t>
              </a:r>
              <a:r>
                <a:rPr lang="en-US" sz="3200" b="1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академична</a:t>
              </a:r>
              <a:r>
                <a:rPr lang="en-US" sz="3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Arimo" panose="020B0604020202020204" charset="0"/>
                  <a:cs typeface="Arimo" panose="020B0604020202020204" charset="0"/>
                </a:rPr>
                <a:t>.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685800" y="-955986"/>
            <a:ext cx="3704051" cy="609948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1340604">
            <a:off x="1381312" y="6087363"/>
            <a:ext cx="3704051" cy="609948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780875" y="1028700"/>
            <a:ext cx="992546" cy="92757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425901" y="3339378"/>
            <a:ext cx="354974" cy="328512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306746" y="5612271"/>
            <a:ext cx="1335446" cy="1248035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389247" y="5612271"/>
            <a:ext cx="354974" cy="328512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5928211" y="7129298"/>
            <a:ext cx="354974" cy="32851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958362" y="9823210"/>
            <a:ext cx="992546" cy="9275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3557078" y="-579981"/>
            <a:ext cx="6130767" cy="496034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873468" y="3822835"/>
            <a:ext cx="4083753" cy="695375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1386993">
            <a:off x="16068481" y="7112099"/>
            <a:ext cx="3034422" cy="319718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28700" y="349479"/>
            <a:ext cx="10771420" cy="1813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33"/>
              </a:lnSpc>
            </a:pPr>
            <a:r>
              <a:rPr lang="en-US" sz="5564">
                <a:solidFill>
                  <a:srgbClr val="5F7783"/>
                </a:solidFill>
                <a:latin typeface="HK Grotesk Bold Bold"/>
              </a:rPr>
              <a:t>Как провести сократический семинар? Подготовка: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182576" y="6713891"/>
            <a:ext cx="12352403" cy="3030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00"/>
              </a:lnSpc>
            </a:pP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3.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Непосредственно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перед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семинаром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необходимо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рассесться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в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два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круга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.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Это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необязательно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должны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быть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именно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круги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важно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чтобы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ученики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в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центре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класса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имели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возможность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видеть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друг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друга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а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ученикам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внешнем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контуре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было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удобно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наблюдать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за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тем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что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происходит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в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середине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536727" y="2589892"/>
            <a:ext cx="10201768" cy="1811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Важно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предупредить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ребят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что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участие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в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семинаре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без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подготовки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только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неинтересно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 и </a:t>
            </a:r>
            <a:r>
              <a:rPr lang="en-US" sz="3200" dirty="0" err="1">
                <a:solidFill>
                  <a:srgbClr val="5F7783"/>
                </a:solidFill>
                <a:latin typeface="HK Grotesk Light Bold"/>
              </a:rPr>
              <a:t>невозможно</a:t>
            </a:r>
            <a:r>
              <a:rPr lang="en-US" sz="3200" dirty="0">
                <a:solidFill>
                  <a:srgbClr val="5F7783"/>
                </a:solidFill>
                <a:latin typeface="HK Grotesk Light Bold"/>
              </a:rPr>
              <a:t>!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414409" y="4610100"/>
            <a:ext cx="9386109" cy="1259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170"/>
              </a:lnSpc>
            </a:pP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2.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При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подборе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текста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для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обсуждения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важно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артикулировать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,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какая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проблема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стоит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за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 </a:t>
            </a:r>
            <a:r>
              <a:rPr lang="en-US" sz="3447" dirty="0" err="1">
                <a:solidFill>
                  <a:srgbClr val="5F7783"/>
                </a:solidFill>
                <a:latin typeface="HK Grotesk Light Bold"/>
              </a:rPr>
              <a:t>ним</a:t>
            </a:r>
            <a:r>
              <a:rPr lang="en-US" sz="3447" dirty="0">
                <a:solidFill>
                  <a:srgbClr val="5F7783"/>
                </a:solidFill>
                <a:latin typeface="HK Grotesk Light Bold"/>
              </a:rPr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1067338" y="5917941"/>
            <a:ext cx="4840974" cy="491242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966100" y="5917941"/>
            <a:ext cx="5890193" cy="4851377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6108948" y="411797"/>
            <a:ext cx="6070104" cy="11576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229"/>
              </a:lnSpc>
            </a:pPr>
            <a:r>
              <a:rPr lang="en-US" sz="7099">
                <a:solidFill>
                  <a:srgbClr val="5F7783"/>
                </a:solidFill>
                <a:latin typeface="HK Grotesk Bold Bold"/>
              </a:rPr>
              <a:t>Ход семинара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942675" y="2078000"/>
            <a:ext cx="12402649" cy="546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>
                <a:solidFill>
                  <a:srgbClr val="5F7783"/>
                </a:solidFill>
                <a:latin typeface="HK Grotesk Light Bold"/>
              </a:rPr>
              <a:t>На доске фиксируется обсуждаемый текст и проблема.</a:t>
            </a:r>
          </a:p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>
                <a:solidFill>
                  <a:srgbClr val="5F7783"/>
                </a:solidFill>
                <a:latin typeface="HK Grotesk Light Bold"/>
              </a:rPr>
              <a:t>Ученики во внутреннем круге по очереди высказывают гипотезы, учитель задаёт к их гипотезам вопросы. </a:t>
            </a:r>
          </a:p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>
                <a:solidFill>
                  <a:srgbClr val="5F7783"/>
                </a:solidFill>
                <a:latin typeface="HK Grotesk Light Bold"/>
              </a:rPr>
              <a:t>Ученики на внешнем круге дают обратную связь по тому, что увидели. </a:t>
            </a:r>
          </a:p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>
                <a:solidFill>
                  <a:srgbClr val="5F7783"/>
                </a:solidFill>
                <a:latin typeface="HK Grotesk Light Bold"/>
              </a:rPr>
              <a:t>Далее круги меняются местами, и цикл повторяется.</a:t>
            </a:r>
          </a:p>
          <a:p>
            <a:pPr marL="690881" lvl="1" indent="-345440">
              <a:lnSpc>
                <a:spcPts val="4800"/>
              </a:lnSpc>
              <a:buFont typeface="Arial"/>
              <a:buChar char="•"/>
            </a:pPr>
            <a:r>
              <a:rPr lang="en-US" sz="3200">
                <a:solidFill>
                  <a:srgbClr val="5F7783"/>
                </a:solidFill>
                <a:latin typeface="HK Grotesk Light Bold"/>
              </a:rPr>
              <a:t>Для краткой рефлексии в конце будет полезно поинтересоваться у учеников, как они себя чувствовали в разных ролях и особенно после смены ролей. 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53149" y="1028700"/>
            <a:ext cx="878815" cy="821293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316914" y="8847654"/>
            <a:ext cx="878815" cy="821293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471789" y="2182775"/>
            <a:ext cx="878815" cy="82129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353149" y="4536503"/>
            <a:ext cx="354974" cy="32851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0625634" y="7824215"/>
            <a:ext cx="354974" cy="328512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4990351" y="864444"/>
            <a:ext cx="354974" cy="328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4305" t="4942" r="4388" b="4373"/>
          <a:stretch>
            <a:fillRect/>
          </a:stretch>
        </p:blipFill>
        <p:spPr>
          <a:xfrm>
            <a:off x="3237591" y="1723523"/>
            <a:ext cx="12198136" cy="8563477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 rot="-5400000">
            <a:off x="12292839" y="2781184"/>
            <a:ext cx="10540983" cy="4470648"/>
            <a:chOff x="0" y="0"/>
            <a:chExt cx="2527300" cy="107188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CCE1DE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3002664" y="477241"/>
            <a:ext cx="13827952" cy="10362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20"/>
              </a:lnSpc>
            </a:pPr>
            <a:r>
              <a:rPr lang="en-US" sz="6400">
                <a:solidFill>
                  <a:srgbClr val="5F7783"/>
                </a:solidFill>
                <a:latin typeface="HK Grotesk Bold Bold"/>
              </a:rPr>
              <a:t>Рассадка в классе во время урока</a:t>
            </a:r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 rot="5400000">
            <a:off x="-4806191" y="2737502"/>
            <a:ext cx="11296489" cy="4791074"/>
            <a:chOff x="0" y="0"/>
            <a:chExt cx="2527300" cy="107188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CCE1DE"/>
            </a:solidFill>
          </p:spPr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7881015" cy="10402962"/>
          </a:xfrm>
          <a:prstGeom prst="rect">
            <a:avLst/>
          </a:prstGeom>
          <a:solidFill>
            <a:srgbClr val="F9DCA8"/>
          </a:solid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 rot="1812022">
            <a:off x="11421112" y="9906198"/>
            <a:ext cx="917835" cy="389273"/>
            <a:chOff x="0" y="0"/>
            <a:chExt cx="2527300" cy="107188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27300" cy="1071880"/>
            </a:xfrm>
            <a:custGeom>
              <a:avLst/>
              <a:gdLst/>
              <a:ahLst/>
              <a:cxnLst/>
              <a:rect l="l" t="t" r="r" b="b"/>
              <a:pathLst>
                <a:path w="2527300" h="1071880">
                  <a:moveTo>
                    <a:pt x="260350" y="1071880"/>
                  </a:moveTo>
                  <a:lnTo>
                    <a:pt x="0" y="914400"/>
                  </a:lnTo>
                  <a:lnTo>
                    <a:pt x="524510" y="48260"/>
                  </a:lnTo>
                  <a:lnTo>
                    <a:pt x="941070" y="516890"/>
                  </a:lnTo>
                  <a:lnTo>
                    <a:pt x="1245870" y="0"/>
                  </a:lnTo>
                  <a:lnTo>
                    <a:pt x="1604010" y="500380"/>
                  </a:lnTo>
                  <a:lnTo>
                    <a:pt x="1941830" y="15240"/>
                  </a:lnTo>
                  <a:lnTo>
                    <a:pt x="2527300" y="787400"/>
                  </a:lnTo>
                  <a:lnTo>
                    <a:pt x="2284730" y="971550"/>
                  </a:lnTo>
                  <a:lnTo>
                    <a:pt x="1951990" y="533400"/>
                  </a:lnTo>
                  <a:lnTo>
                    <a:pt x="1607820" y="1028700"/>
                  </a:lnTo>
                  <a:lnTo>
                    <a:pt x="1271270" y="557530"/>
                  </a:lnTo>
                  <a:lnTo>
                    <a:pt x="990600" y="1031240"/>
                  </a:lnTo>
                  <a:lnTo>
                    <a:pt x="571500" y="56007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400000">
            <a:off x="1340521" y="4048356"/>
            <a:ext cx="5199973" cy="7277316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8594544" y="885703"/>
            <a:ext cx="9183686" cy="855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9"/>
              </a:lnSpc>
            </a:pPr>
            <a:endParaRPr/>
          </a:p>
          <a:p>
            <a:pPr>
              <a:lnSpc>
                <a:spcPts val="4049"/>
              </a:lnSpc>
            </a:pPr>
            <a:r>
              <a:rPr lang="en-US" sz="2699" spc="250">
                <a:solidFill>
                  <a:srgbClr val="5F7783"/>
                </a:solidFill>
                <a:latin typeface="Arimo Bold"/>
              </a:rPr>
              <a:t>Участие в сократической беседе требует психологической устойчивости. Даже если человек понимает и знает материал, ему может быть трудно выдерживать эмоциональное давление, которое неизменно присутствует в таком формате работы.</a:t>
            </a:r>
          </a:p>
          <a:p>
            <a:pPr>
              <a:lnSpc>
                <a:spcPts val="4049"/>
              </a:lnSpc>
            </a:pPr>
            <a:endParaRPr lang="en-US" sz="2699" spc="250">
              <a:solidFill>
                <a:srgbClr val="5F7783"/>
              </a:solidFill>
              <a:latin typeface="Arimo Bold"/>
            </a:endParaRPr>
          </a:p>
          <a:p>
            <a:pPr>
              <a:lnSpc>
                <a:spcPts val="4049"/>
              </a:lnSpc>
            </a:pPr>
            <a:r>
              <a:rPr lang="en-US" sz="2699" spc="250">
                <a:solidFill>
                  <a:srgbClr val="5F7783"/>
                </a:solidFill>
                <a:latin typeface="Arimo Bold"/>
              </a:rPr>
              <a:t>Фокусы внимания педагога:</a:t>
            </a:r>
          </a:p>
          <a:p>
            <a:pPr marL="582928" lvl="1" indent="-291464">
              <a:lnSpc>
                <a:spcPts val="4049"/>
              </a:lnSpc>
              <a:buFont typeface="Arial"/>
              <a:buChar char="•"/>
            </a:pPr>
            <a:r>
              <a:rPr lang="en-US" sz="2699" spc="250">
                <a:solidFill>
                  <a:srgbClr val="5F7783"/>
                </a:solidFill>
                <a:latin typeface="Arimo Bold"/>
              </a:rPr>
              <a:t>Максимальная доброжелательность и поддержка всех участников</a:t>
            </a:r>
          </a:p>
          <a:p>
            <a:pPr marL="582928" lvl="1" indent="-291464">
              <a:lnSpc>
                <a:spcPts val="4049"/>
              </a:lnSpc>
              <a:buFont typeface="Arial"/>
              <a:buChar char="•"/>
            </a:pPr>
            <a:r>
              <a:rPr lang="en-US" sz="2699" spc="250">
                <a:solidFill>
                  <a:srgbClr val="5F7783"/>
                </a:solidFill>
                <a:latin typeface="Arimo Bold"/>
              </a:rPr>
              <a:t>Аккуратность и бережность в формулировках вопросов</a:t>
            </a:r>
          </a:p>
          <a:p>
            <a:pPr marL="582928" lvl="1" indent="-291464">
              <a:lnSpc>
                <a:spcPts val="4049"/>
              </a:lnSpc>
              <a:buFont typeface="Arial"/>
              <a:buChar char="•"/>
            </a:pPr>
            <a:r>
              <a:rPr lang="en-US" sz="2699" spc="250">
                <a:solidFill>
                  <a:srgbClr val="5F7783"/>
                </a:solidFill>
                <a:latin typeface="Arimo Bold"/>
              </a:rPr>
              <a:t>Учет личных особенностей каждого участника</a:t>
            </a:r>
          </a:p>
          <a:p>
            <a:pPr>
              <a:lnSpc>
                <a:spcPts val="4049"/>
              </a:lnSpc>
            </a:pPr>
            <a:endParaRPr lang="en-US" sz="2699" spc="250">
              <a:solidFill>
                <a:srgbClr val="5F7783"/>
              </a:solidFill>
              <a:latin typeface="Arimo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475387"/>
            <a:ext cx="5965014" cy="4410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636"/>
              </a:lnSpc>
            </a:pPr>
            <a:r>
              <a:rPr lang="en-US" sz="8951">
                <a:solidFill>
                  <a:srgbClr val="000000"/>
                </a:solidFill>
                <a:latin typeface="HK Grotesk Light Bold"/>
              </a:rPr>
              <a:t>На что обратить внимание?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819892" y="8880476"/>
            <a:ext cx="878815" cy="82129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441608" y="5673021"/>
            <a:ext cx="878815" cy="82129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680849" y="207407"/>
            <a:ext cx="878815" cy="821293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1193629" y="9581669"/>
            <a:ext cx="878815" cy="821293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144000" y="0"/>
            <a:ext cx="878815" cy="82129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01532" y="733613"/>
            <a:ext cx="14043207" cy="9052893"/>
            <a:chOff x="0" y="978150"/>
            <a:chExt cx="18724276" cy="12070525"/>
          </a:xfrm>
        </p:grpSpPr>
        <p:sp>
          <p:nvSpPr>
            <p:cNvPr id="3" name="TextBox 3"/>
            <p:cNvSpPr txBox="1"/>
            <p:nvPr/>
          </p:nvSpPr>
          <p:spPr>
            <a:xfrm>
              <a:off x="0" y="978150"/>
              <a:ext cx="18724276" cy="16482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0185"/>
                </a:lnSpc>
              </a:pPr>
              <a:r>
                <a:rPr lang="en-US" sz="7834">
                  <a:solidFill>
                    <a:srgbClr val="5F7783"/>
                  </a:solidFill>
                  <a:latin typeface="HK Grotesk Bold Bold"/>
                </a:rPr>
                <a:t>Дебаты в аквариуме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2432376" y="2938385"/>
              <a:ext cx="13896471" cy="101102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399"/>
                </a:lnSpc>
              </a:pP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Дебаты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в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аквариуме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—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менее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известная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дискуссионная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техника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что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совершенно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незаслуженно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.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Такая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форма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дебатов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идеально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подходит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для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любых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тем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в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которых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есть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две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основные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противоположные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друг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другу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точки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зрения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.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Интересно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что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именно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подобный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жанр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зачастую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используют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в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телевизионных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форматах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так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как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он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очень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зрелищный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и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вызывает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много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эмоций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не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только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у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непосредственных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участников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,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но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 и у </a:t>
              </a:r>
              <a:r>
                <a:rPr lang="en-US" sz="3599" b="1" dirty="0" err="1">
                  <a:solidFill>
                    <a:srgbClr val="5F7783"/>
                  </a:solidFill>
                  <a:latin typeface="HK Grotesk Light Bold"/>
                </a:rPr>
                <a:t>зрителей</a:t>
              </a:r>
              <a:r>
                <a:rPr lang="en-US" sz="3599" b="1" dirty="0">
                  <a:solidFill>
                    <a:srgbClr val="5F7783"/>
                  </a:solidFill>
                  <a:latin typeface="HK Grotesk Light Bold"/>
                </a:rPr>
                <a:t>.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387506">
            <a:off x="14614152" y="4649038"/>
            <a:ext cx="4083753" cy="695375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1123876">
            <a:off x="11563892" y="-1359971"/>
            <a:ext cx="4083753" cy="695375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013659" y="4277172"/>
            <a:ext cx="354974" cy="3285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85540" y="2116909"/>
            <a:ext cx="992546" cy="9275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3064187" y="9094044"/>
            <a:ext cx="354974" cy="32851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1798621" y="6703370"/>
            <a:ext cx="992546" cy="92757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6904326" y="864444"/>
            <a:ext cx="354974" cy="328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DC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073206">
            <a:off x="-426281" y="6849895"/>
            <a:ext cx="5580854" cy="3236895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3330935" y="493264"/>
            <a:ext cx="14424638" cy="9025573"/>
            <a:chOff x="0" y="-5893"/>
            <a:chExt cx="19232851" cy="12034098"/>
          </a:xfrm>
        </p:grpSpPr>
        <p:sp>
          <p:nvSpPr>
            <p:cNvPr id="4" name="TextBox 4"/>
            <p:cNvSpPr txBox="1"/>
            <p:nvPr/>
          </p:nvSpPr>
          <p:spPr>
            <a:xfrm>
              <a:off x="0" y="-5893"/>
              <a:ext cx="19232851" cy="36942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423"/>
                </a:lnSpc>
              </a:pPr>
              <a:r>
                <a:rPr lang="en-US" sz="5710">
                  <a:solidFill>
                    <a:srgbClr val="5F7783"/>
                  </a:solidFill>
                  <a:latin typeface="HK Grotesk Light Bold"/>
                </a:rPr>
                <a:t>Как провести дебаты в аквариуме? Условия проведения дебатов в аквариуме:</a:t>
              </a:r>
            </a:p>
            <a:p>
              <a:pPr algn="ctr">
                <a:lnSpc>
                  <a:spcPts val="7423"/>
                </a:lnSpc>
              </a:pPr>
              <a:endParaRPr lang="en-US" sz="5710">
                <a:solidFill>
                  <a:srgbClr val="5F7783"/>
                </a:solidFill>
                <a:latin typeface="HK Grotesk Light Bold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2020029" y="3041898"/>
              <a:ext cx="15192788" cy="89863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88215" lvl="1" indent="-344108">
                <a:lnSpc>
                  <a:spcPts val="4781"/>
                </a:lnSpc>
                <a:buFont typeface="Arial"/>
                <a:buChar char="•"/>
              </a:pP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Образ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аквариума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—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это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метафора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замкнутого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пространства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, в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котором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оппонентам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некуда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отступать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.</a:t>
              </a:r>
            </a:p>
            <a:p>
              <a:pPr marL="688215" lvl="1" indent="-344108">
                <a:lnSpc>
                  <a:spcPts val="4781"/>
                </a:lnSpc>
                <a:buFont typeface="Arial"/>
                <a:buChar char="•"/>
              </a:pP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Правила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такого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урока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строго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регулируют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нулевую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толерантность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к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любым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переходам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на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личности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,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попыткам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задеть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оппонента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или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манипулировать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публикой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.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Есть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разные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варианты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,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как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это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отслеживать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. </a:t>
              </a:r>
            </a:p>
            <a:p>
              <a:pPr marL="688215" lvl="1" indent="-344108">
                <a:lnSpc>
                  <a:spcPts val="4781"/>
                </a:lnSpc>
                <a:buFont typeface="Arial"/>
                <a:buChar char="•"/>
              </a:pP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Для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таких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дебатов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важно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найти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вопрос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с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двумя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явно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противоположными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вариантами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ответа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, </a:t>
              </a:r>
              <a:r>
                <a:rPr lang="en-US" sz="3187" b="1" dirty="0" err="1">
                  <a:solidFill>
                    <a:srgbClr val="5F7783"/>
                  </a:solidFill>
                  <a:latin typeface="HK Grotesk Light"/>
                </a:rPr>
                <a:t>например</a:t>
              </a:r>
              <a:r>
                <a:rPr lang="en-US" sz="3187" b="1" dirty="0">
                  <a:solidFill>
                    <a:srgbClr val="5F7783"/>
                  </a:solidFill>
                  <a:latin typeface="HK Grotesk Light"/>
                </a:rPr>
                <a:t>.</a:t>
              </a:r>
            </a:p>
            <a:p>
              <a:pPr>
                <a:lnSpc>
                  <a:spcPts val="4781"/>
                </a:lnSpc>
              </a:pPr>
              <a:endParaRPr lang="en-US" sz="3187" b="1" dirty="0">
                <a:solidFill>
                  <a:srgbClr val="5F7783"/>
                </a:solidFill>
                <a:latin typeface="HK Grotesk Light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129068" y="400654"/>
            <a:ext cx="992546" cy="92757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64444"/>
            <a:ext cx="354974" cy="3285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3353178"/>
            <a:ext cx="1335446" cy="1248035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673726" y="6438468"/>
            <a:ext cx="354974" cy="32851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259300" y="5143500"/>
            <a:ext cx="992546" cy="92757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8076369" y="9258300"/>
            <a:ext cx="354974" cy="328512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4385462" y="4457631"/>
            <a:ext cx="354974" cy="328512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13886182" y="2779107"/>
            <a:ext cx="354974" cy="328512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16694511" y="9422556"/>
            <a:ext cx="354974" cy="328512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259300" y="1681552"/>
            <a:ext cx="354974" cy="328512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944127" y="6274212"/>
            <a:ext cx="354974" cy="328512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1231502" y="9258300"/>
            <a:ext cx="1335446" cy="12480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698</Words>
  <Application>Microsoft Office PowerPoint</Application>
  <PresentationFormat>Произвольный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HK Grotesk Light</vt:lpstr>
      <vt:lpstr>Arimo Bold</vt:lpstr>
      <vt:lpstr>Century Gothic</vt:lpstr>
      <vt:lpstr>Arimo</vt:lpstr>
      <vt:lpstr>HK Grotesk Bold Bold</vt:lpstr>
      <vt:lpstr>HK Grotesk Light Bold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Разноцветная Награда за Достижения Школа Мероприятия и Особый Интерес Презентация</dc:title>
  <cp:lastModifiedBy>korov</cp:lastModifiedBy>
  <cp:revision>2</cp:revision>
  <dcterms:created xsi:type="dcterms:W3CDTF">2006-08-16T00:00:00Z</dcterms:created>
  <dcterms:modified xsi:type="dcterms:W3CDTF">2022-01-18T20:11:33Z</dcterms:modified>
  <dc:identifier>DAE1zuvRMEc</dc:identifier>
</cp:coreProperties>
</file>