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2"/>
  </p:notesMasterIdLst>
  <p:sldIdLst>
    <p:sldId id="256" r:id="rId2"/>
    <p:sldId id="304" r:id="rId3"/>
    <p:sldId id="30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06A351-6B08-45FC-9233-6D49BFE3C21A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B719D-3DE3-487B-84CA-EC047DDEDB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B719D-3DE3-487B-84CA-EC047DDEDB5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16.09.2022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Ylia\Desktop\&#1057;&#1074;&#1086;&#1103;%20&#1080;&#1075;&#1088;&#1072;\&#1083;&#1077;&#1090;&#1091;&#1095;&#1080;&#1081;%20&#1082;&#1086;&#1088;&#1072;&#1073;&#1083;&#1100;%20&#1095;&#1072;&#1089;&#1090;&#1100;%201.mp4" TargetMode="External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Ylia\Desktop\&#1057;&#1074;&#1086;&#1103;%20&#1080;&#1075;&#1088;&#1072;\&#1083;&#1077;&#1090;&#1091;&#1095;&#1080;&#1081;%20&#1082;&#1086;&#1088;&#1072;&#1073;&#1083;&#1100;%20&#1086;&#1090;&#1074;&#1077;&#1090;.mp4" TargetMode="External"/><Relationship Id="rId4" Type="http://schemas.openxmlformats.org/officeDocument/2006/relationships/slide" Target="slid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Ylia\Desktop\&#1057;&#1074;&#1086;&#1103;%20&#1080;&#1075;&#1088;&#1072;\&#1044;&#1102;&#1081;&#1084;&#1086;&#1074;&#1086;&#1095;&#1082;&#1072;%20&#1086;&#1090;&#1074;&#1077;&#1090;.mp4" TargetMode="External"/><Relationship Id="rId4" Type="http://schemas.openxmlformats.org/officeDocument/2006/relationships/slide" Target="slide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Ylia\Desktop\&#1057;&#1074;&#1086;&#1103;%20&#1080;&#1075;&#1088;&#1072;\&#1088;&#1086;&#1076;&#1080;&#1085;&#1072;%20&#1074;&#1086;&#1087;&#1088;&#1086;&#1089;.mp4" TargetMode="External"/><Relationship Id="rId5" Type="http://schemas.openxmlformats.org/officeDocument/2006/relationships/slide" Target="slide33.xml"/><Relationship Id="rId4" Type="http://schemas.openxmlformats.org/officeDocument/2006/relationships/image" Target="../media/image1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Ylia\Desktop\&#1057;&#1074;&#1086;&#1103;%20&#1080;&#1075;&#1088;&#1072;\&#1088;&#1086;&#1076;&#1080;&#1085;&#1072;%20&#1086;&#1090;&#1074;&#1077;&#1090;%20-%20&#1082;&#1086;&#1087;&#1080;&#1103;.mp4" TargetMode="External"/><Relationship Id="rId4" Type="http://schemas.openxmlformats.org/officeDocument/2006/relationships/slide" Target="slide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13" Type="http://schemas.openxmlformats.org/officeDocument/2006/relationships/slide" Target="slide30.xml"/><Relationship Id="rId18" Type="http://schemas.openxmlformats.org/officeDocument/2006/relationships/slide" Target="slide40.xml"/><Relationship Id="rId3" Type="http://schemas.openxmlformats.org/officeDocument/2006/relationships/slide" Target="slide5.xml"/><Relationship Id="rId21" Type="http://schemas.openxmlformats.org/officeDocument/2006/relationships/slide" Target="slide46.xml"/><Relationship Id="rId7" Type="http://schemas.openxmlformats.org/officeDocument/2006/relationships/slide" Target="slide16.xml"/><Relationship Id="rId12" Type="http://schemas.openxmlformats.org/officeDocument/2006/relationships/slide" Target="slide27.xml"/><Relationship Id="rId17" Type="http://schemas.openxmlformats.org/officeDocument/2006/relationships/slide" Target="slide38.xml"/><Relationship Id="rId2" Type="http://schemas.openxmlformats.org/officeDocument/2006/relationships/slide" Target="slide7.xml"/><Relationship Id="rId16" Type="http://schemas.openxmlformats.org/officeDocument/2006/relationships/slide" Target="slide36.xml"/><Relationship Id="rId20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11" Type="http://schemas.openxmlformats.org/officeDocument/2006/relationships/slide" Target="slide25.xml"/><Relationship Id="rId5" Type="http://schemas.openxmlformats.org/officeDocument/2006/relationships/slide" Target="slide11.xml"/><Relationship Id="rId15" Type="http://schemas.openxmlformats.org/officeDocument/2006/relationships/slide" Target="slide34.xml"/><Relationship Id="rId10" Type="http://schemas.openxmlformats.org/officeDocument/2006/relationships/slide" Target="slide23.xml"/><Relationship Id="rId19" Type="http://schemas.openxmlformats.org/officeDocument/2006/relationships/slide" Target="slide42.xml"/><Relationship Id="rId4" Type="http://schemas.openxmlformats.org/officeDocument/2006/relationships/slide" Target="slide9.xml"/><Relationship Id="rId9" Type="http://schemas.openxmlformats.org/officeDocument/2006/relationships/slide" Target="slide21.xml"/><Relationship Id="rId14" Type="http://schemas.openxmlformats.org/officeDocument/2006/relationships/slide" Target="slide3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41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Ylia\Desktop\&#1057;&#1074;&#1086;&#1103;%20&#1080;&#1075;&#1088;&#1072;\&#1075;&#1072;&#1075;&#1072;&#1088;&#1080;&#1085;.mp4" TargetMode="External"/><Relationship Id="rId4" Type="http://schemas.openxmlformats.org/officeDocument/2006/relationships/slide" Target="slide4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45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50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134944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64807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ВИКТОРИНА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1397000"/>
          <a:ext cx="6096000" cy="286512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1124012"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/>
                        <a:t>С</a:t>
                      </a:r>
                      <a:endParaRPr lang="ru-RU" sz="8800" b="1" dirty="0">
                        <a:cs typeface="Aharoni" pitchFamily="2" charset="-79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/>
                        <a:t>В</a:t>
                      </a:r>
                      <a:endParaRPr lang="ru-RU" sz="8800" b="1" dirty="0">
                        <a:cs typeface="Aharoni" pitchFamily="2" charset="-79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/>
                        <a:t>О</a:t>
                      </a:r>
                      <a:endParaRPr lang="ru-RU" sz="8800" b="1" dirty="0">
                        <a:cs typeface="Aharoni" pitchFamily="2" charset="-79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/>
                        <a:t>Я</a:t>
                      </a:r>
                      <a:endParaRPr lang="ru-RU" sz="8800" b="1" dirty="0">
                        <a:cs typeface="Aharoni" pitchFamily="2" charset="-79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4012"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/>
                        <a:t>И</a:t>
                      </a:r>
                      <a:endParaRPr lang="ru-RU" sz="8800" b="1" dirty="0">
                        <a:cs typeface="Aharoni" pitchFamily="2" charset="-79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/>
                        <a:t>Г</a:t>
                      </a:r>
                      <a:endParaRPr lang="ru-RU" sz="8800" b="1" dirty="0">
                        <a:cs typeface="Aharoni" pitchFamily="2" charset="-79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/>
                        <a:t>Р</a:t>
                      </a:r>
                      <a:endParaRPr lang="ru-RU" sz="8800" b="1" dirty="0">
                        <a:cs typeface="Aharoni" pitchFamily="2" charset="-79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800" dirty="0" smtClean="0"/>
                        <a:t>А</a:t>
                      </a:r>
                      <a:endParaRPr lang="ru-RU" sz="8800" b="1" dirty="0">
                        <a:cs typeface="Aharoni" pitchFamily="2" charset="-79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Ylia\Desktop\37e05684-3806-4b29-91e2-ee126b8b0447.jpg"/>
          <p:cNvPicPr>
            <a:picLocks noChangeAspect="1" noChangeArrowheads="1"/>
          </p:cNvPicPr>
          <p:nvPr/>
        </p:nvPicPr>
        <p:blipFill>
          <a:blip r:embed="rId2" cstate="print"/>
          <a:srcRect b="4797"/>
          <a:stretch>
            <a:fillRect/>
          </a:stretch>
        </p:blipFill>
        <p:spPr bwMode="auto">
          <a:xfrm>
            <a:off x="1547664" y="260648"/>
            <a:ext cx="6143625" cy="439804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11760" y="4797152"/>
            <a:ext cx="53285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Бешеный огурец</a:t>
            </a: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4067944" y="5877272"/>
            <a:ext cx="108012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Этот овощ действительно считался ядовитым. Например, в книге «Полное руководство по садоводству», изданной в Дании в 1774 г., писалось: «Плоды эти крайне вредны, так как сводят с ума тех, кто их поедает». На Руси их долго называли «бешеными ягодами». </a:t>
            </a:r>
          </a:p>
        </p:txBody>
      </p:sp>
      <p:sp>
        <p:nvSpPr>
          <p:cNvPr id="3" name="Управляющая кнопка: настраиваемая 2">
            <a:hlinkClick r:id="" action="ppaction://hlinkshowjump?jump=nextslide" highlightClick="1"/>
          </p:cNvPr>
          <p:cNvSpPr/>
          <p:nvPr/>
        </p:nvSpPr>
        <p:spPr>
          <a:xfrm>
            <a:off x="3419872" y="6165304"/>
            <a:ext cx="259228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Правильный ответ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Ylia\Desktop\5d529a75c96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80354"/>
            <a:ext cx="6840760" cy="456081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47864" y="5013176"/>
            <a:ext cx="3816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Помидор</a:t>
            </a: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4067944" y="5877272"/>
            <a:ext cx="108012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летучий корабль часть 1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6612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63888" y="5877272"/>
            <a:ext cx="20162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hlinkClick r:id="rId4" action="ppaction://hlinksldjump"/>
              </a:rPr>
              <a:t>Вопрос</a:t>
            </a:r>
            <a:endParaRPr lang="ru-RU" sz="4400" b="1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692696"/>
            <a:ext cx="813690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Кто Согласно Частушкам бабок </a:t>
            </a:r>
            <a:r>
              <a:rPr lang="ru-RU" sz="4400" b="1" dirty="0" err="1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Ёжек</a:t>
            </a:r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самый вредный из людей?</a:t>
            </a:r>
          </a:p>
        </p:txBody>
      </p:sp>
      <p:sp>
        <p:nvSpPr>
          <p:cNvPr id="3" name="Управляющая кнопка: настраиваемая 2">
            <a:hlinkClick r:id="" action="ppaction://hlinkshowjump?jump=nextslide" highlightClick="1"/>
          </p:cNvPr>
          <p:cNvSpPr/>
          <p:nvPr/>
        </p:nvSpPr>
        <p:spPr>
          <a:xfrm>
            <a:off x="3419872" y="6165304"/>
            <a:ext cx="259228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Правильный ответ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летучий корабль ответ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877272"/>
          </a:xfrm>
          <a:prstGeom prst="rect">
            <a:avLst/>
          </a:prstGeom>
        </p:spPr>
      </p:pic>
      <p:sp>
        <p:nvSpPr>
          <p:cNvPr id="3" name="Управляющая кнопка: домой 2">
            <a:hlinkClick r:id="rId4" action="ppaction://hlinksldjump" highlightClick="1"/>
          </p:cNvPr>
          <p:cNvSpPr/>
          <p:nvPr/>
        </p:nvSpPr>
        <p:spPr>
          <a:xfrm>
            <a:off x="4067944" y="5949280"/>
            <a:ext cx="108012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Ylia\Desktop\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80526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15816" y="5373216"/>
            <a:ext cx="33763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hlinkClick r:id="rId3" action="ppaction://hlinksldjump"/>
              </a:rPr>
              <a:t>Кот в мешке</a:t>
            </a:r>
            <a:endParaRPr lang="ru-RU" sz="4400" b="1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268760"/>
            <a:ext cx="80648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Тема: «Профессии»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кого превратила фея крысу в сказке Шарля Перро «Золушка»?</a:t>
            </a:r>
          </a:p>
        </p:txBody>
      </p:sp>
      <p:sp>
        <p:nvSpPr>
          <p:cNvPr id="3" name="Управляющая кнопка: настраиваемая 2">
            <a:hlinkClick r:id="" action="ppaction://hlinkshowjump?jump=nextslide" highlightClick="1"/>
          </p:cNvPr>
          <p:cNvSpPr/>
          <p:nvPr/>
        </p:nvSpPr>
        <p:spPr>
          <a:xfrm>
            <a:off x="3347864" y="6165304"/>
            <a:ext cx="259228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Правильный ответ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Ylia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32655"/>
            <a:ext cx="6912768" cy="4968553"/>
          </a:xfrm>
          <a:prstGeom prst="rect">
            <a:avLst/>
          </a:prstGeom>
          <a:noFill/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4067944" y="5949280"/>
            <a:ext cx="108012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42493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«— Займись чем-нибудь, поработай.</a:t>
            </a:r>
            <a:b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— Надоело.</a:t>
            </a:r>
            <a:b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— Как же это тебе надоело, если ты никогда не работал?</a:t>
            </a:r>
            <a:b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— А мне заранее надоело».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Из какой сказки цитата?</a:t>
            </a:r>
          </a:p>
        </p:txBody>
      </p:sp>
      <p:sp>
        <p:nvSpPr>
          <p:cNvPr id="3" name="Управляющая кнопка: настраиваемая 2">
            <a:hlinkClick r:id="" action="ppaction://hlinkshowjump?jump=nextslide" highlightClick="1"/>
          </p:cNvPr>
          <p:cNvSpPr/>
          <p:nvPr/>
        </p:nvSpPr>
        <p:spPr>
          <a:xfrm>
            <a:off x="3347864" y="6165304"/>
            <a:ext cx="259228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Правильный ответ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Правила: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Играют 2 команды. Пользуясь таблицей на экране, участники выбирают тему вопроса и его стоимость.</a:t>
            </a:r>
          </a:p>
          <a:p>
            <a:r>
              <a:rPr lang="ru-RU" dirty="0" smtClean="0"/>
              <a:t>Право ответа получает команда, которая первой подняла табличку со своим названием.</a:t>
            </a:r>
          </a:p>
          <a:p>
            <a:r>
              <a:rPr lang="ru-RU" dirty="0" smtClean="0"/>
              <a:t>В случае верного ответа команда получает количество баллов, соответствующее стоимости вопроса.</a:t>
            </a:r>
          </a:p>
          <a:p>
            <a:r>
              <a:rPr lang="ru-RU" dirty="0" smtClean="0"/>
              <a:t>Если команда отвечает неправильно, право ответа переходит к другой команде.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Дюймовочка ответ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8691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5013176"/>
            <a:ext cx="8568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</a:t>
            </a:r>
            <a:r>
              <a:rPr lang="ru-RU" sz="4400" b="1" dirty="0" err="1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Дюймовочка</a:t>
            </a:r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», Х.-К. Андерсен</a:t>
            </a:r>
          </a:p>
        </p:txBody>
      </p:sp>
      <p:sp>
        <p:nvSpPr>
          <p:cNvPr id="4" name="Управляющая кнопка: домой 3">
            <a:hlinkClick r:id="rId4" action="ppaction://hlinksldjump" highlightClick="1"/>
          </p:cNvPr>
          <p:cNvSpPr/>
          <p:nvPr/>
        </p:nvSpPr>
        <p:spPr>
          <a:xfrm>
            <a:off x="4067944" y="5949280"/>
            <a:ext cx="108012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49694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«…вся чёрная, как чернила, но с пятнами, видными как водяные клейма при известном освещении. Все знали её и все боялись становиться ей поперёк дороги, потому что она была хитра, мужественна, как дикий буйвол, неудержима, как раненый слон. Тем не менее, её голос звучал мягко, точно звук падающих с дерева капель дикого мёда, а её шерсть была нежнее лебяжьего пуха.»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 каком персонаже идет речь?</a:t>
            </a:r>
          </a:p>
          <a:p>
            <a:endParaRPr lang="ru-RU" dirty="0"/>
          </a:p>
        </p:txBody>
      </p:sp>
      <p:sp>
        <p:nvSpPr>
          <p:cNvPr id="3" name="Управляющая кнопка: настраиваемая 2">
            <a:hlinkClick r:id="" action="ppaction://hlinkshowjump?jump=nextslide" highlightClick="1"/>
          </p:cNvPr>
          <p:cNvSpPr/>
          <p:nvPr/>
        </p:nvSpPr>
        <p:spPr>
          <a:xfrm>
            <a:off x="3347864" y="6165304"/>
            <a:ext cx="259228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Правильный ответ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Ylia\Desktop\ef68c6d4e68f9ac5d8f8ecf85dc8275c.jpg"/>
          <p:cNvPicPr>
            <a:picLocks noChangeAspect="1" noChangeArrowheads="1"/>
          </p:cNvPicPr>
          <p:nvPr/>
        </p:nvPicPr>
        <p:blipFill>
          <a:blip r:embed="rId2" cstate="print"/>
          <a:srcRect b="9482"/>
          <a:stretch>
            <a:fillRect/>
          </a:stretch>
        </p:blipFill>
        <p:spPr bwMode="auto">
          <a:xfrm>
            <a:off x="395536" y="188640"/>
            <a:ext cx="8280920" cy="5184576"/>
          </a:xfrm>
          <a:prstGeom prst="rect">
            <a:avLst/>
          </a:prstGeom>
          <a:noFill/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4067944" y="5949280"/>
            <a:ext cx="108012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Ylia\Desktop\Без назван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8352928" cy="4392488"/>
          </a:xfrm>
          <a:prstGeom prst="rect">
            <a:avLst/>
          </a:prstGeom>
          <a:noFill/>
        </p:spPr>
      </p:pic>
      <p:sp>
        <p:nvSpPr>
          <p:cNvPr id="3" name="Управляющая кнопка: настраиваемая 2">
            <a:hlinkClick r:id="" action="ppaction://hlinkshowjump?jump=nextslide" highlightClick="1"/>
          </p:cNvPr>
          <p:cNvSpPr/>
          <p:nvPr/>
        </p:nvSpPr>
        <p:spPr>
          <a:xfrm>
            <a:off x="3347864" y="6165304"/>
            <a:ext cx="259228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Правильный ответ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Ylia\Desktop\imag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836712"/>
            <a:ext cx="7056784" cy="32403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47864" y="4293096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Отрезок</a:t>
            </a: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4067944" y="5949280"/>
            <a:ext cx="108012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95536" y="476672"/>
            <a:ext cx="835292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Один джентльмен, показывая своему другу портрет, нарисованный по его заказу одним художником, сказал: "У меня нет ни сестер, ни братьев, но отец этого человека был сыном моего отца". Кто был изображен на портрете?</a:t>
            </a:r>
          </a:p>
        </p:txBody>
      </p:sp>
      <p:sp>
        <p:nvSpPr>
          <p:cNvPr id="4" name="Управляющая кнопка: настраиваемая 3">
            <a:hlinkClick r:id="" action="ppaction://hlinkshowjump?jump=nextslide" highlightClick="1"/>
          </p:cNvPr>
          <p:cNvSpPr/>
          <p:nvPr/>
        </p:nvSpPr>
        <p:spPr>
          <a:xfrm>
            <a:off x="3347864" y="6165304"/>
            <a:ext cx="259228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Правильный ответ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36712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 портрете изображен сын этого джентльмена</a:t>
            </a: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4067944" y="5949280"/>
            <a:ext cx="108012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Ylia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76672"/>
            <a:ext cx="5832648" cy="46085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83768" y="5445224"/>
            <a:ext cx="432220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  <a:hlinkClick r:id="rId3" action="ppaction://hlinksldjump"/>
              </a:rPr>
              <a:t>Вопрос-аукцион</a:t>
            </a:r>
            <a:endParaRPr lang="ru-RU" sz="4400" b="1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  <a:hlinkClick r:id="rId4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23528" y="404664"/>
            <a:ext cx="842493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Этот знак произошёл, как предполагают, благодаря опечатке. В рукописях слово “</a:t>
            </a:r>
            <a:r>
              <a:rPr lang="ru-RU" sz="4000" b="1" dirty="0" err="1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cento</a:t>
            </a: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” (сто) писали сокращенно – </a:t>
            </a:r>
            <a:r>
              <a:rPr lang="ru-RU" sz="4000" b="1" dirty="0" err="1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cto</a:t>
            </a: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 В 1685 году в Париже была напечатана книга, где по ошибке наборщик вместо </a:t>
            </a:r>
            <a:r>
              <a:rPr lang="ru-RU" sz="4000" b="1" dirty="0" err="1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cto</a:t>
            </a: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 набрал этот знак.</a:t>
            </a:r>
          </a:p>
        </p:txBody>
      </p:sp>
      <p:sp>
        <p:nvSpPr>
          <p:cNvPr id="3" name="Управляющая кнопка: настраиваемая 2">
            <a:hlinkClick r:id="" action="ppaction://hlinkshowjump?jump=nextslide" highlightClick="1"/>
          </p:cNvPr>
          <p:cNvSpPr/>
          <p:nvPr/>
        </p:nvSpPr>
        <p:spPr>
          <a:xfrm>
            <a:off x="3347864" y="6165304"/>
            <a:ext cx="259228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Правильный ответ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Ylia\Desktop\png-transparent-percentile-percentage-artikel-information-uhu-spielscheune-percentage-miscellaneous-angle-numb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5517231"/>
          </a:xfrm>
          <a:prstGeom prst="rect">
            <a:avLst/>
          </a:prstGeom>
          <a:noFill/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4067944" y="5949280"/>
            <a:ext cx="108012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Сектора игры</a:t>
            </a:r>
          </a:p>
        </p:txBody>
      </p:sp>
      <p:pic>
        <p:nvPicPr>
          <p:cNvPr id="4" name="Picture 2" descr="C:\Users\Ylia\Desktop\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3672408" cy="27363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4365104"/>
            <a:ext cx="331236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/>
              <a:t>Вопрос должен быть переадресован другой команде.</a:t>
            </a:r>
          </a:p>
        </p:txBody>
      </p:sp>
      <p:pic>
        <p:nvPicPr>
          <p:cNvPr id="6" name="Picture 2" descr="C:\Users\Ylia\Desktop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060848"/>
            <a:ext cx="2825189" cy="22322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572000" y="4437112"/>
            <a:ext cx="42484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Каждая команда предлагает свое количество баллов за вопрос (но не больше, чем есть на счету у команды). Команда, предложившая наибольшее количество баллов, получает право отвечать на вопрос.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395536" y="404664"/>
            <a:ext cx="8496944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Когда ей было 8 лет, стены ее комнаты из-за нехватки обоев оклеили листами из учебника высшей математики. Как потом вспоминала она сама, «от долгого ежедневного созерцания внешний вид многих формул так и врезался в моей памяти». С 15 лет девочка начала систематически изучать высшую математику.</a:t>
            </a:r>
          </a:p>
        </p:txBody>
      </p:sp>
      <p:sp>
        <p:nvSpPr>
          <p:cNvPr id="3" name="Управляющая кнопка: настраиваемая 2">
            <a:hlinkClick r:id="" action="ppaction://hlinkshowjump?jump=nextslide" highlightClick="1"/>
          </p:cNvPr>
          <p:cNvSpPr/>
          <p:nvPr/>
        </p:nvSpPr>
        <p:spPr>
          <a:xfrm>
            <a:off x="3347864" y="6165304"/>
            <a:ext cx="259228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Правильный ответ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Ylia\Desktop\a1bf938b491ed16f0089a022d7ae18b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88640"/>
            <a:ext cx="4104456" cy="50405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5229200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Софья Васильевна Ковалевская</a:t>
            </a: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4067944" y="5949280"/>
            <a:ext cx="108012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одина вопрос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596336" y="4437112"/>
            <a:ext cx="1547664" cy="792088"/>
          </a:xfrm>
          <a:prstGeom prst="rect">
            <a:avLst/>
          </a:prstGeom>
        </p:spPr>
      </p:pic>
      <p:pic>
        <p:nvPicPr>
          <p:cNvPr id="43011" name="Picture 3" descr="C:\Users\Ylia\Desktop\newsarticle-295459-scaled-580x0.jpg"/>
          <p:cNvPicPr>
            <a:picLocks noChangeAspect="1" noChangeArrowheads="1"/>
          </p:cNvPicPr>
          <p:nvPr/>
        </p:nvPicPr>
        <p:blipFill>
          <a:blip r:embed="rId4" cstate="print"/>
          <a:srcRect b="16300"/>
          <a:stretch>
            <a:fillRect/>
          </a:stretch>
        </p:blipFill>
        <p:spPr bwMode="auto">
          <a:xfrm>
            <a:off x="0" y="0"/>
            <a:ext cx="9144000" cy="4437112"/>
          </a:xfrm>
          <a:prstGeom prst="rect">
            <a:avLst/>
          </a:prstGeom>
          <a:noFill/>
        </p:spPr>
      </p:pic>
      <p:sp>
        <p:nvSpPr>
          <p:cNvPr id="5" name="Управляющая кнопка: настраиваемая 4">
            <a:hlinkClick r:id="" action="ppaction://hlinkshowjump?jump=nextslide" highlightClick="1"/>
          </p:cNvPr>
          <p:cNvSpPr/>
          <p:nvPr/>
        </p:nvSpPr>
        <p:spPr>
          <a:xfrm>
            <a:off x="3347864" y="6165304"/>
            <a:ext cx="259228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5" action="ppaction://hlinksldjump"/>
              </a:rPr>
              <a:t>Правильный ответ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4581128"/>
            <a:ext cx="7596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 каком городе идет речь в песне?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одина ответ - копи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048000" y="2286000"/>
            <a:ext cx="3048000" cy="2286000"/>
          </a:xfrm>
          <a:prstGeom prst="rect">
            <a:avLst/>
          </a:prstGeom>
        </p:spPr>
      </p:pic>
      <p:sp>
        <p:nvSpPr>
          <p:cNvPr id="4" name="Управляющая кнопка: домой 3">
            <a:hlinkClick r:id="rId4" action="ppaction://hlinksldjump" highlightClick="1"/>
          </p:cNvPr>
          <p:cNvSpPr/>
          <p:nvPr/>
        </p:nvSpPr>
        <p:spPr>
          <a:xfrm>
            <a:off x="4067944" y="5949280"/>
            <a:ext cx="108012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Во времена Петра Великого придворным раздавались загородные участки  для того, чтобы свои архитектурные пристрастия они могли выразить за пределами города. Оттуда и пошло это понятие, означающее «данное царем».</a:t>
            </a:r>
            <a:b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3600" b="1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Управляющая кнопка: настраиваемая 2">
            <a:hlinkClick r:id="rId2" action="ppaction://hlinksldjump" highlightClick="1"/>
          </p:cNvPr>
          <p:cNvSpPr/>
          <p:nvPr/>
        </p:nvSpPr>
        <p:spPr>
          <a:xfrm>
            <a:off x="3347864" y="6165304"/>
            <a:ext cx="259228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Правильный ответ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Users\Ylia\Desktop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79912" y="5229200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Дача</a:t>
            </a: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4067944" y="5949280"/>
            <a:ext cx="108012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323528" y="332656"/>
            <a:ext cx="849694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Здесь три миллиона произведений искусства от каменного века до современности. Если уделить каждому из этих произведений одну минуту, то потребуется больше 25 лет ходить сюда, как на работу, и осматривать экспонаты по 8 часов в день, чтобы увидеть их все.</a:t>
            </a:r>
          </a:p>
        </p:txBody>
      </p:sp>
      <p:sp>
        <p:nvSpPr>
          <p:cNvPr id="3" name="Управляющая кнопка: настраиваемая 2">
            <a:hlinkClick r:id="rId2" action="ppaction://hlinksldjump" highlightClick="1"/>
          </p:cNvPr>
          <p:cNvSpPr/>
          <p:nvPr/>
        </p:nvSpPr>
        <p:spPr>
          <a:xfrm>
            <a:off x="3347864" y="6165304"/>
            <a:ext cx="259228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Правильный ответ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Users\Ylia\Desktop\Без названия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4101027" cy="2664296"/>
          </a:xfrm>
          <a:prstGeom prst="rect">
            <a:avLst/>
          </a:prstGeom>
          <a:noFill/>
        </p:spPr>
      </p:pic>
      <p:pic>
        <p:nvPicPr>
          <p:cNvPr id="48131" name="Picture 3" descr="C:\Users\Ylia\Desktop\large_hermitage_fabe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88640"/>
            <a:ext cx="3923928" cy="266429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03848" y="2780928"/>
            <a:ext cx="3096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Эрмитаж</a:t>
            </a:r>
          </a:p>
        </p:txBody>
      </p:sp>
      <p:pic>
        <p:nvPicPr>
          <p:cNvPr id="48132" name="Picture 4" descr="C:\Users\Ylia\Desktop\ermitazh1_kyAjmN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645024"/>
            <a:ext cx="4104456" cy="2345432"/>
          </a:xfrm>
          <a:prstGeom prst="rect">
            <a:avLst/>
          </a:prstGeom>
          <a:noFill/>
        </p:spPr>
      </p:pic>
      <p:pic>
        <p:nvPicPr>
          <p:cNvPr id="48133" name="Picture 5" descr="C:\Users\Ylia\Desktop\ad98a79947f47d0d33059f865d51a5e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5" y="3645024"/>
            <a:ext cx="4032448" cy="2304256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6" action="ppaction://hlinksldjump" highlightClick="1"/>
          </p:cNvPr>
          <p:cNvSpPr/>
          <p:nvPr/>
        </p:nvSpPr>
        <p:spPr>
          <a:xfrm>
            <a:off x="4067944" y="6137920"/>
            <a:ext cx="108012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431032" y="620688"/>
            <a:ext cx="831743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Эта известная компьютерная игра была создана русским программистом Алексеем Пажитновым в 1985 году. Она стала популярной в Советском Союзе, а затем, в 1986-м году, на Западе.</a:t>
            </a:r>
          </a:p>
        </p:txBody>
      </p:sp>
      <p:sp>
        <p:nvSpPr>
          <p:cNvPr id="3" name="Управляющая кнопка: настраиваемая 2">
            <a:hlinkClick r:id="rId2" action="ppaction://hlinksldjump" highlightClick="1"/>
          </p:cNvPr>
          <p:cNvSpPr/>
          <p:nvPr/>
        </p:nvSpPr>
        <p:spPr>
          <a:xfrm>
            <a:off x="3347864" y="6165304"/>
            <a:ext cx="259228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Правильный ответ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Ylia\Desktop\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8352928" cy="5589240"/>
          </a:xfrm>
          <a:prstGeom prst="rect">
            <a:avLst/>
          </a:prstGeom>
          <a:noFill/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4067944" y="5949280"/>
            <a:ext cx="108012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1" y="-1"/>
          <a:ext cx="9144003" cy="68580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262987"/>
                <a:gridCol w="1220254"/>
                <a:gridCol w="1220254"/>
                <a:gridCol w="1220254"/>
                <a:gridCol w="1220254"/>
              </a:tblGrid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Царство растений</a:t>
                      </a:r>
                      <a:endParaRPr lang="ru-RU" sz="2800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" action="ppaction://hlinksldjump"/>
                        </a:rPr>
                        <a:t>100</a:t>
                      </a:r>
                      <a:endParaRPr lang="ru-RU" sz="28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3" action="ppaction://hlinksldjump"/>
                        </a:rPr>
                        <a:t>200</a:t>
                      </a:r>
                      <a:endParaRPr lang="ru-RU" sz="28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4" action="ppaction://hlinksldjump"/>
                        </a:rPr>
                        <a:t>300</a:t>
                      </a:r>
                      <a:endParaRPr lang="ru-RU" sz="28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5" action="ppaction://hlinksldjump"/>
                        </a:rPr>
                        <a:t>400</a:t>
                      </a:r>
                      <a:endParaRPr lang="ru-RU" sz="28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</a:t>
                      </a:r>
                      <a:r>
                        <a:rPr kumimoji="0" lang="ru-RU" sz="2800" b="1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стране  сказок</a:t>
                      </a:r>
                      <a:endParaRPr kumimoji="0" lang="ru-RU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6" action="ppaction://hlinksldjump"/>
                        </a:rPr>
                        <a:t>100</a:t>
                      </a:r>
                      <a:endParaRPr lang="ru-RU" sz="28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7" action="ppaction://hlinksldjump"/>
                        </a:rPr>
                        <a:t>200</a:t>
                      </a:r>
                      <a:endParaRPr lang="ru-RU" sz="28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8" action="ppaction://hlinksldjump"/>
                        </a:rPr>
                        <a:t>300</a:t>
                      </a:r>
                      <a:endParaRPr lang="ru-RU" sz="28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9" action="ppaction://hlinksldjump"/>
                        </a:rPr>
                        <a:t>400</a:t>
                      </a:r>
                      <a:endParaRPr lang="ru-RU" sz="28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Математика – царица наук</a:t>
                      </a:r>
                      <a:endParaRPr kumimoji="0" lang="ru-RU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0" action="ppaction://hlinksldjump"/>
                        </a:rPr>
                        <a:t>100</a:t>
                      </a:r>
                      <a:endParaRPr lang="ru-RU" sz="28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1" action="ppaction://hlinksldjump"/>
                        </a:rPr>
                        <a:t>200</a:t>
                      </a:r>
                      <a:endParaRPr lang="ru-RU" sz="28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2" action="ppaction://hlinksldjump"/>
                        </a:rPr>
                        <a:t>300</a:t>
                      </a:r>
                      <a:endParaRPr lang="ru-RU" sz="28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3" action="ppaction://hlinksldjump"/>
                        </a:rPr>
                        <a:t>400</a:t>
                      </a:r>
                      <a:endParaRPr lang="ru-RU" sz="28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Широка страна моя родная</a:t>
                      </a:r>
                      <a:endParaRPr kumimoji="0" lang="ru-RU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4" action="ppaction://hlinksldjump"/>
                        </a:rPr>
                        <a:t>100</a:t>
                      </a:r>
                      <a:endParaRPr lang="ru-RU" sz="28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5" action="ppaction://hlinksldjump"/>
                        </a:rPr>
                        <a:t>200</a:t>
                      </a:r>
                      <a:endParaRPr lang="ru-RU" sz="28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6" action="ppaction://hlinksldjump"/>
                        </a:rPr>
                        <a:t>300</a:t>
                      </a:r>
                      <a:endParaRPr lang="ru-RU" sz="28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7" action="ppaction://hlinksldjump"/>
                        </a:rPr>
                        <a:t>400</a:t>
                      </a:r>
                      <a:endParaRPr lang="ru-RU" sz="28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Имена</a:t>
                      </a:r>
                      <a:endParaRPr kumimoji="0" lang="ru-RU" sz="2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8" action="ppaction://hlinksldjump"/>
                        </a:rPr>
                        <a:t>100</a:t>
                      </a:r>
                      <a:endParaRPr lang="ru-RU" sz="28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19" action="ppaction://hlinksldjump"/>
                        </a:rPr>
                        <a:t>200</a:t>
                      </a:r>
                      <a:endParaRPr lang="ru-RU" sz="28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0" action="ppaction://hlinksldjump"/>
                        </a:rPr>
                        <a:t>300</a:t>
                      </a:r>
                      <a:endParaRPr lang="ru-RU" sz="28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hlinkClick r:id="rId21" action="ppaction://hlinksldjump"/>
                        </a:rPr>
                        <a:t>400</a:t>
                      </a:r>
                      <a:endParaRPr lang="ru-RU" sz="28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13690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Я к вам пишу – чего же боле?</a:t>
            </a:r>
            <a:b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Что я могу еще сказать?</a:t>
            </a:r>
            <a:b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Теперь, я знаю, в вашей воле</a:t>
            </a:r>
            <a:b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Меня презреньем наказать.</a:t>
            </a:r>
            <a:b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Но вы, к моей несчастной доле</a:t>
            </a:r>
            <a:b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Хоть каплю жалости храня,</a:t>
            </a:r>
            <a:b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Вы не оставите меня…</a:t>
            </a:r>
          </a:p>
          <a:p>
            <a:pPr algn="ctr"/>
            <a:endParaRPr lang="ru-RU" sz="3600" b="1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Кто и кому посвятил эти строки?</a:t>
            </a:r>
          </a:p>
        </p:txBody>
      </p:sp>
      <p:sp>
        <p:nvSpPr>
          <p:cNvPr id="3" name="Управляющая кнопка: настраиваемая 2">
            <a:hlinkClick r:id="rId2" action="ppaction://hlinksldjump" highlightClick="1"/>
          </p:cNvPr>
          <p:cNvSpPr/>
          <p:nvPr/>
        </p:nvSpPr>
        <p:spPr>
          <a:xfrm>
            <a:off x="3347864" y="6165304"/>
            <a:ext cx="259228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Правильный ответ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412776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Письмо Татьяны к Онегину</a:t>
            </a:r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4067944" y="5949280"/>
            <a:ext cx="108012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агарин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131840" y="1628800"/>
            <a:ext cx="3048000" cy="228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4293096"/>
            <a:ext cx="7416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Кому принадлежит эта фраза?</a:t>
            </a:r>
          </a:p>
        </p:txBody>
      </p:sp>
      <p:sp>
        <p:nvSpPr>
          <p:cNvPr id="4" name="Управляющая кнопка: настраиваемая 3">
            <a:hlinkClick r:id="rId4" action="ppaction://hlinksldjump" highlightClick="1"/>
          </p:cNvPr>
          <p:cNvSpPr/>
          <p:nvPr/>
        </p:nvSpPr>
        <p:spPr>
          <a:xfrm>
            <a:off x="3347864" y="6165304"/>
            <a:ext cx="259228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Правильный ответ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3" name="Picture 3" descr="C:\Users\Ylia\Desktop\gagarin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7992888" cy="446449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55576" y="4869160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Юрий Алексеевич Гагарин</a:t>
            </a: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4067944" y="5949280"/>
            <a:ext cx="108012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Сколько императриц по имени Екатерина правили в России? </a:t>
            </a:r>
          </a:p>
        </p:txBody>
      </p:sp>
      <p:sp>
        <p:nvSpPr>
          <p:cNvPr id="3" name="Управляющая кнопка: настраиваемая 2">
            <a:hlinkClick r:id="rId2" action="ppaction://hlinksldjump" highlightClick="1"/>
          </p:cNvPr>
          <p:cNvSpPr/>
          <p:nvPr/>
        </p:nvSpPr>
        <p:spPr>
          <a:xfrm>
            <a:off x="3347864" y="6165304"/>
            <a:ext cx="259228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Правильный ответ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Ylia\Desktop\250px-Catherine_I_of_Russia_17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3456384" cy="38735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4293096"/>
            <a:ext cx="34563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Екатерина </a:t>
            </a:r>
            <a:r>
              <a:rPr lang="en-US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</a:t>
            </a:r>
            <a:endParaRPr lang="ru-RU" sz="4400" b="1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7" name="Picture 3" descr="C:\Users\Ylia\Desktop\Catherine_II_by_J.B.Lampi_(1780s,_Kunsthistorisches_Museum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04664"/>
            <a:ext cx="3599840" cy="38884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932040" y="4293096"/>
            <a:ext cx="364163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Екатерина </a:t>
            </a:r>
            <a:r>
              <a:rPr lang="en-US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II </a:t>
            </a:r>
            <a:endParaRPr lang="ru-RU" sz="4400" b="1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Великая</a:t>
            </a: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4067944" y="5949280"/>
            <a:ext cx="108012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originals/fd/3f/62/fd3f62ddcfdbd06830239a22044e512c.jpg"/>
          <p:cNvPicPr>
            <a:picLocks noChangeAspect="1" noChangeArrowheads="1"/>
          </p:cNvPicPr>
          <p:nvPr/>
        </p:nvPicPr>
        <p:blipFill>
          <a:blip r:embed="rId2" cstate="print"/>
          <a:srcRect r="29789" b="16478"/>
          <a:stretch>
            <a:fillRect/>
          </a:stretch>
        </p:blipFill>
        <p:spPr bwMode="auto">
          <a:xfrm>
            <a:off x="0" y="0"/>
            <a:ext cx="6012160" cy="4797152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6012160" y="338554"/>
            <a:ext cx="3131840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Эта статуя находится на территории парка Победы в Москве и входит в состав мемориального комплекса на Поклонной горе. Расположена у подножия обелиска, посвященному 1418 дням и ночам Великой Отечественной войны.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797152"/>
            <a:ext cx="75895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Кому посвящен этот памятник?</a:t>
            </a:r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3347864" y="6165304"/>
            <a:ext cx="259228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Правильный ответ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C:\Users\Ylia\Desktop\cap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13100" cy="5715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03848" y="332656"/>
            <a:ext cx="59401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Монумент представляет собой фигуру Георгия Победоносца, который верхом на коне старается своим копьем сразить огромного змея, символизируя тем самым извечную борьбу добра и зла. </a:t>
            </a: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4067944" y="5949280"/>
            <a:ext cx="108012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1767" y="908720"/>
            <a:ext cx="7192226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Раунд</a:t>
            </a:r>
          </a:p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СВОЯ ИГРА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2809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Словарь Владимира Ивановича Даля объясняет это слово так: «Обрубок дерева, чурбан, </a:t>
            </a:r>
            <a:r>
              <a:rPr lang="ru-RU" sz="4000" b="1" dirty="0" err="1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баклуша</a:t>
            </a: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картонная или иная форма, колодка для обделки, расправления чего-то». В современном языке это ругательное слово.</a:t>
            </a:r>
          </a:p>
        </p:txBody>
      </p:sp>
      <p:sp>
        <p:nvSpPr>
          <p:cNvPr id="3" name="Управляющая кнопка: настраиваемая 2">
            <a:hlinkClick r:id="rId2" action="ppaction://hlinksldjump" highlightClick="1"/>
          </p:cNvPr>
          <p:cNvSpPr/>
          <p:nvPr/>
        </p:nvSpPr>
        <p:spPr>
          <a:xfrm>
            <a:off x="3347864" y="6165304"/>
            <a:ext cx="259228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Правильный ответ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4752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Листья этого цветка достигают 2 метров в диаметре и способны выдержать вес взрослого человека. В их нижней части имеются шипы, защищающие растение от рыб.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настраиваемая 3">
            <a:hlinkClick r:id="" action="ppaction://hlinkshowjump?jump=nextslide" highlightClick="1"/>
          </p:cNvPr>
          <p:cNvSpPr/>
          <p:nvPr/>
        </p:nvSpPr>
        <p:spPr>
          <a:xfrm>
            <a:off x="3491880" y="5805264"/>
            <a:ext cx="259228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Правильный ответ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87824" y="1412776"/>
            <a:ext cx="41044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err="1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Болван</a:t>
            </a:r>
            <a:endParaRPr lang="ru-RU" sz="6600" b="1" dirty="0" smtClean="0">
              <a:solidFill>
                <a:schemeClr val="tx2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2210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Кувшинка виктория</a:t>
            </a:r>
          </a:p>
        </p:txBody>
      </p:sp>
      <p:pic>
        <p:nvPicPr>
          <p:cNvPr id="1026" name="Picture 2" descr="C:\Users\Ylia\Desktop\858x540_75d23df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60648"/>
            <a:ext cx="6584156" cy="4389437"/>
          </a:xfrm>
          <a:prstGeom prst="rect">
            <a:avLst/>
          </a:prstGeom>
          <a:noFill/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4067944" y="5877272"/>
            <a:ext cx="108012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4941168"/>
            <a:ext cx="81724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африканских саваннах живут самые «толстые» деревья-долгожители. При сравнительно небольшой высоте в 18-25 м окружность их ствола может быть более 10 м. А есть и рекордсмены с обхватом ствола в 50 м. Продолжительность их жизни составляет от тысячи до пяти с лишним тысяч лет. </a:t>
            </a:r>
          </a:p>
        </p:txBody>
      </p:sp>
      <p:sp>
        <p:nvSpPr>
          <p:cNvPr id="5" name="Управляющая кнопка: настраиваемая 4">
            <a:hlinkClick r:id="" action="ppaction://hlinkshowjump?jump=nextslide" highlightClick="1"/>
          </p:cNvPr>
          <p:cNvSpPr/>
          <p:nvPr/>
        </p:nvSpPr>
        <p:spPr>
          <a:xfrm>
            <a:off x="3491880" y="6237312"/>
            <a:ext cx="259228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Правильный ответ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Ylia\Desktop\b0182efed164f3940b3066dd2e8f30f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88640"/>
            <a:ext cx="6240016" cy="4572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635896" y="4869160"/>
            <a:ext cx="19688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Баобаб</a:t>
            </a: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4067944" y="5877272"/>
            <a:ext cx="108012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3528" y="228129"/>
            <a:ext cx="849694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Это растение, принадлежащее семейству тыквенных, обитает на берегах Черного и Средиземного морей. Своё название он получил благодаря необычному способу рассеивания семян: созревший плод даже при легком прикосновении отпрыгивает от ножки и из отверстия с силой выбрасывается на огромное расстояние в 12 метров масса слизи с семенами.</a:t>
            </a:r>
          </a:p>
        </p:txBody>
      </p:sp>
      <p:sp>
        <p:nvSpPr>
          <p:cNvPr id="3" name="Управляющая кнопка: настраиваемая 2">
            <a:hlinkClick r:id="" action="ppaction://hlinkshowjump?jump=nextslide" highlightClick="1"/>
          </p:cNvPr>
          <p:cNvSpPr/>
          <p:nvPr/>
        </p:nvSpPr>
        <p:spPr>
          <a:xfrm>
            <a:off x="3419872" y="6165304"/>
            <a:ext cx="2592288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Правильный ответ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971</TotalTime>
  <Words>812</Words>
  <Application>Microsoft Office PowerPoint</Application>
  <PresentationFormat>Экран (4:3)</PresentationFormat>
  <Paragraphs>119</Paragraphs>
  <Slides>50</Slides>
  <Notes>1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Поток</vt:lpstr>
      <vt:lpstr>Слайд 1</vt:lpstr>
      <vt:lpstr>Правила:</vt:lpstr>
      <vt:lpstr>Сектора игры</vt:lpstr>
      <vt:lpstr>Слайд 4</vt:lpstr>
      <vt:lpstr>Листья этого цветка достигают 2 метров в диаметре и способны выдержать вес взрослого человека. В их нижней части имеются шипы, защищающие растение от рыб.  </vt:lpstr>
      <vt:lpstr>Кувшинка виктория</vt:lpstr>
      <vt:lpstr>В африканских саваннах живут самые «толстые» деревья-долгожители. При сравнительно небольшой высоте в 18-25 м окружность их ствола может быть более 10 м. А есть и рекордсмены с обхватом ствола в 50 м. Продолжительность их жизни составляет от тысячи до пяти с лишним тысяч лет.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Ylia</dc:creator>
  <cp:lastModifiedBy>Ylia</cp:lastModifiedBy>
  <cp:revision>86</cp:revision>
  <dcterms:created xsi:type="dcterms:W3CDTF">2022-08-02T07:52:20Z</dcterms:created>
  <dcterms:modified xsi:type="dcterms:W3CDTF">2022-09-16T05:13:33Z</dcterms:modified>
</cp:coreProperties>
</file>