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9" r:id="rId4"/>
    <p:sldId id="258" r:id="rId5"/>
    <p:sldId id="272" r:id="rId6"/>
    <p:sldId id="261" r:id="rId7"/>
    <p:sldId id="274" r:id="rId8"/>
    <p:sldId id="271" r:id="rId9"/>
    <p:sldId id="273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8512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52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585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612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723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339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114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033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0955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663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29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3" y="1465729"/>
            <a:ext cx="10493188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3CDF-EDEE-4A19-8C90-3A8EBAF95A6C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149EC-1E6B-4512-BF9B-B2F1C7D325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782" y="243916"/>
            <a:ext cx="1045284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800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ialcompas.com/2015/09/05/10721/" TargetMode="External"/><Relationship Id="rId2" Type="http://schemas.openxmlformats.org/officeDocument/2006/relationships/hyperlink" Target="http://hge.spbu.ru/download/sergeev/donbass_pap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4816" y="1494188"/>
            <a:ext cx="9144000" cy="1655762"/>
          </a:xfrm>
        </p:spPr>
        <p:txBody>
          <a:bodyPr>
            <a:normAutofit/>
          </a:bodyPr>
          <a:lstStyle/>
          <a:p>
            <a:r>
              <a:rPr lang="ru-RU" sz="2400" dirty="0"/>
              <a:t>Деградация речной сети  на территории Воронежской области (бассейн Верхнего Дона, левобережье): анализ предпосылок, общего состояния и возможность восстановления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4007224"/>
            <a:ext cx="8759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Автор</a:t>
            </a:r>
            <a:r>
              <a:rPr lang="ru-RU" dirty="0" smtClean="0"/>
              <a:t>: ученица 10 </a:t>
            </a:r>
            <a:r>
              <a:rPr lang="ru-RU" dirty="0"/>
              <a:t>класса </a:t>
            </a:r>
            <a:r>
              <a:rPr lang="ru-RU" dirty="0" smtClean="0"/>
              <a:t> </a:t>
            </a:r>
            <a:r>
              <a:rPr lang="ru-RU" dirty="0" smtClean="0"/>
              <a:t>                                                                                                                     МКОУ «</a:t>
            </a:r>
            <a:r>
              <a:rPr lang="ru-RU" dirty="0" err="1" smtClean="0"/>
              <a:t>Новоусманская</a:t>
            </a:r>
            <a:r>
              <a:rPr lang="ru-RU" dirty="0" smtClean="0"/>
              <a:t> СОШ </a:t>
            </a:r>
            <a:r>
              <a:rPr lang="ru-RU" dirty="0" smtClean="0"/>
              <a:t>№ </a:t>
            </a:r>
            <a:r>
              <a:rPr lang="ru-RU" dirty="0" smtClean="0"/>
              <a:t>2»                                                                                                            </a:t>
            </a:r>
            <a:r>
              <a:rPr lang="ru-RU" dirty="0" smtClean="0"/>
              <a:t>с. Новая Усмань </a:t>
            </a:r>
            <a:r>
              <a:rPr lang="ru-RU" dirty="0" err="1" smtClean="0"/>
              <a:t>Новоусманского</a:t>
            </a:r>
            <a:r>
              <a:rPr lang="ru-RU" dirty="0" smtClean="0"/>
              <a:t> района Воронежской </a:t>
            </a:r>
            <a:r>
              <a:rPr lang="ru-RU" dirty="0" smtClean="0"/>
              <a:t>области                                                  </a:t>
            </a:r>
            <a:r>
              <a:rPr lang="ru-RU" b="1" dirty="0" err="1" smtClean="0"/>
              <a:t>Шильман</a:t>
            </a:r>
            <a:r>
              <a:rPr lang="ru-RU" b="1" dirty="0" smtClean="0"/>
              <a:t> Татьяна</a:t>
            </a:r>
          </a:p>
          <a:p>
            <a:endParaRPr lang="ru-RU" b="1" dirty="0"/>
          </a:p>
          <a:p>
            <a:r>
              <a:rPr lang="ru-RU" b="1" dirty="0" smtClean="0"/>
              <a:t>Руководители</a:t>
            </a:r>
            <a:r>
              <a:rPr lang="ru-RU" dirty="0" smtClean="0"/>
              <a:t>: </a:t>
            </a:r>
          </a:p>
          <a:p>
            <a:r>
              <a:rPr lang="ru-RU" dirty="0" smtClean="0"/>
              <a:t>учитель </a:t>
            </a:r>
            <a:r>
              <a:rPr lang="ru-RU" dirty="0"/>
              <a:t>биологии и географии </a:t>
            </a:r>
            <a:r>
              <a:rPr lang="ru-RU" dirty="0" smtClean="0"/>
              <a:t> </a:t>
            </a:r>
            <a:r>
              <a:rPr lang="ru-RU" dirty="0" err="1" smtClean="0"/>
              <a:t>Заболотских</a:t>
            </a:r>
            <a:r>
              <a:rPr lang="ru-RU" dirty="0" smtClean="0"/>
              <a:t> </a:t>
            </a:r>
            <a:r>
              <a:rPr lang="ru-RU" dirty="0"/>
              <a:t>Елена </a:t>
            </a:r>
            <a:r>
              <a:rPr lang="ru-RU" dirty="0" smtClean="0"/>
              <a:t>Васильевна</a:t>
            </a:r>
          </a:p>
          <a:p>
            <a:r>
              <a:rPr lang="ru-RU" b="1" dirty="0" smtClean="0"/>
              <a:t>Научный </a:t>
            </a:r>
            <a:r>
              <a:rPr lang="ru-RU" b="1" dirty="0"/>
              <a:t>консультант</a:t>
            </a:r>
            <a:r>
              <a:rPr lang="ru-RU" dirty="0"/>
              <a:t>: </a:t>
            </a:r>
            <a:r>
              <a:rPr lang="ru-RU" dirty="0" smtClean="0"/>
              <a:t>к.г.н</a:t>
            </a:r>
            <a:r>
              <a:rPr lang="ru-RU" dirty="0"/>
              <a:t>., доцент </a:t>
            </a:r>
            <a:r>
              <a:rPr lang="ru-RU" dirty="0" smtClean="0"/>
              <a:t>ВГПУ </a:t>
            </a:r>
            <a:r>
              <a:rPr lang="ru-RU" dirty="0" err="1" smtClean="0"/>
              <a:t>Шмыков</a:t>
            </a:r>
            <a:r>
              <a:rPr lang="ru-RU" dirty="0" smtClean="0"/>
              <a:t> </a:t>
            </a:r>
            <a:r>
              <a:rPr lang="ru-RU" dirty="0"/>
              <a:t>В.И</a:t>
            </a:r>
            <a:r>
              <a:rPr lang="ru-RU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562992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694" y="260210"/>
            <a:ext cx="7138506" cy="141314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err="1"/>
              <a:t>Стовласка</a:t>
            </a:r>
            <a:r>
              <a:rPr lang="ru-RU" b="1" dirty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исчезнувший приток </a:t>
            </a:r>
            <a:r>
              <a:rPr lang="ru-RU" sz="3600" b="1" dirty="0" err="1"/>
              <a:t>Песковатки</a:t>
            </a:r>
            <a:r>
              <a:rPr lang="ru-RU" b="1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94" y="1673352"/>
            <a:ext cx="5110655" cy="42388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Протекала в </a:t>
            </a:r>
            <a:r>
              <a:rPr lang="ru-RU" dirty="0" err="1" smtClean="0"/>
              <a:t>Калачеевском</a:t>
            </a:r>
            <a:r>
              <a:rPr lang="ru-RU" dirty="0" smtClean="0"/>
              <a:t> </a:t>
            </a:r>
            <a:r>
              <a:rPr lang="ru-RU" dirty="0"/>
              <a:t>районе Воронежской области,  неподалеку от с. Семеновка. Протекала она по логу </a:t>
            </a:r>
            <a:r>
              <a:rPr lang="ru-RU" dirty="0" err="1"/>
              <a:t>Момон</a:t>
            </a:r>
            <a:r>
              <a:rPr lang="ru-RU" dirty="0"/>
              <a:t>, начало брала в урочище </a:t>
            </a:r>
            <a:r>
              <a:rPr lang="ru-RU" dirty="0" err="1" smtClean="0"/>
              <a:t>Пирогово</a:t>
            </a:r>
            <a:r>
              <a:rPr lang="ru-RU" dirty="0" smtClean="0"/>
              <a:t> (река была обнаружена нами на целом ряде дореволюционных  карт местности, в частности, на </a:t>
            </a:r>
            <a:r>
              <a:rPr lang="ru-RU" dirty="0" err="1" smtClean="0"/>
              <a:t>Столистовой</a:t>
            </a:r>
            <a:r>
              <a:rPr lang="ru-RU" dirty="0" smtClean="0"/>
              <a:t> карте 1816 года).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err="1" smtClean="0"/>
              <a:t>Стовласка</a:t>
            </a:r>
            <a:r>
              <a:rPr lang="ru-RU" dirty="0" smtClean="0"/>
              <a:t> исчезла во </a:t>
            </a:r>
            <a:r>
              <a:rPr lang="ru-RU" dirty="0"/>
              <a:t>время массовой распашки земель и вырубке лесов при коллективизации в 30-х годах прошлого века. Речная долина была распахана, однако в верховья, до сих пор </a:t>
            </a:r>
            <a:r>
              <a:rPr lang="ru-RU" dirty="0" err="1"/>
              <a:t>залесенных</a:t>
            </a:r>
            <a:r>
              <a:rPr lang="ru-RU" dirty="0"/>
              <a:t>, местами сохранились очертания русла.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87767" y="25844"/>
            <a:ext cx="5389705" cy="31654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5704" y="3254087"/>
            <a:ext cx="500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2020 год. Бывшая речная долина </a:t>
            </a:r>
            <a:r>
              <a:rPr lang="ru-RU" sz="1400" dirty="0" err="1" smtClean="0"/>
              <a:t>Стовласки</a:t>
            </a:r>
            <a:endParaRPr lang="ru-RU" sz="1400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0954" t="6549" r="10627" b="7764"/>
          <a:stretch/>
        </p:blipFill>
        <p:spPr bwMode="auto">
          <a:xfrm>
            <a:off x="7191248" y="3594810"/>
            <a:ext cx="3626104" cy="25682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75704" y="6276286"/>
            <a:ext cx="5779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</a:t>
            </a:r>
            <a:r>
              <a:rPr lang="ru-RU" sz="1400" dirty="0"/>
              <a:t>Подробной карты Российской Империи и близлежащих заграничных владений (</a:t>
            </a:r>
            <a:r>
              <a:rPr lang="ru-RU" sz="1400" dirty="0" err="1"/>
              <a:t>Столистовая</a:t>
            </a:r>
            <a:r>
              <a:rPr lang="ru-RU" sz="1400" dirty="0"/>
              <a:t> карта, 1816 год) </a:t>
            </a:r>
          </a:p>
        </p:txBody>
      </p:sp>
    </p:spTree>
    <p:extLst>
      <p:ext uri="{BB962C8B-B14F-4D97-AF65-F5344CB8AC3E}">
        <p14:creationId xmlns:p14="http://schemas.microsoft.com/office/powerpoint/2010/main" xmlns="" val="2678088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Осередь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728" y="1630120"/>
            <a:ext cx="5751786" cy="435133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Река </a:t>
            </a:r>
            <a:r>
              <a:rPr lang="ru-RU" dirty="0" err="1"/>
              <a:t>Осередь</a:t>
            </a:r>
            <a:r>
              <a:rPr lang="ru-RU" dirty="0"/>
              <a:t> (Павловский район) в настоящее время представляет собой небольшую реку, местами более походящую на ручей, с частично заболоченными берегами.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тоже время, именно по этой реке, как гласят летописи, для строительства Петром </a:t>
            </a:r>
            <a:r>
              <a:rPr lang="en-US" dirty="0"/>
              <a:t>I </a:t>
            </a:r>
            <a:r>
              <a:rPr lang="ru-RU" dirty="0"/>
              <a:t>кораблями в Павловскую верфь (была образована в месте слияния </a:t>
            </a:r>
            <a:r>
              <a:rPr lang="ru-RU" dirty="0" err="1"/>
              <a:t>Осереди</a:t>
            </a:r>
            <a:r>
              <a:rPr lang="ru-RU" dirty="0"/>
              <a:t> и Дона) доставлялся лес из Шиповой дубравы (в верховьях течения </a:t>
            </a:r>
            <a:r>
              <a:rPr lang="ru-RU" dirty="0" err="1"/>
              <a:t>Осереди</a:t>
            </a:r>
            <a:r>
              <a:rPr lang="ru-RU" dirty="0"/>
              <a:t>), а также гвозди, парусина и т.д. </a:t>
            </a:r>
          </a:p>
        </p:txBody>
      </p:sp>
      <p:pic>
        <p:nvPicPr>
          <p:cNvPr id="4" name="Рисунок 3" descr="https://ds02.infourok.ru/uploads/ex/09e6/000253d5-30332d34/hello_html_25ade7e2.gi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6" t="4545" r="6399" b="9032"/>
          <a:stretch/>
        </p:blipFill>
        <p:spPr bwMode="auto">
          <a:xfrm>
            <a:off x="6352242" y="1630120"/>
            <a:ext cx="5417161" cy="36461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292677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err="1" smtClean="0"/>
              <a:t>Толучеевка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" y="1106506"/>
            <a:ext cx="5809488" cy="552289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Длина реки — 142 км, площадь водосборного бассейна — 5050 км².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опросам старожилов мы узнали, что   река </a:t>
            </a:r>
            <a:r>
              <a:rPr lang="ru-RU" dirty="0" err="1"/>
              <a:t>Толучеевка</a:t>
            </a:r>
            <a:r>
              <a:rPr lang="ru-RU" dirty="0"/>
              <a:t> ранее, в районе с. Ново-</a:t>
            </a:r>
            <a:r>
              <a:rPr lang="ru-RU" dirty="0" err="1"/>
              <a:t>Толучеево</a:t>
            </a:r>
            <a:r>
              <a:rPr lang="ru-RU" dirty="0"/>
              <a:t> и с. Рудня (</a:t>
            </a:r>
            <a:r>
              <a:rPr lang="ru-RU" dirty="0" err="1"/>
              <a:t>Воробьевский</a:t>
            </a:r>
            <a:r>
              <a:rPr lang="ru-RU" dirty="0"/>
              <a:t> район) была очень глубокой и довольно полноводной, в речной долине были </a:t>
            </a:r>
            <a:r>
              <a:rPr lang="ru-RU" dirty="0" smtClean="0"/>
              <a:t>старицы.</a:t>
            </a:r>
          </a:p>
          <a:p>
            <a:r>
              <a:rPr lang="ru-RU" dirty="0"/>
              <a:t>Заиление русла, вызванного, в том числе, и неправильной распашкой пашни в прибрежной зоне, стало одной из причин катастрофического наводнения 2018 года, когда в результате разлива р. </a:t>
            </a:r>
            <a:r>
              <a:rPr lang="ru-RU" dirty="0" err="1"/>
              <a:t>Толучеевка</a:t>
            </a:r>
            <a:r>
              <a:rPr lang="ru-RU" dirty="0"/>
              <a:t> под воду в городе Калач ушло 1246 участков. Уровень воды поднялся более чем на 6 метров. Из-за этого в городе был объявлен режим ЧС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://www.naslednick.ru/netcat_files/116/187/h_32a42f5bfcab4787f2ee69e4085410a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137" b="1"/>
          <a:stretch/>
        </p:blipFill>
        <p:spPr bwMode="auto">
          <a:xfrm>
            <a:off x="7545999" y="161620"/>
            <a:ext cx="3618826" cy="32308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76804" y="3392424"/>
            <a:ext cx="5157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Современное фото р. </a:t>
            </a:r>
            <a:r>
              <a:rPr lang="ru-RU" sz="1400" dirty="0" err="1" smtClean="0"/>
              <a:t>Толучеевка</a:t>
            </a:r>
            <a:r>
              <a:rPr lang="ru-RU" sz="1400" dirty="0" smtClean="0"/>
              <a:t>, среднее течение (близ с. Рудня </a:t>
            </a:r>
            <a:r>
              <a:rPr lang="ru-RU" sz="1400" dirty="0" err="1" smtClean="0"/>
              <a:t>Воробьевского</a:t>
            </a:r>
            <a:r>
              <a:rPr lang="ru-RU" sz="1400" dirty="0" smtClean="0"/>
              <a:t> района)</a:t>
            </a:r>
            <a:endParaRPr lang="ru-RU" sz="1400" dirty="0"/>
          </a:p>
        </p:txBody>
      </p:sp>
      <p:pic>
        <p:nvPicPr>
          <p:cNvPr id="6" name="Рисунок 5" descr="http://pimg.mycdn.me/getImage?disableStub=true&amp;type=VIDEO_S_720&amp;url=https%3A%2F%2Fvdp.mycdn.me%2FgetImage%3Fid%3D396348885624%26idx%3D6%26thumbType%3D37%26f%3D1&amp;signatureToken=rXkyqRnaVLfKGtFJiEibwQ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2637" y="4133245"/>
            <a:ext cx="3765550" cy="21158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776804" y="6343555"/>
            <a:ext cx="4873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Наводнение в г. Калач на реке </a:t>
            </a:r>
            <a:r>
              <a:rPr lang="ru-RU" sz="1400" dirty="0" err="1"/>
              <a:t>Толучеевка</a:t>
            </a:r>
            <a:r>
              <a:rPr lang="ru-RU" sz="1400" dirty="0"/>
              <a:t>, 2018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2548746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Усманка</a:t>
            </a:r>
            <a:r>
              <a:rPr lang="ru-RU" b="1" dirty="0"/>
              <a:t> (Усмань)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416" y="1432433"/>
            <a:ext cx="6571593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Река типично равнинная, пойма местами заболоченная, есть несколько стариц, образованных на месте старого русла. </a:t>
            </a:r>
            <a:endParaRPr lang="ru-RU" dirty="0" smtClean="0"/>
          </a:p>
          <a:p>
            <a:r>
              <a:rPr lang="ru-RU" dirty="0"/>
              <a:t>В районе нашей школы №2 (с. Новая Усмань Воронежской области), в пойменных лугах русло реки значительно обмельчало за последние несколько лет. По словам местных жителей, ранее пойма постоянно заливалась, фактически большая часть ее представляла из себя болото. В настоящее время пойма застроена жилыми домами, уровень подземных вод опустился за последние 10 лет более чем на 0.5 метра</a:t>
            </a:r>
          </a:p>
        </p:txBody>
      </p:sp>
      <p:pic>
        <p:nvPicPr>
          <p:cNvPr id="4" name="Рисунок 3" descr="http://tihiy-don-river.narod.ru/pritok/tihaysosna/river_tihay_sosna4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2009" y="1516314"/>
            <a:ext cx="4782207" cy="37572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8895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Икорец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587" y="1391856"/>
            <a:ext cx="5952533" cy="5118672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Икорец</a:t>
            </a:r>
            <a:r>
              <a:rPr lang="ru-RU" dirty="0"/>
              <a:t> - небольшая река, левый приток реки Дон. </a:t>
            </a:r>
            <a:endParaRPr lang="ru-RU" dirty="0" smtClean="0"/>
          </a:p>
          <a:p>
            <a:r>
              <a:rPr lang="ru-RU" dirty="0"/>
              <a:t>Длина - 97 километров, площадь водосбора - 2 000 км</a:t>
            </a:r>
            <a:r>
              <a:rPr lang="ru-RU" baseline="30000" dirty="0"/>
              <a:t>2</a:t>
            </a:r>
            <a:r>
              <a:rPr lang="ru-RU" dirty="0"/>
              <a:t>.</a:t>
            </a:r>
          </a:p>
          <a:p>
            <a:r>
              <a:rPr lang="ru-RU" dirty="0"/>
              <a:t>Сегодня русло </a:t>
            </a:r>
            <a:r>
              <a:rPr lang="ru-RU" dirty="0" err="1"/>
              <a:t>Икорца</a:t>
            </a:r>
            <a:r>
              <a:rPr lang="ru-RU" dirty="0"/>
              <a:t> заилено, заросло камышом и кустарником, а в некоторых местах оно и вовсе теряется. А ведь при Петре I здесь была заложена </a:t>
            </a:r>
            <a:r>
              <a:rPr lang="ru-RU" dirty="0" err="1"/>
              <a:t>Икорецкая</a:t>
            </a:r>
            <a:r>
              <a:rPr lang="ru-RU" dirty="0"/>
              <a:t> верфь - судостроение на реке так или иначе продолжалось до 1769 года. Значительное ухудшение состояния реки произошло в 60-70 годах прошлого века, в рамках масштабной программы осушения пойм Воронежской области (мелиораторы искали дополнительные резервы для пашни). </a:t>
            </a:r>
          </a:p>
        </p:txBody>
      </p:sp>
      <p:pic>
        <p:nvPicPr>
          <p:cNvPr id="2050" name="Picture 2" descr="https://img-fotki.yandex.ru/get/41743/14763549.3/0_1387f3_99436297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8691" y="1565549"/>
            <a:ext cx="5001928" cy="375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26442" y="5698156"/>
            <a:ext cx="4841507" cy="37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Река </a:t>
            </a:r>
            <a:r>
              <a:rPr lang="ru-RU" dirty="0" err="1" smtClean="0"/>
              <a:t>Икорец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3288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Засыхать нельзя восстанавливать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 2010 году Правительством Воронежской области была утверждена концепция по спасению малых рек. Однако этой программы явно недостаточно ввиду недостаточности финансирования.  На федеральном уровне в настоящее время отсутствует комплексная система госконтроля за экологией, лесными и водными ресурсами. Это становится причиной проблем реализации </a:t>
            </a:r>
            <a:r>
              <a:rPr lang="ru-RU" dirty="0" err="1"/>
              <a:t>водоохранных</a:t>
            </a:r>
            <a:r>
              <a:rPr lang="ru-RU" dirty="0"/>
              <a:t> мероприятий. </a:t>
            </a:r>
            <a:endParaRPr lang="ru-RU" dirty="0" smtClean="0"/>
          </a:p>
          <a:p>
            <a:r>
              <a:rPr lang="ru-RU" dirty="0"/>
              <a:t>В настоящее время, к сожалению, главным методом восстановления является расчистка дна, побережий и русел водных пространств. На территории Воронежской области они проводятся не первый год, но неравномерно и не в полном объеме (порядка 40% от требуемого объема), в основном земснарядами. Отсюда – и столь губительный результат практически для всех водных артерий и бассейнов, не только бассейна Дона.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6690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Положительный пример: река </a:t>
            </a:r>
            <a:r>
              <a:rPr lang="ru-RU" dirty="0" err="1" smtClean="0"/>
              <a:t>Казынка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05" y="1203045"/>
            <a:ext cx="12192000" cy="3019645"/>
          </a:xfrm>
        </p:spPr>
        <p:txBody>
          <a:bodyPr>
            <a:normAutofit/>
          </a:bodyPr>
          <a:lstStyle/>
          <a:p>
            <a:r>
              <a:rPr lang="ru-RU" sz="2000" dirty="0"/>
              <a:t>Положительным примером восстановления малой реки на территории Воронежской области является проект по очистке </a:t>
            </a:r>
            <a:r>
              <a:rPr lang="ru-RU" sz="2000" b="1" dirty="0"/>
              <a:t>р. </a:t>
            </a:r>
            <a:r>
              <a:rPr lang="ru-RU" sz="2000" b="1" dirty="0" err="1"/>
              <a:t>Козынка</a:t>
            </a:r>
            <a:r>
              <a:rPr lang="ru-RU" sz="2000" dirty="0"/>
              <a:t> </a:t>
            </a:r>
            <a:r>
              <a:rPr lang="ru-RU" sz="2000" b="1" dirty="0"/>
              <a:t>(Казинка</a:t>
            </a:r>
            <a:r>
              <a:rPr lang="ru-RU" sz="2000" b="1" dirty="0" smtClean="0"/>
              <a:t>)</a:t>
            </a:r>
            <a:r>
              <a:rPr lang="ru-RU" sz="2000" dirty="0" smtClean="0"/>
              <a:t>. </a:t>
            </a:r>
            <a:r>
              <a:rPr lang="ru-RU" sz="2000" dirty="0"/>
              <a:t>К началу 2000-х годов русло реки было практически полностью заболочено и заросло камышом, пойменные луга распаханы, деревья в пойме вырублены. Река постоянно пересыхала в межень. </a:t>
            </a:r>
          </a:p>
          <a:p>
            <a:r>
              <a:rPr lang="ru-RU" sz="2000" dirty="0"/>
              <a:t>Начиная с 2016 года в с. Новомеловатка (</a:t>
            </a:r>
            <a:r>
              <a:rPr lang="ru-RU" sz="2000" dirty="0" err="1"/>
              <a:t>Калачеевский</a:t>
            </a:r>
            <a:r>
              <a:rPr lang="ru-RU" sz="2000" dirty="0"/>
              <a:t> район Воронежской области), начиная от расположенного соседнего села Ясенево (исток </a:t>
            </a:r>
            <a:r>
              <a:rPr lang="ru-RU" sz="2000" dirty="0" err="1"/>
              <a:t>Козынки</a:t>
            </a:r>
            <a:r>
              <a:rPr lang="ru-RU" sz="2000" dirty="0"/>
              <a:t>) была начата очистка русла реки: прочистка дна, укрепление береговой линии, восстановление естественных насаждений по берегам). Распаханные ранее луга были переведены в разряд пастбищ, на их поверхности образовался плотный дерновый слой, а сток в воду чернозема с пашни, таким образом, был полностью прекращен. </a:t>
            </a:r>
          </a:p>
          <a:p>
            <a:endParaRPr lang="ru-RU" sz="2000" dirty="0"/>
          </a:p>
        </p:txBody>
      </p:sp>
      <p:pic>
        <p:nvPicPr>
          <p:cNvPr id="4" name="Рисунок 3" descr="https://sun9-6.userapi.com/c917/u87381353/115098907/z_2409c0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7355" y="3856927"/>
            <a:ext cx="3660162" cy="2559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6.userapi.com/c917/u87381353/115098907/z_58c7b3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0747" y="3856926"/>
            <a:ext cx="3684784" cy="255926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49154" y="6488469"/>
            <a:ext cx="8662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 Река </a:t>
            </a:r>
            <a:r>
              <a:rPr lang="ru-RU" sz="1600" dirty="0" err="1"/>
              <a:t>Козынка</a:t>
            </a:r>
            <a:r>
              <a:rPr lang="ru-RU" sz="1600" dirty="0"/>
              <a:t> (Казинка) в 2010 году (слева) и в настоящее время (справа)</a:t>
            </a:r>
          </a:p>
        </p:txBody>
      </p:sp>
    </p:spTree>
    <p:extLst>
      <p:ext uri="{BB962C8B-B14F-4D97-AF65-F5344CB8AC3E}">
        <p14:creationId xmlns:p14="http://schemas.microsoft.com/office/powerpoint/2010/main" xmlns="" val="1447768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Литература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80782" y="948690"/>
            <a:ext cx="950061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Дмитриева </a:t>
            </a:r>
            <a:r>
              <a:rPr lang="ru-RU" dirty="0"/>
              <a:t>В. А. Гидрологическая изученность Воронежской области. Каталог водотоков. — Воронеж: ИПЦ ВГУ, 2008. — 225 с.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Дмитриева В.А. Изменение речной сети и </a:t>
            </a:r>
            <a:r>
              <a:rPr lang="ru-RU" dirty="0" err="1"/>
              <a:t>обводненности</a:t>
            </a:r>
            <a:r>
              <a:rPr lang="ru-RU" dirty="0"/>
              <a:t> территории бассейна верхнего и среднего Дона на фоне современных климатических и  хозяйственных условий //Аридные экосистемы, 2010, т.16, №3, с. 49-56.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err="1"/>
              <a:t>Джамалов</a:t>
            </a:r>
            <a:r>
              <a:rPr lang="ru-RU" dirty="0"/>
              <a:t> Р.Г. и др.  Изменение подземного стока </a:t>
            </a:r>
            <a:r>
              <a:rPr lang="ru-RU" dirty="0" err="1"/>
              <a:t>р.Дон</a:t>
            </a:r>
            <a:r>
              <a:rPr lang="ru-RU" dirty="0"/>
              <a:t> под влиянием климата. -  МГУ. - </a:t>
            </a:r>
            <a:r>
              <a:rPr lang="ru-RU" u="sng" dirty="0">
                <a:hlinkClick r:id="rId2"/>
              </a:rPr>
              <a:t>http://hge.spbu.ru/download/sergeev/donbass_pap.pdf</a:t>
            </a:r>
            <a:r>
              <a:rPr lang="ru-RU" u="sng" dirty="0"/>
              <a:t>   </a:t>
            </a:r>
            <a:endParaRPr lang="ru-RU" dirty="0"/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Европейский опыт </a:t>
            </a:r>
            <a:r>
              <a:rPr lang="ru-RU" dirty="0" err="1"/>
              <a:t>ревитализации</a:t>
            </a:r>
            <a:r>
              <a:rPr lang="ru-RU" dirty="0"/>
              <a:t> малых рек. - </a:t>
            </a:r>
            <a:r>
              <a:rPr lang="ru-RU" u="sng" dirty="0">
                <a:hlinkClick r:id="rId3"/>
              </a:rPr>
              <a:t>http://www.socialcompas.com/2015/09/05/10721/</a:t>
            </a:r>
            <a:r>
              <a:rPr lang="ru-RU" dirty="0"/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err="1"/>
              <a:t>Коронкевич</a:t>
            </a:r>
            <a:r>
              <a:rPr lang="ru-RU" dirty="0"/>
              <a:t> Н.И и др. Сток Дона: его климатические и антропогенные изменения // Материалы VII Симпозиума (2015 год).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 Курдов А. Г. Поверхностные воды / Земля Воронежская. — Воронеж: Издательство ВГУ, 2006. — 164 с.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Методика изменений уровня воды в водоемах и водотоках автоматизированными гидрологическими комплексами.   Руководящий документ РД 52.08.869-2017. – С-Пб, ФБГУ «ГИИ», 2017.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err="1"/>
              <a:t>Мусиевский</a:t>
            </a:r>
            <a:r>
              <a:rPr lang="ru-RU" dirty="0"/>
              <a:t> Александр Леонидович. Динамика лесистости и структуры лесного фонда Воронежской области //Лесотехнический журнал. №3 – 2013 год. 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0287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48" y="5100987"/>
            <a:ext cx="10674096" cy="1693005"/>
          </a:xfrm>
        </p:spPr>
        <p:txBody>
          <a:bodyPr>
            <a:noAutofit/>
          </a:bodyPr>
          <a:lstStyle/>
          <a:p>
            <a:r>
              <a:rPr lang="ru-RU" sz="1800" dirty="0"/>
              <a:t>Индская, вавилонская и шумерская цивилизации существовали в разное время, но все их объединяет одно: их гибель ученые связывают с изменением русел рек, их обмелением, заилением и пересыханием. </a:t>
            </a:r>
            <a:endParaRPr lang="ru-RU" sz="1800" dirty="0" smtClean="0"/>
          </a:p>
          <a:p>
            <a:r>
              <a:rPr lang="ru-RU" sz="1800" dirty="0" smtClean="0"/>
              <a:t>К сожалению, проблема исчезновения малых рек сейчас характерна и для Воронежской области.</a:t>
            </a:r>
          </a:p>
          <a:p>
            <a:r>
              <a:rPr lang="ru-RU" sz="1800" dirty="0" smtClean="0"/>
              <a:t>Грозит ли это гибелью нашей цивилизации? Мы решили разобраться в этом вопросе</a:t>
            </a:r>
            <a:endParaRPr lang="ru-RU" sz="1800" dirty="0"/>
          </a:p>
        </p:txBody>
      </p:sp>
      <p:pic>
        <p:nvPicPr>
          <p:cNvPr id="1026" name="Picture 2" descr="https://photocentra.ru/images/main65/651021_m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0050" y="132279"/>
            <a:ext cx="7588060" cy="487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995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8497824" cy="750441"/>
          </a:xfrm>
        </p:spPr>
        <p:txBody>
          <a:bodyPr>
            <a:normAutofit/>
          </a:bodyPr>
          <a:lstStyle/>
          <a:p>
            <a:r>
              <a:rPr lang="ru-RU" dirty="0" smtClean="0"/>
              <a:t>Течет река, бежит река…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868" y="998822"/>
            <a:ext cx="5968509" cy="5560998"/>
          </a:xfrm>
        </p:spPr>
        <p:txBody>
          <a:bodyPr>
            <a:noAutofit/>
          </a:bodyPr>
          <a:lstStyle/>
          <a:p>
            <a:endParaRPr lang="ru-RU" sz="2000" dirty="0"/>
          </a:p>
          <a:p>
            <a:r>
              <a:rPr lang="ru-RU" sz="2000" dirty="0" smtClean="0"/>
              <a:t>Несколько </a:t>
            </a:r>
            <a:r>
              <a:rPr lang="ru-RU" sz="2000" dirty="0"/>
              <a:t>десятков лет не только в России, но и во всем мире стабильно фиксируется процесс исчезновения малых рек. Но малых рек очень много, исчезновение одной-двух на общем фоне не столь заметно. Тревогу начали бить, когда нарушился гидрологический режим и было зафиксировано рекордное обмеление крупнейших водных артерий мира: Миссисипи, Инда, наших, российских Волги и главной реки моего региона – Дона. </a:t>
            </a:r>
            <a:endParaRPr lang="ru-RU" sz="2000" dirty="0" smtClean="0"/>
          </a:p>
          <a:p>
            <a:r>
              <a:rPr lang="ru-RU" sz="2000" dirty="0" smtClean="0"/>
              <a:t>Экологический </a:t>
            </a:r>
            <a:r>
              <a:rPr lang="ru-RU" sz="2000" dirty="0"/>
              <a:t>ущерб, вызванный исчезновением малых рек, вылился в огромный экономический ущерб: изменилось (а местами стало вовсе невозможно) судоходство, снизился туристический потенциал прибрежных районов, пострадало сельское хозяйство, снизились рыбные запасы. </a:t>
            </a:r>
            <a:endParaRPr lang="ru-RU" sz="2000" dirty="0" smtClean="0"/>
          </a:p>
          <a:p>
            <a:r>
              <a:rPr lang="ru-RU" sz="2000" dirty="0" smtClean="0"/>
              <a:t>Именно </a:t>
            </a:r>
            <a:r>
              <a:rPr lang="ru-RU" sz="2000" dirty="0"/>
              <a:t>совокупность данных проблем и обусловило </a:t>
            </a:r>
            <a:r>
              <a:rPr lang="ru-RU" sz="2000" b="1" dirty="0"/>
              <a:t>актуальность нашей работы</a:t>
            </a:r>
            <a:r>
              <a:rPr lang="ru-RU" sz="2000" dirty="0"/>
              <a:t>.</a:t>
            </a:r>
          </a:p>
          <a:p>
            <a:endParaRPr lang="ru-RU" sz="2000" dirty="0"/>
          </a:p>
        </p:txBody>
      </p:sp>
      <p:pic>
        <p:nvPicPr>
          <p:cNvPr id="4" name="Рисунок 3" descr="http://fishingwiki.ru/images/5/5f/%D0%9A%D0%B0%D1%80%D1%82%D0%B0_%D1%80%D0%B5%D0%BA_%D0%92%D0%BE%D1%80%D0%BE%D0%BD%D0%B5%D0%B6%D1%81%D0%BA%D0%BE%D0%B9_%D0%BE%D0%B1%D0%BB%D0%B0%D1%81%D1%82%D0%B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0377" y="1115568"/>
            <a:ext cx="5599747" cy="477012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6784848" y="6190488"/>
            <a:ext cx="501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Речная сеть Воронежской области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2035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736" y="1682497"/>
            <a:ext cx="10972800" cy="5047487"/>
          </a:xfrm>
        </p:spPr>
        <p:txBody>
          <a:bodyPr/>
          <a:lstStyle/>
          <a:p>
            <a:r>
              <a:rPr lang="ru-RU" sz="2000" u="sng" dirty="0"/>
              <a:t>Цель </a:t>
            </a:r>
            <a:r>
              <a:rPr lang="ru-RU" sz="2000" u="sng" dirty="0" smtClean="0"/>
              <a:t>работы</a:t>
            </a:r>
            <a:r>
              <a:rPr lang="ru-RU" sz="2000" dirty="0"/>
              <a:t>: изучить проблему обмеления речной сети бассейна Дона, найти возможные варианты ее решения</a:t>
            </a:r>
            <a:r>
              <a:rPr lang="ru-RU" sz="2000" dirty="0" smtClean="0"/>
              <a:t>.</a:t>
            </a:r>
          </a:p>
          <a:p>
            <a:r>
              <a:rPr lang="ru-RU" sz="2000" u="sng" dirty="0" smtClean="0"/>
              <a:t>Задачи</a:t>
            </a:r>
            <a:r>
              <a:rPr lang="ru-RU" sz="2000" dirty="0"/>
              <a:t>: </a:t>
            </a:r>
          </a:p>
          <a:p>
            <a:pPr lvl="0"/>
            <a:r>
              <a:rPr lang="ru-RU" sz="2000" dirty="0"/>
              <a:t>провести исследование структуры гидрографической сети бассейна Дона на территории Воронежской области;</a:t>
            </a:r>
          </a:p>
          <a:p>
            <a:pPr lvl="0"/>
            <a:r>
              <a:rPr lang="ru-RU" sz="2000" dirty="0"/>
              <a:t>выявить исторические закономерности изменения гидрологического режима;</a:t>
            </a:r>
          </a:p>
          <a:p>
            <a:pPr lvl="0"/>
            <a:r>
              <a:rPr lang="ru-RU" sz="2000" dirty="0"/>
              <a:t>определить главные причины изменений гидрологической сети на территории Воронежской области;</a:t>
            </a:r>
          </a:p>
          <a:p>
            <a:pPr lvl="0"/>
            <a:r>
              <a:rPr lang="ru-RU" sz="2000" dirty="0"/>
              <a:t>определить пути восстановления речной сети на территории Воронежской области</a:t>
            </a:r>
            <a:r>
              <a:rPr lang="ru-RU" sz="2000" dirty="0" smtClean="0"/>
              <a:t>.</a:t>
            </a:r>
          </a:p>
          <a:p>
            <a:r>
              <a:rPr lang="ru-RU" sz="2000" b="1" dirty="0" smtClean="0"/>
              <a:t>Объект исследования</a:t>
            </a:r>
            <a:r>
              <a:rPr lang="ru-RU" sz="2000" dirty="0" smtClean="0"/>
              <a:t>: речная </a:t>
            </a:r>
            <a:r>
              <a:rPr lang="ru-RU" sz="2000" dirty="0"/>
              <a:t>сеть бассейна  Верхнего Дона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(</a:t>
            </a:r>
            <a:r>
              <a:rPr lang="ru-RU" sz="2000" dirty="0"/>
              <a:t>в пределах территории Воронежской области). </a:t>
            </a:r>
            <a:endParaRPr lang="ru-RU" sz="2000" dirty="0" smtClean="0"/>
          </a:p>
          <a:p>
            <a:r>
              <a:rPr lang="ru-RU" sz="2000" b="1" dirty="0" smtClean="0"/>
              <a:t>Предмет </a:t>
            </a:r>
            <a:r>
              <a:rPr lang="ru-RU" sz="2000" b="1" dirty="0"/>
              <a:t>исследования </a:t>
            </a:r>
            <a:r>
              <a:rPr lang="ru-RU" sz="2000" b="1" dirty="0" smtClean="0"/>
              <a:t>: </a:t>
            </a:r>
            <a:r>
              <a:rPr lang="ru-RU" sz="2000" dirty="0"/>
              <a:t>малые и средние реки </a:t>
            </a:r>
            <a:r>
              <a:rPr lang="ru-RU" sz="2000" dirty="0" smtClean="0"/>
              <a:t>(</a:t>
            </a:r>
            <a:r>
              <a:rPr lang="ru-RU" sz="2000" dirty="0" err="1" smtClean="0"/>
              <a:t>Усманка</a:t>
            </a:r>
            <a:r>
              <a:rPr lang="ru-RU" sz="2000" dirty="0"/>
              <a:t>, </a:t>
            </a:r>
            <a:r>
              <a:rPr lang="ru-RU" sz="2000" dirty="0" err="1"/>
              <a:t>Толучеевка</a:t>
            </a:r>
            <a:r>
              <a:rPr lang="ru-RU" sz="2000" dirty="0"/>
              <a:t>,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err="1" smtClean="0"/>
              <a:t>Стовласка</a:t>
            </a:r>
            <a:r>
              <a:rPr lang="ru-RU" sz="2000" dirty="0"/>
              <a:t>, </a:t>
            </a:r>
            <a:r>
              <a:rPr lang="ru-RU" sz="2000" dirty="0" err="1" smtClean="0"/>
              <a:t>Икорец</a:t>
            </a:r>
            <a:r>
              <a:rPr lang="ru-RU" sz="2000" dirty="0" smtClean="0"/>
              <a:t>, </a:t>
            </a:r>
            <a:r>
              <a:rPr lang="ru-RU" sz="2000" dirty="0" err="1" smtClean="0"/>
              <a:t>Осередь</a:t>
            </a:r>
            <a:r>
              <a:rPr lang="ru-RU" sz="2000" dirty="0" smtClean="0"/>
              <a:t>).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29768" y="347472"/>
            <a:ext cx="11420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Мы решили проверить, действительно ли наступила экологическая катастрофа (для исследования мы взяли верхнее течение р. Дон в пределах Воронежской области), является ли ее причиной исчезновение малых рек, а также существует ли возможность исправить сложившуюся ситуацию. 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82120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10" y="445084"/>
            <a:ext cx="10452847" cy="9778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Изменения гидрографической сети Воронежской области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480" y="1627632"/>
            <a:ext cx="75255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Увы, но анализ речной сети и динамики изменения ее параметров привел нас к неутешительным выводам: </a:t>
            </a:r>
            <a:r>
              <a:rPr lang="ru-RU" dirty="0"/>
              <a:t>реки мелеют и исчезают, их количество </a:t>
            </a:r>
            <a:r>
              <a:rPr lang="ru-RU" dirty="0" smtClean="0"/>
              <a:t>уже сократилось </a:t>
            </a:r>
            <a:r>
              <a:rPr lang="ru-RU" dirty="0"/>
              <a:t>на 30 (реки длиной от 10 до 25 км). </a:t>
            </a:r>
            <a:r>
              <a:rPr lang="ru-RU" dirty="0" smtClean="0"/>
              <a:t>Например,   Битюг </a:t>
            </a:r>
            <a:r>
              <a:rPr lang="ru-RU" dirty="0"/>
              <a:t>– одна из самых чистых рек Европы, у </a:t>
            </a:r>
            <a:r>
              <a:rPr lang="ru-RU" dirty="0" smtClean="0"/>
              <a:t>города Боброва </a:t>
            </a:r>
            <a:r>
              <a:rPr lang="ru-RU" dirty="0"/>
              <a:t>обмелел до 1.4 м., пойменные луга превратились в гнилые болота. Река </a:t>
            </a:r>
            <a:r>
              <a:rPr lang="ru-RU" dirty="0" err="1"/>
              <a:t>Богучарка</a:t>
            </a:r>
            <a:r>
              <a:rPr lang="ru-RU" dirty="0"/>
              <a:t> у с. Талы потеряла русло (оно полностью забито илом и гниющей растительностью, река растеклась по пойме). </a:t>
            </a:r>
            <a:r>
              <a:rPr lang="ru-RU" dirty="0" smtClean="0"/>
              <a:t>Некоторые реки попросту исчезли (как, например, река </a:t>
            </a:r>
            <a:r>
              <a:rPr lang="ru-RU" dirty="0" err="1" smtClean="0"/>
              <a:t>Стовласка</a:t>
            </a:r>
            <a:r>
              <a:rPr lang="ru-RU" dirty="0" smtClean="0"/>
              <a:t> в </a:t>
            </a:r>
            <a:r>
              <a:rPr lang="ru-RU" dirty="0" err="1" smtClean="0"/>
              <a:t>Калачеевском</a:t>
            </a:r>
            <a:r>
              <a:rPr lang="ru-RU" dirty="0" smtClean="0"/>
              <a:t> районе).</a:t>
            </a:r>
          </a:p>
          <a:p>
            <a:endParaRPr lang="ru-RU" dirty="0"/>
          </a:p>
          <a:p>
            <a:r>
              <a:rPr lang="ru-RU" dirty="0"/>
              <a:t>В настоящее время в Воронежской области сохранилось 125 рек, из которых только 53 – с устойчивым водным режимом в течение всего года и 72 – с эпизодическим непостоянным течением (пересыхающие в межень и отдельные засушливые годы).    Количество суходолов, или временных водотоков – 1218. Утраченная длина постоянных рек составляет 510 км, что сопоставимо с длиной Дона в границах Воронежской области и равняется 5,2% от современных протяженностей </a:t>
            </a:r>
            <a:r>
              <a:rPr lang="ru-RU" dirty="0" smtClean="0"/>
              <a:t>водотоков.  </a:t>
            </a:r>
            <a:r>
              <a:rPr lang="ru-RU" dirty="0"/>
              <a:t>Все </a:t>
            </a:r>
            <a:r>
              <a:rPr lang="ru-RU" dirty="0" smtClean="0"/>
              <a:t>это в итоге  </a:t>
            </a:r>
            <a:r>
              <a:rPr lang="ru-RU" dirty="0"/>
              <a:t>сказывается на изменении годового стока р. Дон. </a:t>
            </a:r>
          </a:p>
          <a:p>
            <a:endParaRPr lang="ru-RU" dirty="0"/>
          </a:p>
        </p:txBody>
      </p:sp>
      <p:pic>
        <p:nvPicPr>
          <p:cNvPr id="5" name="Picture 2" descr="http://mesto100.narod.ru/fotobit_21/02_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9848" y="2378439"/>
            <a:ext cx="4224680" cy="281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0109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yberleninka.ru/viewer_images/17521786/f/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63" t="56319" r="19877" b="14179"/>
          <a:stretch/>
        </p:blipFill>
        <p:spPr bwMode="auto">
          <a:xfrm>
            <a:off x="1572073" y="1506095"/>
            <a:ext cx="4450355" cy="2849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https://cyberleninka.ru/viewer_images/17521786/f/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20" t="21199" r="22500" b="53868"/>
          <a:stretch/>
        </p:blipFill>
        <p:spPr bwMode="auto">
          <a:xfrm>
            <a:off x="6391689" y="1506095"/>
            <a:ext cx="4255289" cy="2849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3393" y="4404580"/>
            <a:ext cx="8723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Среднегодовая температура воздуха </a:t>
            </a:r>
            <a:r>
              <a:rPr lang="ru-RU" sz="1600" dirty="0" smtClean="0"/>
              <a:t>(слева) </a:t>
            </a:r>
            <a:r>
              <a:rPr lang="ru-RU" sz="1600" dirty="0"/>
              <a:t>и среднегодовая сумма осадков </a:t>
            </a:r>
            <a:r>
              <a:rPr lang="ru-RU" sz="1600" dirty="0" smtClean="0"/>
              <a:t>(справа) </a:t>
            </a:r>
            <a:r>
              <a:rPr lang="ru-RU" sz="1600" dirty="0"/>
              <a:t>по метеостанции Воронеж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32423" y="843673"/>
            <a:ext cx="9180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Изменение климата</a:t>
            </a:r>
            <a:endParaRPr lang="ru-RU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593382" y="5102352"/>
            <a:ext cx="11137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Мы проанализировали динамику изменений средних значений температуры воздуха и атмосферных осадков на территории Каменной Степи (Воронежская область) за более чем вековой период (табл.1). Выявлено, что за весь период наблюдения </a:t>
            </a:r>
            <a:r>
              <a:rPr lang="ru-RU" b="1" dirty="0"/>
              <a:t>среднегодовая температура воздуха увеличилась больше, чем на 1°С (с 5,3 до 6,6), увеличиваясь как в зимний (+1,1°С), так и в летний период (+0,7 °С).</a:t>
            </a:r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89504" y="237744"/>
            <a:ext cx="6693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Причины и предпосылки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140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Потепление климата способствует более интенсивному прогреванию поверхностных вод, снижается длина </a:t>
            </a:r>
            <a:r>
              <a:rPr lang="ru-RU" dirty="0" err="1"/>
              <a:t>безледоставного</a:t>
            </a:r>
            <a:r>
              <a:rPr lang="ru-RU" dirty="0"/>
              <a:t> периода, увеличивается срок вегетации растений. Малые водотоки сильнее зарастают водной растительностью, скорость течения снижается из-за увеличения биомассы, происходит заболачивание, заиление и сужение протоков. В отдельных местах русла, например, рек Россошь и </a:t>
            </a:r>
            <a:r>
              <a:rPr lang="ru-RU" dirty="0" err="1"/>
              <a:t>Икорец</a:t>
            </a:r>
            <a:r>
              <a:rPr lang="ru-RU" dirty="0"/>
              <a:t> обмелели до брода. </a:t>
            </a:r>
          </a:p>
          <a:p>
            <a:r>
              <a:rPr lang="ru-RU" dirty="0"/>
              <a:t>В результате уменьшение минимального стока р. Воронеж у г. Воронежа составило 2,8 м³/с (18,4—15,6), т. е. 15 % от естественного стока до 1950 г. Для р. </a:t>
            </a:r>
            <a:r>
              <a:rPr lang="ru-RU" dirty="0" err="1"/>
              <a:t>Осередь</a:t>
            </a:r>
            <a:r>
              <a:rPr lang="ru-RU" dirty="0"/>
              <a:t> у г. Бутурлиновка эта разница составила 0,28 м³/с (1,03-0,75), что соответствует 27 %, а для р. Девица у с. Девица минимальный расход уже снизился на 0,46 м³/с (1,61—1,16), или на 28,4 %. Как результат: снизился и сток самого Дона. </a:t>
            </a:r>
            <a:endParaRPr lang="ru-RU" dirty="0" smtClean="0"/>
          </a:p>
          <a:p>
            <a:r>
              <a:rPr lang="ru-RU" dirty="0" smtClean="0"/>
              <a:t>Анализ </a:t>
            </a:r>
            <a:r>
              <a:rPr lang="ru-RU" dirty="0"/>
              <a:t>рядов годового стока за 1881-2005 гг. показал, что показатели среднего стока в районе г. Лиски сократился с 255 до 241, г. Калача – с 618 до 540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34349" y="658368"/>
            <a:ext cx="8403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природе все взаимосвязано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852525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921" y="48673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/>
              <a:t>Обезлесивание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8408" y="1426464"/>
            <a:ext cx="10570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Другими причинами изменения годового стока рек бассейна Дона является хозяйственная деятельность человека, в первую очередь, распашка пашни, уничтожение лесов, вырубка деревьев в поймах рек, осушение болот, выкачивание подземных вод на хозяйственные нужды.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t="8041"/>
          <a:stretch/>
        </p:blipFill>
        <p:spPr bwMode="auto">
          <a:xfrm>
            <a:off x="3030346" y="2486850"/>
            <a:ext cx="5903341" cy="34201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08960" y="5980176"/>
            <a:ext cx="6812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Динамика </a:t>
            </a:r>
            <a:r>
              <a:rPr lang="ru-RU" dirty="0"/>
              <a:t>лесистости Воронежской области, 1585-2011 </a:t>
            </a:r>
            <a:r>
              <a:rPr lang="ru-RU" dirty="0" err="1"/>
              <a:t>гг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04374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/>
              <a:t>Влияние других факторов на изменение гидрографической сети</a:t>
            </a:r>
            <a:br>
              <a:rPr lang="ru-RU" sz="3200" b="1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613" y="1465728"/>
            <a:ext cx="5366451" cy="5108807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Растущие масштабы прибрежных свалок и сбрасываемых в воду отходов, фактически разрушили источники водоснабжения и структуру </a:t>
            </a:r>
            <a:r>
              <a:rPr lang="ru-RU" sz="2000" dirty="0" err="1"/>
              <a:t>самоочистки</a:t>
            </a:r>
            <a:r>
              <a:rPr lang="ru-RU" sz="2000" dirty="0"/>
              <a:t> рек, озер, водохранилищ.</a:t>
            </a:r>
          </a:p>
          <a:p>
            <a:r>
              <a:rPr lang="ru-RU" sz="2000" dirty="0"/>
              <a:t> Суда, проходящие по руслу Дона, имея большую осадку, создают сильный </a:t>
            </a:r>
            <a:r>
              <a:rPr lang="ru-RU" sz="2000" dirty="0" err="1"/>
              <a:t>волнобой</a:t>
            </a:r>
            <a:r>
              <a:rPr lang="ru-RU" sz="2000" dirty="0"/>
              <a:t>. От этого разрушается дно русла и коренные берега, происходит обогащение водной толщи твердым стоком, что ведет к заилению нерестилищ, </a:t>
            </a:r>
            <a:r>
              <a:rPr lang="ru-RU" sz="2000" dirty="0" err="1"/>
              <a:t>замыву</a:t>
            </a:r>
            <a:r>
              <a:rPr lang="ru-RU" sz="2000" dirty="0"/>
              <a:t> устьев малых рек, протоков, ериков, гирл и создает препятствия проходу рыбы к местам нереста, а зачастую приводит и к полному осушению нерестилищ. </a:t>
            </a:r>
            <a:r>
              <a:rPr lang="ru-RU" sz="2000" dirty="0" smtClean="0"/>
              <a:t> </a:t>
            </a:r>
            <a:endParaRPr lang="ru-RU" sz="2000" dirty="0"/>
          </a:p>
          <a:p>
            <a:r>
              <a:rPr lang="ru-RU" sz="2000" dirty="0"/>
              <a:t>Свой негативный эффект дало и нарушение состояния подземных вод, вызванное интенсивной их добычей. </a:t>
            </a:r>
          </a:p>
          <a:p>
            <a:endParaRPr lang="ru-RU" sz="2000" dirty="0"/>
          </a:p>
        </p:txBody>
      </p:sp>
      <p:pic>
        <p:nvPicPr>
          <p:cNvPr id="1026" name="Picture 2" descr="https://don24.ru/uploads/2018/%D0%94%D0%95%D0%9A%D0%90%D0%91%D0%A0%D0%AC/%D0%BA%D1%80%D0%B8%D0%BC%D0%B8%D0%BD%D0%B0%D0%BB/%D0%B4%D0%BE%D0%BD%D0%BD%D0%BD-2Tt9WCRcG-LqgOCr9YatY352S-kfsll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2825" y="1342740"/>
            <a:ext cx="5175002" cy="344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92825" y="5093208"/>
            <a:ext cx="5376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2019 год. </a:t>
            </a:r>
            <a:r>
              <a:rPr lang="ru-RU" dirty="0" err="1" smtClean="0"/>
              <a:t>Деградационные</a:t>
            </a:r>
            <a:r>
              <a:rPr lang="ru-RU" dirty="0" smtClean="0"/>
              <a:t> процессы в среднем и нижнем течении р. Дон привели к беспрецедентному обмелению русла реки в районе г. Ростов-на-Дону.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5323329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base.com-81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powerpointbase.com-813</Template>
  <TotalTime>3147</TotalTime>
  <Words>1978</Words>
  <Application>Microsoft Office PowerPoint</Application>
  <PresentationFormat>Произвольный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powerpointbase.com-813</vt:lpstr>
      <vt:lpstr>Слайд 1</vt:lpstr>
      <vt:lpstr>Слайд 2</vt:lpstr>
      <vt:lpstr>Течет река, бежит река…</vt:lpstr>
      <vt:lpstr>Слайд 4</vt:lpstr>
      <vt:lpstr>Изменения гидрографической сети Воронежской области</vt:lpstr>
      <vt:lpstr>Слайд 6</vt:lpstr>
      <vt:lpstr>Слайд 7</vt:lpstr>
      <vt:lpstr>Обезлесивание </vt:lpstr>
      <vt:lpstr>Влияние других факторов на изменение гидрографической сети </vt:lpstr>
      <vt:lpstr>Стовласка  (исчезнувший приток Песковатки) </vt:lpstr>
      <vt:lpstr>Осередь</vt:lpstr>
      <vt:lpstr> Толучеевка</vt:lpstr>
      <vt:lpstr>Усманка (Усмань)</vt:lpstr>
      <vt:lpstr>Икорец </vt:lpstr>
      <vt:lpstr>Засыхать нельзя восстанавливать</vt:lpstr>
      <vt:lpstr>Положительный пример: река Казынка</vt:lpstr>
      <vt:lpstr>Литература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alsnum@mail.ru</dc:creator>
  <cp:lastModifiedBy>Олег</cp:lastModifiedBy>
  <cp:revision>24</cp:revision>
  <dcterms:created xsi:type="dcterms:W3CDTF">2020-03-07T06:22:02Z</dcterms:created>
  <dcterms:modified xsi:type="dcterms:W3CDTF">2021-10-23T05:32:41Z</dcterms:modified>
</cp:coreProperties>
</file>