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6" r:id="rId3"/>
    <p:sldId id="257" r:id="rId4"/>
    <p:sldId id="261" r:id="rId5"/>
    <p:sldId id="260" r:id="rId6"/>
    <p:sldId id="259" r:id="rId7"/>
    <p:sldId id="262" r:id="rId8"/>
    <p:sldId id="264" r:id="rId9"/>
    <p:sldId id="263"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5BE263C-DBD7-4A20-BB59-AAB30ACAA65A}" styleName="Средний стиль 3 — акцент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5" d="100"/>
          <a:sy n="55" d="100"/>
        </p:scale>
        <p:origin x="-468" y="-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F967C61-0B51-4ADA-8C0C-2D75A5AD0C6F}" type="datetimeFigureOut">
              <a:rPr lang="ru-RU" smtClean="0"/>
              <a:pPr/>
              <a:t>24.10.2021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1023724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F967C61-0B51-4ADA-8C0C-2D75A5AD0C6F}" type="datetimeFigureOut">
              <a:rPr lang="ru-RU" smtClean="0"/>
              <a:pPr/>
              <a:t>24.10.2021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2688342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F967C61-0B51-4ADA-8C0C-2D75A5AD0C6F}" type="datetimeFigureOut">
              <a:rPr lang="ru-RU" smtClean="0"/>
              <a:pPr/>
              <a:t>24.10.2021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2993041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F967C61-0B51-4ADA-8C0C-2D75A5AD0C6F}" type="datetimeFigureOut">
              <a:rPr lang="ru-RU" smtClean="0"/>
              <a:pPr/>
              <a:t>24.10.2021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1348810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F967C61-0B51-4ADA-8C0C-2D75A5AD0C6F}" type="datetimeFigureOut">
              <a:rPr lang="ru-RU" smtClean="0"/>
              <a:pPr/>
              <a:t>24.10.2021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3434115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F967C61-0B51-4ADA-8C0C-2D75A5AD0C6F}" type="datetimeFigureOut">
              <a:rPr lang="ru-RU" smtClean="0"/>
              <a:pPr/>
              <a:t>24.10.2021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1310829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F967C61-0B51-4ADA-8C0C-2D75A5AD0C6F}" type="datetimeFigureOut">
              <a:rPr lang="ru-RU" smtClean="0"/>
              <a:pPr/>
              <a:t>24.10.2021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3931491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F967C61-0B51-4ADA-8C0C-2D75A5AD0C6F}" type="datetimeFigureOut">
              <a:rPr lang="ru-RU" smtClean="0"/>
              <a:pPr/>
              <a:t>24.10.2021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949179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F967C61-0B51-4ADA-8C0C-2D75A5AD0C6F}" type="datetimeFigureOut">
              <a:rPr lang="ru-RU" smtClean="0"/>
              <a:pPr/>
              <a:t>24.10.2021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476920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F967C61-0B51-4ADA-8C0C-2D75A5AD0C6F}" type="datetimeFigureOut">
              <a:rPr lang="ru-RU" smtClean="0"/>
              <a:pPr/>
              <a:t>24.10.2021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1583049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F967C61-0B51-4ADA-8C0C-2D75A5AD0C6F}" type="datetimeFigureOut">
              <a:rPr lang="ru-RU" smtClean="0"/>
              <a:pPr/>
              <a:t>24.10.2021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2581528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967C61-0B51-4ADA-8C0C-2D75A5AD0C6F}" type="datetimeFigureOut">
              <a:rPr lang="ru-RU" smtClean="0"/>
              <a:pPr/>
              <a:t>24.10.2021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4BB520-37F3-4339-8A10-FCB2CE84DB46}" type="slidenum">
              <a:rPr lang="ru-RU" smtClean="0"/>
              <a:pPr/>
              <a:t>‹#›</a:t>
            </a:fld>
            <a:endParaRPr lang="ru-RU"/>
          </a:p>
        </p:txBody>
      </p:sp>
    </p:spTree>
    <p:extLst>
      <p:ext uri="{BB962C8B-B14F-4D97-AF65-F5344CB8AC3E}">
        <p14:creationId xmlns="" xmlns:p14="http://schemas.microsoft.com/office/powerpoint/2010/main" val="4529441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 xmlns:a14="http://schemas.microsoft.com/office/drawing/2010/main" val="0"/>
              </a:ext>
            </a:extLst>
          </a:blip>
          <a:srcRect t="1" b="-353"/>
          <a:stretch/>
        </p:blipFill>
        <p:spPr>
          <a:xfrm>
            <a:off x="0" y="-1"/>
            <a:ext cx="12192000" cy="7247077"/>
          </a:xfrm>
          <a:prstGeom prst="rect">
            <a:avLst/>
          </a:prstGeom>
        </p:spPr>
      </p:pic>
      <p:sp>
        <p:nvSpPr>
          <p:cNvPr id="2" name="Заголовок 1"/>
          <p:cNvSpPr>
            <a:spLocks noGrp="1"/>
          </p:cNvSpPr>
          <p:nvPr>
            <p:ph type="ctrTitle"/>
          </p:nvPr>
        </p:nvSpPr>
        <p:spPr/>
        <p:txBody>
          <a:bodyPr>
            <a:normAutofit fontScale="90000"/>
          </a:bodyPr>
          <a:lstStyle/>
          <a:p>
            <a:pPr>
              <a:lnSpc>
                <a:spcPct val="107000"/>
              </a:lnSpc>
              <a:spcAft>
                <a:spcPts val="800"/>
              </a:spcAft>
            </a:pPr>
            <a:r>
              <a:rPr lang="ru-RU" b="1"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Вперед - к Великой </a:t>
            </a:r>
            <a:r>
              <a:rPr lang="ru-RU" b="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П</a:t>
            </a:r>
            <a:r>
              <a:rPr lang="ru-RU" b="1"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обеде!</a:t>
            </a:r>
            <a:r>
              <a:rPr lang="ru-RU" sz="40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40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4000" dirty="0" smtClean="0">
                <a:effectLst/>
                <a:latin typeface="Times New Roman" pitchFamily="18" charset="0"/>
                <a:ea typeface="Calibri" panose="020F0502020204030204" pitchFamily="34" charset="0"/>
                <a:cs typeface="Times New Roman" pitchFamily="18" charset="0"/>
              </a:rPr>
              <a:t>Настольная игра</a:t>
            </a:r>
            <a:endParaRPr lang="ru-RU" dirty="0">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lstStyle/>
          <a:p>
            <a:pPr algn="r"/>
            <a:r>
              <a:rPr lang="ru-RU" dirty="0" smtClean="0">
                <a:latin typeface="Times New Roman" panose="02020603050405020304" pitchFamily="18" charset="0"/>
                <a:cs typeface="Times New Roman" panose="02020603050405020304" pitchFamily="18" charset="0"/>
              </a:rPr>
              <a:t>Автор: </a:t>
            </a:r>
          </a:p>
          <a:p>
            <a:pPr algn="r"/>
            <a:r>
              <a:rPr lang="ru-RU" dirty="0" smtClean="0">
                <a:latin typeface="Times New Roman" panose="02020603050405020304" pitchFamily="18" charset="0"/>
                <a:cs typeface="Times New Roman" panose="02020603050405020304" pitchFamily="18" charset="0"/>
              </a:rPr>
              <a:t>Каскаева </a:t>
            </a:r>
            <a:r>
              <a:rPr lang="ru-RU" dirty="0" err="1" smtClean="0">
                <a:latin typeface="Times New Roman" panose="02020603050405020304" pitchFamily="18" charset="0"/>
                <a:cs typeface="Times New Roman" panose="02020603050405020304" pitchFamily="18" charset="0"/>
              </a:rPr>
              <a:t>Анжелика</a:t>
            </a:r>
            <a:r>
              <a:rPr lang="ru-RU" dirty="0" smtClean="0">
                <a:latin typeface="Times New Roman" panose="02020603050405020304" pitchFamily="18" charset="0"/>
                <a:cs typeface="Times New Roman" panose="02020603050405020304" pitchFamily="18" charset="0"/>
              </a:rPr>
              <a:t> Борисовна</a:t>
            </a:r>
          </a:p>
        </p:txBody>
      </p:sp>
      <p:pic>
        <p:nvPicPr>
          <p:cNvPr id="6" name="Рисунок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714500" y="3509963"/>
            <a:ext cx="3800474" cy="2850356"/>
          </a:xfrm>
          <a:prstGeom prst="rect">
            <a:avLst/>
          </a:prstGeom>
          <a:ln>
            <a:noFill/>
          </a:ln>
          <a:effectLst>
            <a:softEdge rad="112500"/>
          </a:effectLst>
        </p:spPr>
      </p:pic>
    </p:spTree>
    <p:extLst>
      <p:ext uri="{BB962C8B-B14F-4D97-AF65-F5344CB8AC3E}">
        <p14:creationId xmlns="" xmlns:p14="http://schemas.microsoft.com/office/powerpoint/2010/main" val="1967953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 xmlns:a14="http://schemas.microsoft.com/office/drawing/2010/main" val="0"/>
              </a:ext>
            </a:extLst>
          </a:blip>
          <a:srcRect t="1" b="-353"/>
          <a:stretch/>
        </p:blipFill>
        <p:spPr>
          <a:xfrm>
            <a:off x="0" y="-1"/>
            <a:ext cx="12192000" cy="7247077"/>
          </a:xfrm>
          <a:prstGeom prst="rect">
            <a:avLst/>
          </a:prstGeom>
        </p:spPr>
      </p:pic>
      <p:sp>
        <p:nvSpPr>
          <p:cNvPr id="2" name="Заголовок 1"/>
          <p:cNvSpPr>
            <a:spLocks noGrp="1"/>
          </p:cNvSpPr>
          <p:nvPr>
            <p:ph type="ctrTitle"/>
          </p:nvPr>
        </p:nvSpPr>
        <p:spPr>
          <a:xfrm>
            <a:off x="1524000" y="414338"/>
            <a:ext cx="10091738" cy="3095625"/>
          </a:xfrm>
        </p:spPr>
        <p:txBody>
          <a:bodyPr>
            <a:noAutofit/>
          </a:bodyPr>
          <a:lstStyle/>
          <a:p>
            <a:pPr>
              <a:lnSpc>
                <a:spcPct val="107000"/>
              </a:lnSpc>
              <a:spcAft>
                <a:spcPts val="0"/>
              </a:spcAft>
            </a:pPr>
            <a:r>
              <a:rPr lang="ru-RU" sz="2400"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Боевые действия между нацистской Германией и СССР</a:t>
            </a:r>
            <a:br>
              <a:rPr lang="ru-RU" sz="2400"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в период с 1941 по 1945 годы. </a:t>
            </a:r>
            <a:br>
              <a:rPr lang="ru-RU" sz="2400"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Вы становитесь непосредственным участником событий. </a:t>
            </a:r>
            <a:br>
              <a:rPr lang="ru-RU" sz="2400"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Ваша задача - сломить сопротивление сил противника, невзирая на погодные условия и дефицит снабжения. </a:t>
            </a:r>
            <a:br>
              <a:rPr lang="ru-RU" sz="2400"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dirty="0" smtClean="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Победа - в ваших руках!</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2400" dirty="0"/>
          </a:p>
        </p:txBody>
      </p:sp>
      <p:sp>
        <p:nvSpPr>
          <p:cNvPr id="3" name="Подзаголовок 2"/>
          <p:cNvSpPr>
            <a:spLocks noGrp="1"/>
          </p:cNvSpPr>
          <p:nvPr>
            <p:ph type="subTitle" idx="1"/>
          </p:nvPr>
        </p:nvSpPr>
        <p:spPr>
          <a:xfrm>
            <a:off x="1866900" y="3086609"/>
            <a:ext cx="9144000" cy="2955925"/>
          </a:xfrm>
        </p:spPr>
        <p:txBody>
          <a:bodyPr>
            <a:normAutofit fontScale="92500" lnSpcReduction="10000"/>
          </a:bodyPr>
          <a:lstStyle/>
          <a:p>
            <a:pPr algn="l">
              <a:lnSpc>
                <a:spcPct val="110000"/>
              </a:lnSpc>
              <a:spcBef>
                <a:spcPts val="0"/>
              </a:spcBef>
            </a:pPr>
            <a:r>
              <a:rPr lang="ru-RU" b="1" dirty="0" smtClean="0">
                <a:effectLst/>
                <a:latin typeface="Times New Roman" panose="02020603050405020304" pitchFamily="18" charset="0"/>
                <a:ea typeface="Times New Roman" panose="02020603050405020304" pitchFamily="18" charset="0"/>
                <a:cs typeface="Times New Roman" panose="02020603050405020304" pitchFamily="18" charset="0"/>
              </a:rPr>
              <a:t>Возраст-</a:t>
            </a: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дети старшего дошкольного возраста 6-8 лет.</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r>
            <a:br>
              <a:rPr lang="ru-RU" dirty="0" smtClean="0">
                <a:effectLst/>
                <a:latin typeface="Calibri" panose="020F0502020204030204" pitchFamily="34" charset="0"/>
                <a:ea typeface="Calibri" panose="020F0502020204030204" pitchFamily="34" charset="0"/>
                <a:cs typeface="Times New Roman" panose="02020603050405020304" pitchFamily="18" charset="0"/>
              </a:rPr>
            </a:br>
            <a:r>
              <a:rPr lang="ru-RU" b="1" dirty="0" smtClean="0">
                <a:effectLst/>
                <a:latin typeface="Times New Roman" panose="02020603050405020304" pitchFamily="18" charset="0"/>
                <a:ea typeface="Times New Roman" panose="02020603050405020304" pitchFamily="18" charset="0"/>
                <a:cs typeface="Times New Roman" panose="02020603050405020304" pitchFamily="18" charset="0"/>
              </a:rPr>
              <a:t>Время игры</a:t>
            </a: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 20 мин. Количество игроков: 2-5 человек.</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r>
            <a:br>
              <a:rPr lang="ru-RU" dirty="0" smtClean="0">
                <a:effectLst/>
                <a:latin typeface="Calibri" panose="020F0502020204030204" pitchFamily="34" charset="0"/>
                <a:ea typeface="Calibri" panose="020F0502020204030204" pitchFamily="34" charset="0"/>
                <a:cs typeface="Times New Roman" panose="02020603050405020304" pitchFamily="18" charset="0"/>
              </a:rPr>
            </a:br>
            <a:r>
              <a:rPr lang="ru-RU"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Состав настольной игры:</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10000"/>
              </a:lnSpc>
              <a:spcBef>
                <a:spcPts val="0"/>
              </a:spcBef>
              <a:buSzPts val="1000"/>
              <a:buFont typeface="Symbol" panose="05050102010706020507" pitchFamily="18" charset="2"/>
              <a:buChar char=""/>
              <a:tabLst>
                <a:tab pos="457200" algn="l"/>
              </a:tabLst>
            </a:pP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Игровое </a:t>
            </a: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поле </a:t>
            </a:r>
          </a:p>
          <a:p>
            <a:pPr marL="342900" lvl="0" indent="-342900" algn="l">
              <a:lnSpc>
                <a:spcPct val="110000"/>
              </a:lnSpc>
              <a:spcBef>
                <a:spcPts val="0"/>
              </a:spcBef>
              <a:buSzPts val="1000"/>
              <a:tabLst>
                <a:tab pos="457200" algn="l"/>
              </a:tabLst>
            </a:pP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(выполнено совместно с родителями и детьми)</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10000"/>
              </a:lnSpc>
              <a:spcBef>
                <a:spcPts val="0"/>
              </a:spcBef>
              <a:buSzPts val="1000"/>
              <a:buFont typeface="Symbol" panose="05050102010706020507" pitchFamily="18" charset="2"/>
              <a:buChar char=""/>
              <a:tabLst>
                <a:tab pos="457200" algn="l"/>
              </a:tabLst>
            </a:pP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Кубик.</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10000"/>
              </a:lnSpc>
              <a:spcBef>
                <a:spcPts val="0"/>
              </a:spcBef>
              <a:buSzPts val="1000"/>
              <a:buFont typeface="Symbol" panose="05050102010706020507" pitchFamily="18" charset="2"/>
              <a:buChar char=""/>
              <a:tabLst>
                <a:tab pos="457200" algn="l"/>
              </a:tabLst>
            </a:pP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Фишки солдатиков – 5 шт.</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l">
              <a:lnSpc>
                <a:spcPct val="110000"/>
              </a:lnSpc>
              <a:spcBef>
                <a:spcPts val="0"/>
              </a:spcBef>
              <a:buSzPts val="1000"/>
              <a:buFont typeface="Symbol" panose="05050102010706020507" pitchFamily="18" charset="2"/>
              <a:buChar char=""/>
              <a:tabLst>
                <a:tab pos="457200" algn="l"/>
              </a:tabLst>
            </a:pP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Правила игры</a:t>
            </a:r>
            <a:endParaRPr lang="ru-RU"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pic>
        <p:nvPicPr>
          <p:cNvPr id="4" name="Рисунок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8470421" y="4295684"/>
            <a:ext cx="2743200" cy="2057400"/>
          </a:xfrm>
          <a:prstGeom prst="rect">
            <a:avLst/>
          </a:prstGeom>
          <a:ln>
            <a:noFill/>
          </a:ln>
          <a:effectLst>
            <a:softEdge rad="112500"/>
          </a:effectLst>
        </p:spPr>
      </p:pic>
    </p:spTree>
    <p:extLst>
      <p:ext uri="{BB962C8B-B14F-4D97-AF65-F5344CB8AC3E}">
        <p14:creationId xmlns="" xmlns:p14="http://schemas.microsoft.com/office/powerpoint/2010/main" val="2446542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 xmlns:a14="http://schemas.microsoft.com/office/drawing/2010/main" val="0"/>
              </a:ext>
            </a:extLst>
          </a:blip>
          <a:srcRect t="1" b="-353"/>
          <a:stretch/>
        </p:blipFill>
        <p:spPr>
          <a:xfrm>
            <a:off x="0" y="-21502"/>
            <a:ext cx="12192000" cy="7247077"/>
          </a:xfrm>
          <a:prstGeom prst="rect">
            <a:avLst/>
          </a:prstGeom>
        </p:spPr>
      </p:pic>
      <p:sp>
        <p:nvSpPr>
          <p:cNvPr id="2" name="Заголовок 1"/>
          <p:cNvSpPr>
            <a:spLocks noGrp="1"/>
          </p:cNvSpPr>
          <p:nvPr>
            <p:ph type="ctrTitle"/>
          </p:nvPr>
        </p:nvSpPr>
        <p:spPr>
          <a:xfrm>
            <a:off x="1371601" y="542925"/>
            <a:ext cx="10515600" cy="2967038"/>
          </a:xfrm>
        </p:spPr>
        <p:txBody>
          <a:bodyPr>
            <a:noAutofit/>
          </a:bodyPr>
          <a:lstStyle/>
          <a:p>
            <a:pPr>
              <a:lnSpc>
                <a:spcPct val="107000"/>
              </a:lnSpc>
              <a:spcAft>
                <a:spcPts val="0"/>
              </a:spcAft>
            </a:pPr>
            <a:r>
              <a:rPr lang="ru-RU"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Игра может быть полезна и детям с ограниченными возможностями здоровья. Так как направлена на развитие не только познавательного интереса, но и развитие мелкой моторики, ориентировки в пространстве и умению общаться  и радоваться успеху товарища. Но это далеко не всё. Игра насыщена разнообразными уловками, отчего играть будет интересно и взрослым.</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2400" dirty="0"/>
          </a:p>
        </p:txBody>
      </p:sp>
      <p:sp>
        <p:nvSpPr>
          <p:cNvPr id="3" name="Подзаголовок 2"/>
          <p:cNvSpPr>
            <a:spLocks noGrp="1"/>
          </p:cNvSpPr>
          <p:nvPr>
            <p:ph type="subTitle" idx="1"/>
          </p:nvPr>
        </p:nvSpPr>
        <p:spPr>
          <a:xfrm>
            <a:off x="1523999" y="3602037"/>
            <a:ext cx="10106025" cy="2827337"/>
          </a:xfrm>
        </p:spPr>
        <p:txBody>
          <a:bodyPr>
            <a:normAutofit/>
          </a:bodyPr>
          <a:lstStyle/>
          <a:p>
            <a:pPr algn="just">
              <a:lnSpc>
                <a:spcPct val="107000"/>
              </a:lnSpc>
              <a:spcAft>
                <a:spcPts val="0"/>
              </a:spcAft>
            </a:pPr>
            <a:r>
              <a:rPr lang="ru-RU" b="1" dirty="0" smtClean="0">
                <a:effectLst/>
                <a:latin typeface="Times New Roman" panose="02020603050405020304" pitchFamily="18" charset="0"/>
                <a:ea typeface="Times New Roman" panose="02020603050405020304" pitchFamily="18" charset="0"/>
                <a:cs typeface="Times New Roman" panose="02020603050405020304" pitchFamily="18" charset="0"/>
              </a:rPr>
              <a:t>Цель игры</a:t>
            </a: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 привести игроков к финишу в указанном на поле порядке. Сделать это нужно бросая кубик. Игра заканчивается, когда любой игрок пересекает финишную черту.</a:t>
            </a:r>
            <a:endParaRPr lang="ru-RU" sz="18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b="1" dirty="0" smtClean="0">
                <a:effectLst/>
                <a:latin typeface="Times New Roman" panose="02020603050405020304" pitchFamily="18" charset="0"/>
                <a:ea typeface="Times New Roman" panose="02020603050405020304" pitchFamily="18" charset="0"/>
                <a:cs typeface="Times New Roman" panose="02020603050405020304" pitchFamily="18" charset="0"/>
              </a:rPr>
              <a:t>Победа</a:t>
            </a:r>
            <a:endParaRPr lang="ru-RU" sz="1800" dirty="0" smtClean="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0"/>
              </a:spcAft>
            </a:pPr>
            <a:r>
              <a:rPr lang="ru-RU" dirty="0" smtClean="0">
                <a:effectLst/>
                <a:latin typeface="Times New Roman" panose="02020603050405020304" pitchFamily="18" charset="0"/>
                <a:ea typeface="Times New Roman" panose="02020603050405020304" pitchFamily="18" charset="0"/>
                <a:cs typeface="Times New Roman" panose="02020603050405020304" pitchFamily="18" charset="0"/>
              </a:rPr>
              <a:t>Побеждает игрок, первым добравшийся до финиша (флага). </a:t>
            </a:r>
            <a:endParaRPr lang="ru-RU" sz="180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Tree>
    <p:extLst>
      <p:ext uri="{BB962C8B-B14F-4D97-AF65-F5344CB8AC3E}">
        <p14:creationId xmlns="" xmlns:p14="http://schemas.microsoft.com/office/powerpoint/2010/main" val="4070630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 xmlns:a14="http://schemas.microsoft.com/office/drawing/2010/main" val="0"/>
              </a:ext>
            </a:extLst>
          </a:blip>
          <a:srcRect t="1" b="-353"/>
          <a:stretch/>
        </p:blipFill>
        <p:spPr>
          <a:xfrm>
            <a:off x="0" y="-257175"/>
            <a:ext cx="12192000" cy="7247077"/>
          </a:xfrm>
          <a:prstGeom prst="rect">
            <a:avLst/>
          </a:prstGeom>
        </p:spPr>
      </p:pic>
      <p:sp>
        <p:nvSpPr>
          <p:cNvPr id="2" name="Заголовок 1"/>
          <p:cNvSpPr>
            <a:spLocks noGrp="1"/>
          </p:cNvSpPr>
          <p:nvPr>
            <p:ph type="ctrTitle"/>
          </p:nvPr>
        </p:nvSpPr>
        <p:spPr>
          <a:xfrm>
            <a:off x="1728787" y="808901"/>
            <a:ext cx="9829801" cy="5114924"/>
          </a:xfrm>
        </p:spPr>
        <p:txBody>
          <a:bodyPr>
            <a:noAutofit/>
          </a:bodyPr>
          <a:lstStyle/>
          <a:p>
            <a:pPr algn="l">
              <a:lnSpc>
                <a:spcPct val="107000"/>
              </a:lnSpc>
              <a:spcAft>
                <a:spcPts val="0"/>
              </a:spcAft>
            </a:pPr>
            <a:r>
              <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rPr>
              <a:t/>
            </a:r>
            <a:br>
              <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a:latin typeface="Times New Roman" panose="02020603050405020304" pitchFamily="18" charset="0"/>
                <a:ea typeface="Times New Roman" panose="02020603050405020304" pitchFamily="18" charset="0"/>
                <a:cs typeface="Times New Roman" panose="02020603050405020304" pitchFamily="18" charset="0"/>
              </a:rPr>
              <a:t/>
            </a:r>
            <a:br>
              <a:rPr lang="ru-RU" sz="2400" b="1" dirty="0">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smtClean="0">
                <a:effectLst/>
                <a:latin typeface="Times New Roman" panose="02020603050405020304" pitchFamily="18" charset="0"/>
                <a:ea typeface="Times New Roman" panose="02020603050405020304" pitchFamily="18" charset="0"/>
                <a:cs typeface="Times New Roman" panose="02020603050405020304" pitchFamily="18" charset="0"/>
              </a:rPr>
              <a:t>Задача игрока</a:t>
            </a:r>
            <a:r>
              <a:rPr lang="ru-RU"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 довести своего героя к финишу. Бросайте кубик и выбирайте кто продвинется дальше. </a:t>
            </a:r>
            <a:br>
              <a:rPr lang="ru-RU" sz="2400" dirty="0" smtClean="0">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Подготовка к игре </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Положите поле в цент стола. Поставьте персонажей на старт. Старт отделен белой линией. Выберите первого игрока. Ход передается по часовой стрелке.</a:t>
            </a:r>
            <a:br>
              <a:rPr lang="ru-RU" sz="2400"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 Подсказки: </a:t>
            </a:r>
            <a:r>
              <a:rPr lang="ru-RU" sz="2400" b="1"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b="1"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Синяя звезда- </a:t>
            </a:r>
            <a:r>
              <a:rPr lang="ru-RU" sz="2400"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ход вперед на один шаг</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Красная звезда- </a:t>
            </a:r>
            <a:r>
              <a:rPr lang="ru-RU" sz="2400"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ход назад на один шаг</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Зеленая звезда- </a:t>
            </a:r>
            <a:r>
              <a:rPr lang="ru-RU" sz="2400"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пропуск хода</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Самолет- </a:t>
            </a:r>
            <a:r>
              <a:rPr lang="ru-RU" sz="2400"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перелет хода по стрелке</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Знак вопроса- </a:t>
            </a:r>
            <a:r>
              <a:rPr lang="ru-RU" sz="2400"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отгадать загадку.</a:t>
            </a:r>
            <a: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 </a:t>
            </a:r>
            <a:b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Отгадал –</a:t>
            </a:r>
            <a:r>
              <a:rPr lang="ru-RU" sz="2400"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три хода вперед, </a:t>
            </a:r>
            <a: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не отгадал </a:t>
            </a:r>
            <a:r>
              <a:rPr lang="ru-RU" sz="2400"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три хода назад.</a:t>
            </a:r>
            <a:r>
              <a:rPr lang="ru-RU" sz="24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2400" dirty="0" smtClean="0">
                <a:effectLst/>
                <a:latin typeface="Calibri" panose="020F0502020204030204" pitchFamily="34" charset="0"/>
                <a:ea typeface="Calibri" panose="020F0502020204030204" pitchFamily="34" charset="0"/>
                <a:cs typeface="Times New Roman" panose="02020603050405020304" pitchFamily="18" charset="0"/>
              </a:rPr>
            </a:b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553326" y="2375295"/>
            <a:ext cx="3386138" cy="2539604"/>
          </a:xfrm>
          <a:prstGeom prst="rect">
            <a:avLst/>
          </a:prstGeom>
          <a:ln>
            <a:noFill/>
          </a:ln>
          <a:effectLst>
            <a:softEdge rad="112500"/>
          </a:effectLst>
        </p:spPr>
      </p:pic>
    </p:spTree>
    <p:extLst>
      <p:ext uri="{BB962C8B-B14F-4D97-AF65-F5344CB8AC3E}">
        <p14:creationId xmlns="" xmlns:p14="http://schemas.microsoft.com/office/powerpoint/2010/main" val="2133371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 xmlns:a14="http://schemas.microsoft.com/office/drawing/2010/main" val="0"/>
              </a:ext>
            </a:extLst>
          </a:blip>
          <a:srcRect t="1" b="-353"/>
          <a:stretch/>
        </p:blipFill>
        <p:spPr>
          <a:xfrm>
            <a:off x="0" y="0"/>
            <a:ext cx="12192000" cy="7247077"/>
          </a:xfrm>
          <a:prstGeom prst="rect">
            <a:avLst/>
          </a:prstGeom>
        </p:spPr>
      </p:pic>
      <p:sp>
        <p:nvSpPr>
          <p:cNvPr id="2" name="Заголовок 1"/>
          <p:cNvSpPr>
            <a:spLocks noGrp="1"/>
          </p:cNvSpPr>
          <p:nvPr>
            <p:ph type="ctrTitle"/>
          </p:nvPr>
        </p:nvSpPr>
        <p:spPr>
          <a:xfrm>
            <a:off x="1557338" y="0"/>
            <a:ext cx="10372725" cy="4057650"/>
          </a:xfrm>
        </p:spPr>
        <p:txBody>
          <a:bodyPr>
            <a:noAutofit/>
          </a:bodyPr>
          <a:lstStyle/>
          <a:p>
            <a:pPr>
              <a:lnSpc>
                <a:spcPct val="107000"/>
              </a:lnSpc>
              <a:spcAft>
                <a:spcPts val="0"/>
              </a:spcAft>
            </a:pPr>
            <a:r>
              <a:rPr lang="ru-RU"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
            </a:r>
            <a:br>
              <a:rPr lang="ru-RU" sz="2400" dirty="0" smtClean="0">
                <a:effectLst/>
                <a:latin typeface="Times New Roman" panose="02020603050405020304" pitchFamily="18" charset="0"/>
                <a:ea typeface="Times New Roman" panose="02020603050405020304" pitchFamily="18" charset="0"/>
                <a:cs typeface="Times New Roman" panose="02020603050405020304" pitchFamily="18" charset="0"/>
              </a:rPr>
            </a:br>
            <a:r>
              <a:rPr lang="ru-RU" sz="2400"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Ход игры</a:t>
            </a:r>
            <a:r>
              <a:rPr lang="ru-RU" sz="1800" dirty="0" smtClean="0">
                <a:effectLst/>
                <a:latin typeface="Calibri" panose="020F0502020204030204" pitchFamily="34" charset="0"/>
                <a:ea typeface="Calibri" panose="020F0502020204030204" pitchFamily="34" charset="0"/>
                <a:cs typeface="Times New Roman" panose="02020603050405020304" pitchFamily="18" charset="0"/>
              </a:rPr>
              <a:t/>
            </a:r>
            <a:br>
              <a:rPr lang="ru-RU" sz="1800"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В свой ход игрок бросает кубик со звездочками. На кубике до 6 звездочек. Игрок делает столько шагов, сколько выпало на кубике. Если игрок попал на значок с синей звездой –то выполняет ход вперед. Если попал на значок с красной звездой, то делает ход назад на один шаг. Когда игрок попадает на значок с зеленой звездой, то он пропускает ход. При попадании на значок с самолетом, игрок перелетает по стрелке на следующий ход. Попав на знак вопроса, игрок должен отгадать загадку. При правильном ответе он делает три хода вперед. Если ответ не верный, то три хода назад.</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233612" y="4200525"/>
            <a:ext cx="2362200" cy="1771650"/>
          </a:xfrm>
          <a:prstGeom prst="rect">
            <a:avLst/>
          </a:prstGeom>
          <a:ln>
            <a:noFill/>
          </a:ln>
          <a:effectLst>
            <a:softEdge rad="112500"/>
          </a:effectLst>
        </p:spPr>
      </p:pic>
    </p:spTree>
    <p:extLst>
      <p:ext uri="{BB962C8B-B14F-4D97-AF65-F5344CB8AC3E}">
        <p14:creationId xmlns="" xmlns:p14="http://schemas.microsoft.com/office/powerpoint/2010/main" val="497641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 xmlns:a14="http://schemas.microsoft.com/office/drawing/2010/main" val="0"/>
              </a:ext>
            </a:extLst>
          </a:blip>
          <a:srcRect t="1" b="-353"/>
          <a:stretch/>
        </p:blipFill>
        <p:spPr>
          <a:xfrm>
            <a:off x="0" y="0"/>
            <a:ext cx="12192000" cy="7247077"/>
          </a:xfrm>
          <a:prstGeom prst="rect">
            <a:avLst/>
          </a:prstGeom>
        </p:spPr>
      </p:pic>
      <p:sp>
        <p:nvSpPr>
          <p:cNvPr id="2" name="Заголовок 1"/>
          <p:cNvSpPr>
            <a:spLocks noGrp="1"/>
          </p:cNvSpPr>
          <p:nvPr>
            <p:ph type="ctrTitle"/>
          </p:nvPr>
        </p:nvSpPr>
        <p:spPr>
          <a:xfrm>
            <a:off x="1371601" y="228600"/>
            <a:ext cx="10515600" cy="3514725"/>
          </a:xfrm>
        </p:spPr>
        <p:txBody>
          <a:bodyPr>
            <a:noAutofit/>
          </a:bodyPr>
          <a:lstStyle/>
          <a:p>
            <a:pPr lvl="0" algn="l">
              <a:lnSpc>
                <a:spcPct val="107000"/>
              </a:lnSpc>
              <a:spcBef>
                <a:spcPts val="1000"/>
              </a:spcBef>
            </a:pPr>
            <a:r>
              <a:rPr lang="ru-RU"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r>
            <a:br>
              <a:rPr lang="ru-RU"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Таблица 5"/>
          <p:cNvGraphicFramePr>
            <a:graphicFrameLocks noGrp="1"/>
          </p:cNvGraphicFramePr>
          <p:nvPr>
            <p:extLst>
              <p:ext uri="{D42A27DB-BD31-4B8C-83A1-F6EECF244321}">
                <p14:modId xmlns="" xmlns:p14="http://schemas.microsoft.com/office/powerpoint/2010/main" val="3990178540"/>
              </p:ext>
            </p:extLst>
          </p:nvPr>
        </p:nvGraphicFramePr>
        <p:xfrm>
          <a:off x="2565401" y="294040"/>
          <a:ext cx="8128000" cy="370840"/>
        </p:xfrm>
        <a:graphic>
          <a:graphicData uri="http://schemas.openxmlformats.org/drawingml/2006/table">
            <a:tbl>
              <a:tblPr firstRow="1" bandRow="1">
                <a:tableStyleId>{00A15C55-8517-42AA-B614-E9B94910E393}</a:tableStyleId>
              </a:tblPr>
              <a:tblGrid>
                <a:gridCol w="8128000"/>
              </a:tblGrid>
              <a:tr h="370840">
                <a:tc>
                  <a:txBody>
                    <a:bodyPr/>
                    <a:lstStyle/>
                    <a:p>
                      <a:pPr algn="ctr"/>
                      <a:r>
                        <a:rPr lang="ru-RU" dirty="0" smtClean="0"/>
                        <a:t>Загадки</a:t>
                      </a:r>
                      <a:endParaRPr lang="ru-RU" dirty="0"/>
                    </a:p>
                  </a:txBody>
                  <a:tcPr/>
                </a:tc>
              </a:tr>
            </a:tbl>
          </a:graphicData>
        </a:graphic>
      </p:graphicFrame>
      <p:graphicFrame>
        <p:nvGraphicFramePr>
          <p:cNvPr id="7" name="Таблица 6"/>
          <p:cNvGraphicFramePr>
            <a:graphicFrameLocks noGrp="1"/>
          </p:cNvGraphicFramePr>
          <p:nvPr>
            <p:extLst>
              <p:ext uri="{D42A27DB-BD31-4B8C-83A1-F6EECF244321}">
                <p14:modId xmlns="" xmlns:p14="http://schemas.microsoft.com/office/powerpoint/2010/main" val="3522273999"/>
              </p:ext>
            </p:extLst>
          </p:nvPr>
        </p:nvGraphicFramePr>
        <p:xfrm>
          <a:off x="2565401" y="730320"/>
          <a:ext cx="8127999" cy="5869242"/>
        </p:xfrm>
        <a:graphic>
          <a:graphicData uri="http://schemas.openxmlformats.org/drawingml/2006/table">
            <a:tbl>
              <a:tblPr firstRow="1" firstCol="1" bandRow="1">
                <a:tableStyleId>{85BE263C-DBD7-4A20-BB59-AAB30ACAA65A}</a:tableStyleId>
              </a:tblPr>
              <a:tblGrid>
                <a:gridCol w="4063565"/>
                <a:gridCol w="4064434"/>
              </a:tblGrid>
              <a:tr h="2555315">
                <a:tc>
                  <a:txBody>
                    <a:bodyPr/>
                    <a:lstStyle/>
                    <a:p>
                      <a:pPr fontAlgn="base">
                        <a:spcAft>
                          <a:spcPts val="0"/>
                        </a:spcAft>
                      </a:pPr>
                      <a:r>
                        <a:rPr lang="ru-RU" sz="1600" dirty="0">
                          <a:effectLst/>
                        </a:rPr>
                        <a:t>Он самый смелый,</a:t>
                      </a:r>
                      <a:br>
                        <a:rPr lang="ru-RU" sz="1600" dirty="0">
                          <a:effectLst/>
                        </a:rPr>
                      </a:br>
                      <a:r>
                        <a:rPr lang="ru-RU" sz="1600" dirty="0">
                          <a:effectLst/>
                        </a:rPr>
                        <a:t>Самый ловкий,</a:t>
                      </a:r>
                      <a:br>
                        <a:rPr lang="ru-RU" sz="1600" dirty="0">
                          <a:effectLst/>
                        </a:rPr>
                      </a:br>
                      <a:r>
                        <a:rPr lang="ru-RU" sz="1600" dirty="0">
                          <a:effectLst/>
                        </a:rPr>
                        <a:t>Бесстрашный,</a:t>
                      </a:r>
                      <a:br>
                        <a:rPr lang="ru-RU" sz="1600" dirty="0">
                          <a:effectLst/>
                        </a:rPr>
                      </a:br>
                      <a:r>
                        <a:rPr lang="ru-RU" sz="1600" dirty="0">
                          <a:effectLst/>
                        </a:rPr>
                        <a:t>Умный, волевой.</a:t>
                      </a:r>
                      <a:br>
                        <a:rPr lang="ru-RU" sz="1600" dirty="0">
                          <a:effectLst/>
                        </a:rPr>
                      </a:br>
                      <a:r>
                        <a:rPr lang="ru-RU" sz="1600" dirty="0">
                          <a:effectLst/>
                        </a:rPr>
                        <a:t>Он дело делает большое,</a:t>
                      </a:r>
                      <a:br>
                        <a:rPr lang="ru-RU" sz="1600" dirty="0">
                          <a:effectLst/>
                        </a:rPr>
                      </a:br>
                      <a:r>
                        <a:rPr lang="ru-RU" sz="1600" dirty="0">
                          <a:effectLst/>
                        </a:rPr>
                        <a:t>Ведет людей он за собой,</a:t>
                      </a:r>
                      <a:br>
                        <a:rPr lang="ru-RU" sz="1600" dirty="0">
                          <a:effectLst/>
                        </a:rPr>
                      </a:br>
                      <a:r>
                        <a:rPr lang="ru-RU" sz="1600" dirty="0">
                          <a:effectLst/>
                        </a:rPr>
                        <a:t>А сам бежит вперед,</a:t>
                      </a:r>
                      <a:br>
                        <a:rPr lang="ru-RU" sz="1600" dirty="0">
                          <a:effectLst/>
                        </a:rPr>
                      </a:br>
                      <a:r>
                        <a:rPr lang="ru-RU" sz="1600" dirty="0">
                          <a:effectLst/>
                        </a:rPr>
                        <a:t>Где пули. Не бережёт себя, порой.</a:t>
                      </a:r>
                      <a:br>
                        <a:rPr lang="ru-RU" sz="1600" dirty="0">
                          <a:effectLst/>
                        </a:rPr>
                      </a:br>
                      <a:r>
                        <a:rPr lang="ru-RU" sz="1600" dirty="0">
                          <a:effectLst/>
                        </a:rPr>
                        <a:t>Его вы имя подскажите,</a:t>
                      </a:r>
                      <a:br>
                        <a:rPr lang="ru-RU" sz="1600" dirty="0">
                          <a:effectLst/>
                        </a:rPr>
                      </a:br>
                      <a:r>
                        <a:rPr lang="ru-RU" sz="1600" dirty="0">
                          <a:effectLst/>
                        </a:rPr>
                        <a:t>А люди говорят: … (герой).</a:t>
                      </a:r>
                    </a:p>
                    <a:p>
                      <a:pPr>
                        <a:lnSpc>
                          <a:spcPct val="107000"/>
                        </a:lnSpc>
                        <a:spcAft>
                          <a:spcPts val="0"/>
                        </a:spcAft>
                      </a:pPr>
                      <a:r>
                        <a:rPr lang="ru-RU" sz="1600" dirty="0">
                          <a:effectLst/>
                        </a:rPr>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7467" marR="37467" marT="0" marB="0"/>
                </a:tc>
                <a:tc>
                  <a:txBody>
                    <a:bodyPr/>
                    <a:lstStyle/>
                    <a:p>
                      <a:pPr fontAlgn="base">
                        <a:spcAft>
                          <a:spcPts val="0"/>
                        </a:spcAft>
                      </a:pPr>
                      <a:r>
                        <a:rPr lang="ru-RU" sz="1600" dirty="0">
                          <a:effectLst/>
                        </a:rPr>
                        <a:t>Тяжела, мокра бывает,</a:t>
                      </a:r>
                      <a:br>
                        <a:rPr lang="ru-RU" sz="1600" dirty="0">
                          <a:effectLst/>
                        </a:rPr>
                      </a:br>
                      <a:r>
                        <a:rPr lang="ru-RU" sz="1600" dirty="0">
                          <a:effectLst/>
                        </a:rPr>
                        <a:t>И простреляна, как цель,</a:t>
                      </a:r>
                      <a:br>
                        <a:rPr lang="ru-RU" sz="1600" dirty="0">
                          <a:effectLst/>
                        </a:rPr>
                      </a:br>
                      <a:r>
                        <a:rPr lang="ru-RU" sz="1600" dirty="0">
                          <a:effectLst/>
                        </a:rPr>
                        <a:t>От суровых стуж спасает</a:t>
                      </a:r>
                      <a:br>
                        <a:rPr lang="ru-RU" sz="1600" dirty="0">
                          <a:effectLst/>
                        </a:rPr>
                      </a:br>
                      <a:r>
                        <a:rPr lang="ru-RU" sz="1600" dirty="0">
                          <a:effectLst/>
                        </a:rPr>
                        <a:t>Их солдатская … (шинель).</a:t>
                      </a:r>
                    </a:p>
                    <a:p>
                      <a:pPr>
                        <a:lnSpc>
                          <a:spcPct val="107000"/>
                        </a:lnSpc>
                        <a:spcAft>
                          <a:spcPts val="0"/>
                        </a:spcAft>
                      </a:pPr>
                      <a:r>
                        <a:rPr lang="ru-RU" sz="1600" dirty="0">
                          <a:effectLst/>
                        </a:rPr>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7467" marR="37467" marT="0" marB="0"/>
                </a:tc>
              </a:tr>
              <a:tr h="1615850">
                <a:tc>
                  <a:txBody>
                    <a:bodyPr/>
                    <a:lstStyle/>
                    <a:p>
                      <a:pPr fontAlgn="base">
                        <a:spcAft>
                          <a:spcPts val="0"/>
                        </a:spcAft>
                      </a:pPr>
                      <a:r>
                        <a:rPr lang="ru-RU" sz="1600" dirty="0">
                          <a:effectLst/>
                        </a:rPr>
                        <a:t>А без них, ну можно сутки,</a:t>
                      </a:r>
                      <a:br>
                        <a:rPr lang="ru-RU" sz="1600" dirty="0">
                          <a:effectLst/>
                        </a:rPr>
                      </a:br>
                      <a:r>
                        <a:rPr lang="ru-RU" sz="1600" dirty="0">
                          <a:effectLst/>
                        </a:rPr>
                        <a:t>Продержаться кое-как.</a:t>
                      </a:r>
                      <a:br>
                        <a:rPr lang="ru-RU" sz="1600" dirty="0">
                          <a:effectLst/>
                        </a:rPr>
                      </a:br>
                      <a:r>
                        <a:rPr lang="ru-RU" sz="1600" dirty="0">
                          <a:effectLst/>
                        </a:rPr>
                        <a:t>Но лишь выдастся минутка —</a:t>
                      </a:r>
                      <a:br>
                        <a:rPr lang="ru-RU" sz="1600" dirty="0">
                          <a:effectLst/>
                        </a:rPr>
                      </a:br>
                      <a:r>
                        <a:rPr lang="ru-RU" sz="1600" dirty="0">
                          <a:effectLst/>
                        </a:rPr>
                        <a:t>Пошустрее, побыстрей,</a:t>
                      </a:r>
                      <a:br>
                        <a:rPr lang="ru-RU" sz="1600" dirty="0">
                          <a:effectLst/>
                        </a:rPr>
                      </a:br>
                      <a:r>
                        <a:rPr lang="ru-RU" sz="1600" dirty="0">
                          <a:effectLst/>
                        </a:rPr>
                        <a:t>Понаваристей, без шуток,</a:t>
                      </a:r>
                      <a:br>
                        <a:rPr lang="ru-RU" sz="1600" dirty="0">
                          <a:effectLst/>
                        </a:rPr>
                      </a:br>
                      <a:r>
                        <a:rPr lang="ru-RU" sz="1600" dirty="0">
                          <a:effectLst/>
                        </a:rPr>
                        <a:t>Наливай военных … (щей).</a:t>
                      </a:r>
                    </a:p>
                    <a:p>
                      <a:pPr fontAlgn="base">
                        <a:spcAft>
                          <a:spcPts val="0"/>
                        </a:spcAft>
                      </a:pPr>
                      <a:r>
                        <a:rPr lang="ru-RU" sz="1600" dirty="0">
                          <a:effectLst/>
                        </a:rPr>
                        <a:t> </a:t>
                      </a:r>
                      <a:endParaRPr lang="ru-RU" sz="1600" dirty="0">
                        <a:effectLst/>
                        <a:latin typeface="Calibri" panose="020F0502020204030204" pitchFamily="34" charset="0"/>
                        <a:ea typeface="Times New Roman" panose="02020603050405020304" pitchFamily="18" charset="0"/>
                      </a:endParaRPr>
                    </a:p>
                  </a:txBody>
                  <a:tcPr marL="37467" marR="37467" marT="0" marB="0"/>
                </a:tc>
                <a:tc>
                  <a:txBody>
                    <a:bodyPr/>
                    <a:lstStyle/>
                    <a:p>
                      <a:pPr fontAlgn="base">
                        <a:spcAft>
                          <a:spcPts val="0"/>
                        </a:spcAft>
                      </a:pPr>
                      <a:r>
                        <a:rPr lang="ru-RU" sz="1600" dirty="0">
                          <a:effectLst/>
                        </a:rPr>
                        <a:t>Чтобы крепка была империя,</a:t>
                      </a:r>
                      <a:br>
                        <a:rPr lang="ru-RU" sz="1600" dirty="0">
                          <a:effectLst/>
                        </a:rPr>
                      </a:br>
                      <a:r>
                        <a:rPr lang="ru-RU" sz="1600" dirty="0">
                          <a:effectLst/>
                        </a:rPr>
                        <a:t>Сильна должна быть … (артиллерия).</a:t>
                      </a:r>
                    </a:p>
                    <a:p>
                      <a:pPr fontAlgn="base">
                        <a:spcAft>
                          <a:spcPts val="0"/>
                        </a:spcAft>
                      </a:pPr>
                      <a:r>
                        <a:rPr lang="ru-RU" sz="1600" dirty="0">
                          <a:effectLst/>
                        </a:rPr>
                        <a:t> </a:t>
                      </a:r>
                      <a:endParaRPr lang="ru-RU" sz="1600" dirty="0">
                        <a:effectLst/>
                        <a:latin typeface="Calibri" panose="020F0502020204030204" pitchFamily="34" charset="0"/>
                        <a:ea typeface="Times New Roman" panose="02020603050405020304" pitchFamily="18" charset="0"/>
                      </a:endParaRPr>
                    </a:p>
                  </a:txBody>
                  <a:tcPr marL="37467" marR="37467" marT="0" marB="0"/>
                </a:tc>
              </a:tr>
              <a:tr h="1385015">
                <a:tc>
                  <a:txBody>
                    <a:bodyPr/>
                    <a:lstStyle/>
                    <a:p>
                      <a:pPr fontAlgn="base">
                        <a:spcAft>
                          <a:spcPts val="0"/>
                        </a:spcAft>
                      </a:pPr>
                      <a:r>
                        <a:rPr lang="ru-RU" sz="1600" dirty="0">
                          <a:effectLst/>
                        </a:rPr>
                        <a:t>«Нашим недругам в злобе не спится,</a:t>
                      </a:r>
                      <a:br>
                        <a:rPr lang="ru-RU" sz="1600" dirty="0">
                          <a:effectLst/>
                        </a:rPr>
                      </a:br>
                      <a:r>
                        <a:rPr lang="ru-RU" sz="1600" dirty="0">
                          <a:effectLst/>
                        </a:rPr>
                        <a:t>Но заставы стоят как стена.</a:t>
                      </a:r>
                      <a:br>
                        <a:rPr lang="ru-RU" sz="1600" dirty="0">
                          <a:effectLst/>
                        </a:rPr>
                      </a:br>
                      <a:r>
                        <a:rPr lang="ru-RU" sz="1600" dirty="0">
                          <a:effectLst/>
                        </a:rPr>
                        <a:t>Даже в мирные дни на границе</a:t>
                      </a:r>
                      <a:br>
                        <a:rPr lang="ru-RU" sz="1600" dirty="0">
                          <a:effectLst/>
                        </a:rPr>
                      </a:br>
                      <a:r>
                        <a:rPr lang="ru-RU" sz="1600" dirty="0">
                          <a:effectLst/>
                        </a:rPr>
                        <a:t>Боевые дают …(ордена)».</a:t>
                      </a:r>
                      <a:br>
                        <a:rPr lang="ru-RU" sz="1600" dirty="0">
                          <a:effectLst/>
                        </a:rPr>
                      </a:br>
                      <a:r>
                        <a:rPr lang="ru-RU" sz="1600" dirty="0">
                          <a:effectLst/>
                        </a:rPr>
                        <a:t>Автор: Александр Навозов</a:t>
                      </a:r>
                    </a:p>
                    <a:p>
                      <a:pPr fontAlgn="base">
                        <a:spcAft>
                          <a:spcPts val="0"/>
                        </a:spcAft>
                      </a:pPr>
                      <a:r>
                        <a:rPr lang="ru-RU" sz="1600" dirty="0">
                          <a:effectLst/>
                        </a:rPr>
                        <a:t> </a:t>
                      </a:r>
                      <a:endParaRPr lang="ru-RU" sz="1600" dirty="0">
                        <a:effectLst/>
                        <a:latin typeface="Calibri" panose="020F0502020204030204" pitchFamily="34" charset="0"/>
                        <a:ea typeface="Times New Roman" panose="02020603050405020304" pitchFamily="18" charset="0"/>
                      </a:endParaRPr>
                    </a:p>
                  </a:txBody>
                  <a:tcPr marL="37467" marR="37467" marT="0" marB="0"/>
                </a:tc>
                <a:tc>
                  <a:txBody>
                    <a:bodyPr/>
                    <a:lstStyle/>
                    <a:p>
                      <a:pPr fontAlgn="base">
                        <a:spcAft>
                          <a:spcPts val="0"/>
                        </a:spcAft>
                      </a:pPr>
                      <a:r>
                        <a:rPr lang="ru-RU" sz="1600" dirty="0">
                          <a:effectLst/>
                        </a:rPr>
                        <a:t>Кто знает заповедь свою,</a:t>
                      </a:r>
                      <a:br>
                        <a:rPr lang="ru-RU" sz="1600" dirty="0">
                          <a:effectLst/>
                        </a:rPr>
                      </a:br>
                      <a:r>
                        <a:rPr lang="ru-RU" sz="1600" dirty="0">
                          <a:effectLst/>
                        </a:rPr>
                        <a:t>«Трудно в учении,</a:t>
                      </a:r>
                      <a:br>
                        <a:rPr lang="ru-RU" sz="1600" dirty="0">
                          <a:effectLst/>
                        </a:rPr>
                      </a:br>
                      <a:r>
                        <a:rPr lang="ru-RU" sz="1600" dirty="0">
                          <a:effectLst/>
                        </a:rPr>
                        <a:t>Легко в бою»?</a:t>
                      </a:r>
                      <a:br>
                        <a:rPr lang="ru-RU" sz="1600" dirty="0">
                          <a:effectLst/>
                        </a:rPr>
                      </a:br>
                      <a:r>
                        <a:rPr lang="ru-RU" sz="1600" dirty="0">
                          <a:effectLst/>
                        </a:rPr>
                        <a:t>Ответ: солдаты</a:t>
                      </a:r>
                    </a:p>
                    <a:p>
                      <a:pPr fontAlgn="base">
                        <a:spcAft>
                          <a:spcPts val="0"/>
                        </a:spcAft>
                      </a:pPr>
                      <a:r>
                        <a:rPr lang="ru-RU" sz="1600" dirty="0">
                          <a:effectLst/>
                        </a:rPr>
                        <a:t> </a:t>
                      </a:r>
                      <a:endParaRPr lang="ru-RU" sz="1600" dirty="0">
                        <a:effectLst/>
                        <a:latin typeface="Calibri" panose="020F0502020204030204" pitchFamily="34" charset="0"/>
                        <a:ea typeface="Times New Roman" panose="02020603050405020304" pitchFamily="18" charset="0"/>
                      </a:endParaRPr>
                    </a:p>
                  </a:txBody>
                  <a:tcPr marL="37467" marR="37467" marT="0" marB="0"/>
                </a:tc>
              </a:tr>
            </a:tbl>
          </a:graphicData>
        </a:graphic>
      </p:graphicFrame>
    </p:spTree>
    <p:extLst>
      <p:ext uri="{BB962C8B-B14F-4D97-AF65-F5344CB8AC3E}">
        <p14:creationId xmlns="" xmlns:p14="http://schemas.microsoft.com/office/powerpoint/2010/main" val="785555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 xmlns:a14="http://schemas.microsoft.com/office/drawing/2010/main" val="0"/>
              </a:ext>
            </a:extLst>
          </a:blip>
          <a:srcRect t="1" b="-353"/>
          <a:stretch/>
        </p:blipFill>
        <p:spPr>
          <a:xfrm>
            <a:off x="0" y="0"/>
            <a:ext cx="12192000" cy="7247077"/>
          </a:xfrm>
          <a:prstGeom prst="rect">
            <a:avLst/>
          </a:prstGeom>
        </p:spPr>
      </p:pic>
      <p:sp>
        <p:nvSpPr>
          <p:cNvPr id="2" name="Заголовок 1"/>
          <p:cNvSpPr>
            <a:spLocks noGrp="1"/>
          </p:cNvSpPr>
          <p:nvPr>
            <p:ph type="ctrTitle"/>
          </p:nvPr>
        </p:nvSpPr>
        <p:spPr>
          <a:xfrm>
            <a:off x="1371601" y="228600"/>
            <a:ext cx="10515600" cy="3514725"/>
          </a:xfrm>
        </p:spPr>
        <p:txBody>
          <a:bodyPr>
            <a:noAutofit/>
          </a:bodyPr>
          <a:lstStyle/>
          <a:p>
            <a:pPr lvl="0" algn="l">
              <a:lnSpc>
                <a:spcPct val="107000"/>
              </a:lnSpc>
              <a:spcBef>
                <a:spcPts val="1000"/>
              </a:spcBef>
            </a:pPr>
            <a:r>
              <a:rPr lang="ru-RU"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t/>
            </a:r>
            <a:br>
              <a:rPr lang="ru-RU" sz="1800" dirty="0">
                <a:solidFill>
                  <a:prstClr val="black"/>
                </a:solidFill>
                <a:latin typeface="Calibri" panose="020F0502020204030204" pitchFamily="34" charset="0"/>
                <a:ea typeface="Calibri" panose="020F0502020204030204" pitchFamily="34" charset="0"/>
                <a:cs typeface="Times New Roman" panose="02020603050405020304" pitchFamily="18" charset="0"/>
              </a:rPr>
            </a:b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Таблица 5"/>
          <p:cNvGraphicFramePr>
            <a:graphicFrameLocks noGrp="1"/>
          </p:cNvGraphicFramePr>
          <p:nvPr/>
        </p:nvGraphicFramePr>
        <p:xfrm>
          <a:off x="2565401" y="294040"/>
          <a:ext cx="8128000" cy="370840"/>
        </p:xfrm>
        <a:graphic>
          <a:graphicData uri="http://schemas.openxmlformats.org/drawingml/2006/table">
            <a:tbl>
              <a:tblPr firstRow="1" bandRow="1">
                <a:tableStyleId>{00A15C55-8517-42AA-B614-E9B94910E393}</a:tableStyleId>
              </a:tblPr>
              <a:tblGrid>
                <a:gridCol w="8128000"/>
              </a:tblGrid>
              <a:tr h="370840">
                <a:tc>
                  <a:txBody>
                    <a:bodyPr/>
                    <a:lstStyle/>
                    <a:p>
                      <a:pPr algn="ctr"/>
                      <a:r>
                        <a:rPr lang="ru-RU" dirty="0" smtClean="0"/>
                        <a:t>Загадки</a:t>
                      </a:r>
                      <a:endParaRPr lang="ru-RU" dirty="0"/>
                    </a:p>
                  </a:txBody>
                  <a:tcPr/>
                </a:tc>
              </a:tr>
            </a:tbl>
          </a:graphicData>
        </a:graphic>
      </p:graphicFrame>
      <p:graphicFrame>
        <p:nvGraphicFramePr>
          <p:cNvPr id="7" name="Таблица 6"/>
          <p:cNvGraphicFramePr>
            <a:graphicFrameLocks noGrp="1"/>
          </p:cNvGraphicFramePr>
          <p:nvPr>
            <p:extLst>
              <p:ext uri="{D42A27DB-BD31-4B8C-83A1-F6EECF244321}">
                <p14:modId xmlns="" xmlns:p14="http://schemas.microsoft.com/office/powerpoint/2010/main" val="4246035220"/>
              </p:ext>
            </p:extLst>
          </p:nvPr>
        </p:nvGraphicFramePr>
        <p:xfrm>
          <a:off x="2565401" y="730320"/>
          <a:ext cx="8128000" cy="5841931"/>
        </p:xfrm>
        <a:graphic>
          <a:graphicData uri="http://schemas.openxmlformats.org/drawingml/2006/table">
            <a:tbl>
              <a:tblPr firstRow="1" firstCol="1" bandRow="1">
                <a:tableStyleId>{85BE263C-DBD7-4A20-BB59-AAB30ACAA65A}</a:tableStyleId>
              </a:tblPr>
              <a:tblGrid>
                <a:gridCol w="4063566"/>
                <a:gridCol w="4064434"/>
              </a:tblGrid>
              <a:tr h="1594865">
                <a:tc>
                  <a:txBody>
                    <a:bodyPr/>
                    <a:lstStyle/>
                    <a:p>
                      <a:pPr fontAlgn="base">
                        <a:spcAft>
                          <a:spcPts val="0"/>
                        </a:spcAft>
                      </a:pPr>
                      <a:r>
                        <a:rPr lang="ru-RU" sz="1600" dirty="0">
                          <a:effectLst/>
                        </a:rPr>
                        <a:t>Уходят, порой не прощаясь,</a:t>
                      </a:r>
                      <a:br>
                        <a:rPr lang="ru-RU" sz="1600" dirty="0">
                          <a:effectLst/>
                        </a:rPr>
                      </a:br>
                      <a:r>
                        <a:rPr lang="ru-RU" sz="1600" dirty="0">
                          <a:effectLst/>
                        </a:rPr>
                        <a:t>В метели и в стужи, и в зной.</a:t>
                      </a:r>
                      <a:br>
                        <a:rPr lang="ru-RU" sz="1600" dirty="0">
                          <a:effectLst/>
                        </a:rPr>
                      </a:br>
                      <a:r>
                        <a:rPr lang="ru-RU" sz="1600" dirty="0">
                          <a:effectLst/>
                        </a:rPr>
                        <a:t>Торопятся. Не улыбаясь,</a:t>
                      </a:r>
                      <a:br>
                        <a:rPr lang="ru-RU" sz="1600" dirty="0">
                          <a:effectLst/>
                        </a:rPr>
                      </a:br>
                      <a:r>
                        <a:rPr lang="ru-RU" sz="1600" dirty="0">
                          <a:effectLst/>
                        </a:rPr>
                        <a:t>Кивнут лишь тихонько – и в строй.</a:t>
                      </a:r>
                      <a:br>
                        <a:rPr lang="ru-RU" sz="1600" dirty="0">
                          <a:effectLst/>
                        </a:rPr>
                      </a:br>
                      <a:r>
                        <a:rPr lang="ru-RU" sz="1600" dirty="0">
                          <a:effectLst/>
                        </a:rPr>
                        <a:t>Ответ: военные</a:t>
                      </a:r>
                    </a:p>
                    <a:p>
                      <a:pPr fontAlgn="base">
                        <a:spcAft>
                          <a:spcPts val="0"/>
                        </a:spcAft>
                      </a:pPr>
                      <a:r>
                        <a:rPr lang="ru-RU" sz="1600" dirty="0">
                          <a:effectLst/>
                        </a:rPr>
                        <a:t> </a:t>
                      </a:r>
                      <a:endParaRPr lang="ru-RU" sz="1600" dirty="0">
                        <a:effectLst/>
                        <a:latin typeface="Calibri" panose="020F0502020204030204" pitchFamily="34" charset="0"/>
                        <a:ea typeface="Times New Roman" panose="02020603050405020304" pitchFamily="18" charset="0"/>
                      </a:endParaRPr>
                    </a:p>
                  </a:txBody>
                  <a:tcPr marL="37467" marR="37467" marT="0" marB="0"/>
                </a:tc>
                <a:tc>
                  <a:txBody>
                    <a:bodyPr/>
                    <a:lstStyle/>
                    <a:p>
                      <a:pPr>
                        <a:lnSpc>
                          <a:spcPct val="107000"/>
                        </a:lnSpc>
                        <a:spcAft>
                          <a:spcPts val="0"/>
                        </a:spcAft>
                      </a:pPr>
                      <a:r>
                        <a:rPr lang="ru-RU" sz="1600" dirty="0">
                          <a:effectLst/>
                        </a:rPr>
                        <a:t>С врагом Егорка — Скороговоркой </a:t>
                      </a:r>
                    </a:p>
                    <a:p>
                      <a:pPr>
                        <a:lnSpc>
                          <a:spcPct val="107000"/>
                        </a:lnSpc>
                        <a:spcAft>
                          <a:spcPts val="0"/>
                        </a:spcAft>
                      </a:pPr>
                      <a:r>
                        <a:rPr lang="ru-RU" sz="1600" dirty="0">
                          <a:effectLst/>
                        </a:rPr>
                        <a:t>Поговорил — И страх внушил. </a:t>
                      </a:r>
                    </a:p>
                    <a:p>
                      <a:pPr>
                        <a:lnSpc>
                          <a:spcPct val="107000"/>
                        </a:lnSpc>
                        <a:spcAft>
                          <a:spcPts val="0"/>
                        </a:spcAft>
                      </a:pPr>
                      <a:r>
                        <a:rPr lang="ru-RU" sz="1600" dirty="0">
                          <a:effectLst/>
                        </a:rPr>
                        <a:t>Просто хват Говорливый … (Автомат)</a:t>
                      </a:r>
                      <a:br>
                        <a:rPr lang="ru-RU" sz="1600" dirty="0">
                          <a:effectLst/>
                        </a:rPr>
                      </a:br>
                      <a:endParaRPr lang="ru-RU" sz="1600" dirty="0">
                        <a:effectLst/>
                      </a:endParaRPr>
                    </a:p>
                    <a:p>
                      <a:pPr fontAlgn="base">
                        <a:spcAft>
                          <a:spcPts val="0"/>
                        </a:spcAft>
                      </a:pPr>
                      <a:r>
                        <a:rPr lang="ru-RU" sz="1600" dirty="0">
                          <a:effectLst/>
                        </a:rPr>
                        <a:t> </a:t>
                      </a:r>
                      <a:endParaRPr lang="ru-RU" sz="1600" dirty="0">
                        <a:effectLst/>
                        <a:latin typeface="Calibri" panose="020F0502020204030204" pitchFamily="34" charset="0"/>
                        <a:ea typeface="Times New Roman" panose="02020603050405020304" pitchFamily="18" charset="0"/>
                      </a:endParaRPr>
                    </a:p>
                  </a:txBody>
                  <a:tcPr marL="37467" marR="37467" marT="0" marB="0"/>
                </a:tc>
              </a:tr>
              <a:tr h="1403312">
                <a:tc>
                  <a:txBody>
                    <a:bodyPr/>
                    <a:lstStyle/>
                    <a:p>
                      <a:pPr>
                        <a:lnSpc>
                          <a:spcPct val="107000"/>
                        </a:lnSpc>
                        <a:spcAft>
                          <a:spcPts val="0"/>
                        </a:spcAft>
                      </a:pPr>
                      <a:r>
                        <a:rPr lang="ru-RU" sz="1600" dirty="0">
                          <a:effectLst/>
                        </a:rPr>
                        <a:t>Из ограды ствол торчит, </a:t>
                      </a:r>
                    </a:p>
                    <a:p>
                      <a:pPr>
                        <a:lnSpc>
                          <a:spcPct val="107000"/>
                        </a:lnSpc>
                        <a:spcAft>
                          <a:spcPts val="0"/>
                        </a:spcAft>
                      </a:pPr>
                      <a:r>
                        <a:rPr lang="ru-RU" sz="1600" dirty="0">
                          <a:effectLst/>
                        </a:rPr>
                        <a:t>Беспощадно он строчит. </a:t>
                      </a:r>
                    </a:p>
                    <a:p>
                      <a:pPr>
                        <a:lnSpc>
                          <a:spcPct val="107000"/>
                        </a:lnSpc>
                        <a:spcAft>
                          <a:spcPts val="0"/>
                        </a:spcAft>
                      </a:pPr>
                      <a:r>
                        <a:rPr lang="ru-RU" sz="1600" dirty="0">
                          <a:effectLst/>
                        </a:rPr>
                        <a:t>Кто догадлив, тот поймет То, что это … (Пулемет) </a:t>
                      </a:r>
                    </a:p>
                    <a:p>
                      <a:pPr fontAlgn="base">
                        <a:spcAft>
                          <a:spcPts val="0"/>
                        </a:spcAft>
                      </a:pPr>
                      <a:r>
                        <a:rPr lang="ru-RU" sz="1600" dirty="0">
                          <a:effectLst/>
                        </a:rPr>
                        <a:t> </a:t>
                      </a:r>
                      <a:endParaRPr lang="ru-RU" sz="1600" dirty="0">
                        <a:effectLst/>
                        <a:latin typeface="Calibri" panose="020F0502020204030204" pitchFamily="34" charset="0"/>
                        <a:ea typeface="Times New Roman" panose="02020603050405020304" pitchFamily="18" charset="0"/>
                      </a:endParaRPr>
                    </a:p>
                  </a:txBody>
                  <a:tcPr marL="37467" marR="37467" marT="0" marB="0"/>
                </a:tc>
                <a:tc>
                  <a:txBody>
                    <a:bodyPr/>
                    <a:lstStyle/>
                    <a:p>
                      <a:pPr>
                        <a:lnSpc>
                          <a:spcPct val="107000"/>
                        </a:lnSpc>
                        <a:spcAft>
                          <a:spcPts val="0"/>
                        </a:spcAft>
                      </a:pPr>
                      <a:r>
                        <a:rPr lang="ru-RU" sz="1600" dirty="0">
                          <a:effectLst/>
                        </a:rPr>
                        <a:t>Из ограды ствол торчит, </a:t>
                      </a:r>
                    </a:p>
                    <a:p>
                      <a:pPr>
                        <a:lnSpc>
                          <a:spcPct val="107000"/>
                        </a:lnSpc>
                        <a:spcAft>
                          <a:spcPts val="0"/>
                        </a:spcAft>
                      </a:pPr>
                      <a:r>
                        <a:rPr lang="ru-RU" sz="1600" dirty="0">
                          <a:effectLst/>
                        </a:rPr>
                        <a:t>Беспощадно он строчит. </a:t>
                      </a:r>
                    </a:p>
                    <a:p>
                      <a:pPr>
                        <a:lnSpc>
                          <a:spcPct val="107000"/>
                        </a:lnSpc>
                        <a:spcAft>
                          <a:spcPts val="0"/>
                        </a:spcAft>
                      </a:pPr>
                      <a:r>
                        <a:rPr lang="ru-RU" sz="1600" dirty="0">
                          <a:effectLst/>
                        </a:rPr>
                        <a:t>Кто догадлив, тот поймет То, что это … (Пулемет) </a:t>
                      </a:r>
                    </a:p>
                    <a:p>
                      <a:pPr fontAlgn="base">
                        <a:spcAft>
                          <a:spcPts val="0"/>
                        </a:spcAft>
                      </a:pPr>
                      <a:r>
                        <a:rPr lang="ru-RU" sz="1600" dirty="0">
                          <a:effectLst/>
                        </a:rPr>
                        <a:t> </a:t>
                      </a:r>
                      <a:endParaRPr lang="ru-RU" sz="1600" dirty="0">
                        <a:effectLst/>
                        <a:latin typeface="Calibri" panose="020F0502020204030204" pitchFamily="34" charset="0"/>
                        <a:ea typeface="Times New Roman" panose="02020603050405020304" pitchFamily="18" charset="0"/>
                      </a:endParaRPr>
                    </a:p>
                  </a:txBody>
                  <a:tcPr marL="37467" marR="37467" marT="0" marB="0"/>
                </a:tc>
              </a:tr>
              <a:tr h="1421877">
                <a:tc>
                  <a:txBody>
                    <a:bodyPr/>
                    <a:lstStyle/>
                    <a:p>
                      <a:pPr>
                        <a:lnSpc>
                          <a:spcPct val="107000"/>
                        </a:lnSpc>
                        <a:spcAft>
                          <a:spcPts val="0"/>
                        </a:spcAft>
                      </a:pPr>
                      <a:r>
                        <a:rPr lang="ru-RU" sz="1600" dirty="0">
                          <a:effectLst/>
                        </a:rPr>
                        <a:t>В эту пятницу опять </a:t>
                      </a:r>
                    </a:p>
                    <a:p>
                      <a:pPr>
                        <a:lnSpc>
                          <a:spcPct val="107000"/>
                        </a:lnSpc>
                        <a:spcAft>
                          <a:spcPts val="0"/>
                        </a:spcAft>
                      </a:pPr>
                      <a:r>
                        <a:rPr lang="ru-RU" sz="1600" dirty="0">
                          <a:effectLst/>
                        </a:rPr>
                        <a:t>С папой в тир идём стрелять, </a:t>
                      </a:r>
                    </a:p>
                    <a:p>
                      <a:pPr>
                        <a:lnSpc>
                          <a:spcPct val="107000"/>
                        </a:lnSpc>
                        <a:spcAft>
                          <a:spcPts val="0"/>
                        </a:spcAft>
                      </a:pPr>
                      <a:r>
                        <a:rPr lang="ru-RU" sz="1600" dirty="0">
                          <a:effectLst/>
                        </a:rPr>
                        <a:t>Чтоб до Армии я смог Стать,</a:t>
                      </a:r>
                    </a:p>
                    <a:p>
                      <a:pPr>
                        <a:lnSpc>
                          <a:spcPct val="107000"/>
                        </a:lnSpc>
                        <a:spcAft>
                          <a:spcPts val="0"/>
                        </a:spcAft>
                      </a:pPr>
                      <a:r>
                        <a:rPr lang="ru-RU" sz="1600" dirty="0">
                          <a:effectLst/>
                        </a:rPr>
                        <a:t> как «Ворошиловский …»! (Стрелок) </a:t>
                      </a:r>
                    </a:p>
                    <a:p>
                      <a:pPr>
                        <a:lnSpc>
                          <a:spcPct val="107000"/>
                        </a:lnSpc>
                        <a:spcAft>
                          <a:spcPts val="0"/>
                        </a:spcAft>
                      </a:pPr>
                      <a:r>
                        <a:rPr lang="ru-RU" sz="1600" dirty="0">
                          <a:effectLst/>
                        </a:rPr>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7467" marR="37467" marT="0" marB="0"/>
                </a:tc>
                <a:tc>
                  <a:txBody>
                    <a:bodyPr/>
                    <a:lstStyle/>
                    <a:p>
                      <a:pPr>
                        <a:lnSpc>
                          <a:spcPct val="107000"/>
                        </a:lnSpc>
                        <a:spcAft>
                          <a:spcPts val="0"/>
                        </a:spcAft>
                      </a:pPr>
                      <a:r>
                        <a:rPr lang="ru-RU" sz="1600" dirty="0">
                          <a:effectLst/>
                        </a:rPr>
                        <a:t>Два брата, ростом по колено, </a:t>
                      </a:r>
                    </a:p>
                    <a:p>
                      <a:pPr>
                        <a:lnSpc>
                          <a:spcPct val="107000"/>
                        </a:lnSpc>
                        <a:spcAft>
                          <a:spcPts val="0"/>
                        </a:spcAft>
                      </a:pPr>
                      <a:r>
                        <a:rPr lang="ru-RU" sz="1600" dirty="0">
                          <a:effectLst/>
                        </a:rPr>
                        <a:t>Везде с нами гуляют и нас защищают. (Сапоги) </a:t>
                      </a:r>
                    </a:p>
                    <a:p>
                      <a:pPr>
                        <a:lnSpc>
                          <a:spcPct val="107000"/>
                        </a:lnSpc>
                        <a:spcAft>
                          <a:spcPts val="0"/>
                        </a:spcAft>
                      </a:pPr>
                      <a:r>
                        <a:rPr lang="ru-RU" sz="1600" dirty="0">
                          <a:effectLst/>
                        </a:rPr>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7467" marR="37467" marT="0" marB="0"/>
                </a:tc>
              </a:tr>
              <a:tr h="1421877">
                <a:tc>
                  <a:txBody>
                    <a:bodyPr/>
                    <a:lstStyle/>
                    <a:p>
                      <a:pPr>
                        <a:lnSpc>
                          <a:spcPct val="107000"/>
                        </a:lnSpc>
                        <a:spcAft>
                          <a:spcPts val="0"/>
                        </a:spcAft>
                      </a:pPr>
                      <a:r>
                        <a:rPr lang="ru-RU" sz="1600">
                          <a:effectLst/>
                        </a:rPr>
                        <a:t>Нрав у злодейки буйный, злой, </a:t>
                      </a:r>
                    </a:p>
                    <a:p>
                      <a:pPr>
                        <a:lnSpc>
                          <a:spcPct val="107000"/>
                        </a:lnSpc>
                        <a:spcAft>
                          <a:spcPts val="0"/>
                        </a:spcAft>
                      </a:pPr>
                      <a:r>
                        <a:rPr lang="ru-RU" sz="1600">
                          <a:effectLst/>
                        </a:rPr>
                        <a:t>А прозывается ручной. </a:t>
                      </a:r>
                    </a:p>
                    <a:p>
                      <a:pPr>
                        <a:lnSpc>
                          <a:spcPct val="107000"/>
                        </a:lnSpc>
                        <a:spcAft>
                          <a:spcPts val="0"/>
                        </a:spcAft>
                      </a:pPr>
                      <a:r>
                        <a:rPr lang="ru-RU" sz="1600">
                          <a:effectLst/>
                        </a:rPr>
                        <a:t>Но совсем не виновата </a:t>
                      </a:r>
                    </a:p>
                    <a:p>
                      <a:pPr>
                        <a:lnSpc>
                          <a:spcPct val="107000"/>
                        </a:lnSpc>
                        <a:spcAft>
                          <a:spcPts val="0"/>
                        </a:spcAft>
                      </a:pPr>
                      <a:r>
                        <a:rPr lang="ru-RU" sz="1600">
                          <a:effectLst/>
                        </a:rPr>
                        <a:t>В этом грозная … (Граната)</a:t>
                      </a:r>
                    </a:p>
                    <a:p>
                      <a:pPr>
                        <a:lnSpc>
                          <a:spcPct val="107000"/>
                        </a:lnSpc>
                        <a:spcAft>
                          <a:spcPts val="0"/>
                        </a:spcAft>
                      </a:pPr>
                      <a:r>
                        <a:rPr lang="ru-RU" sz="1600">
                          <a:effectLst/>
                        </a:rPr>
                        <a:t> </a:t>
                      </a:r>
                      <a:endParaRPr lang="ru-RU" sz="1600">
                        <a:effectLst/>
                        <a:latin typeface="Calibri" panose="020F0502020204030204" pitchFamily="34" charset="0"/>
                        <a:ea typeface="Calibri" panose="020F0502020204030204" pitchFamily="34" charset="0"/>
                        <a:cs typeface="Times New Roman" panose="02020603050405020304" pitchFamily="18" charset="0"/>
                      </a:endParaRPr>
                    </a:p>
                  </a:txBody>
                  <a:tcPr marL="37467" marR="37467" marT="0" marB="0"/>
                </a:tc>
                <a:tc>
                  <a:txBody>
                    <a:bodyPr/>
                    <a:lstStyle/>
                    <a:p>
                      <a:pPr>
                        <a:lnSpc>
                          <a:spcPct val="107000"/>
                        </a:lnSpc>
                        <a:spcAft>
                          <a:spcPts val="0"/>
                        </a:spcAft>
                      </a:pPr>
                      <a:r>
                        <a:rPr lang="ru-RU" sz="1600" dirty="0">
                          <a:effectLst/>
                        </a:rPr>
                        <a:t>Дальнозоркого мне дали — </a:t>
                      </a:r>
                    </a:p>
                    <a:p>
                      <a:pPr>
                        <a:lnSpc>
                          <a:spcPct val="107000"/>
                        </a:lnSpc>
                        <a:spcAft>
                          <a:spcPts val="0"/>
                        </a:spcAft>
                      </a:pPr>
                      <a:r>
                        <a:rPr lang="ru-RU" sz="1600" dirty="0">
                          <a:effectLst/>
                        </a:rPr>
                        <a:t>Он ко мне приблизил дали. (Бинокль)</a:t>
                      </a:r>
                      <a:br>
                        <a:rPr lang="ru-RU" sz="1600" dirty="0">
                          <a:effectLst/>
                        </a:rPr>
                      </a:br>
                      <a:r>
                        <a:rPr lang="ru-RU" sz="1600" dirty="0">
                          <a:effectLst/>
                        </a:rPr>
                        <a:t/>
                      </a:r>
                      <a:br>
                        <a:rPr lang="ru-RU" sz="1600" dirty="0">
                          <a:effectLst/>
                        </a:rPr>
                      </a:br>
                      <a:endParaRPr lang="ru-RU" sz="1600" dirty="0">
                        <a:effectLst/>
                      </a:endParaRPr>
                    </a:p>
                    <a:p>
                      <a:pPr>
                        <a:lnSpc>
                          <a:spcPct val="107000"/>
                        </a:lnSpc>
                        <a:spcAft>
                          <a:spcPts val="0"/>
                        </a:spcAft>
                      </a:pPr>
                      <a:r>
                        <a:rPr lang="ru-RU" sz="1600" dirty="0">
                          <a:effectLst/>
                        </a:rPr>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37467" marR="37467" marT="0" marB="0"/>
                </a:tc>
              </a:tr>
            </a:tbl>
          </a:graphicData>
        </a:graphic>
      </p:graphicFrame>
    </p:spTree>
    <p:extLst>
      <p:ext uri="{BB962C8B-B14F-4D97-AF65-F5344CB8AC3E}">
        <p14:creationId xmlns="" xmlns:p14="http://schemas.microsoft.com/office/powerpoint/2010/main" val="3041219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 xmlns:a14="http://schemas.microsoft.com/office/drawing/2010/main" val="0"/>
              </a:ext>
            </a:extLst>
          </a:blip>
          <a:srcRect t="1" b="-353"/>
          <a:stretch/>
        </p:blipFill>
        <p:spPr>
          <a:xfrm>
            <a:off x="0" y="-123101"/>
            <a:ext cx="12192000" cy="7247077"/>
          </a:xfrm>
          <a:prstGeom prst="rect">
            <a:avLst/>
          </a:prstGeom>
        </p:spPr>
      </p:pic>
      <p:pic>
        <p:nvPicPr>
          <p:cNvPr id="4" name="Рисунок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1592870" y="157163"/>
            <a:ext cx="3829048" cy="2871786"/>
          </a:xfrm>
          <a:prstGeom prst="rect">
            <a:avLst/>
          </a:prstGeom>
          <a:ln>
            <a:noFill/>
          </a:ln>
          <a:effectLst>
            <a:softEdge rad="112500"/>
          </a:effectLst>
        </p:spPr>
      </p:pic>
      <p:pic>
        <p:nvPicPr>
          <p:cNvPr id="7" name="Рисунок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435361" y="157163"/>
            <a:ext cx="4108940" cy="3081705"/>
          </a:xfrm>
          <a:prstGeom prst="rect">
            <a:avLst/>
          </a:prstGeom>
          <a:ln>
            <a:noFill/>
          </a:ln>
          <a:effectLst>
            <a:softEdge rad="112500"/>
          </a:effectLst>
        </p:spPr>
      </p:pic>
      <p:pic>
        <p:nvPicPr>
          <p:cNvPr id="8" name="Рисунок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236058" y="3028949"/>
            <a:ext cx="4510086" cy="3382564"/>
          </a:xfrm>
          <a:prstGeom prst="rect">
            <a:avLst/>
          </a:prstGeom>
          <a:ln>
            <a:noFill/>
          </a:ln>
          <a:effectLst>
            <a:softEdge rad="112500"/>
          </a:effectLst>
        </p:spPr>
      </p:pic>
    </p:spTree>
    <p:extLst>
      <p:ext uri="{BB962C8B-B14F-4D97-AF65-F5344CB8AC3E}">
        <p14:creationId xmlns="" xmlns:p14="http://schemas.microsoft.com/office/powerpoint/2010/main" val="353060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 xmlns:a14="http://schemas.microsoft.com/office/drawing/2010/main" val="0"/>
              </a:ext>
            </a:extLst>
          </a:blip>
          <a:srcRect t="1" b="-353"/>
          <a:stretch/>
        </p:blipFill>
        <p:spPr>
          <a:xfrm>
            <a:off x="-200025" y="-194539"/>
            <a:ext cx="12192000" cy="7247077"/>
          </a:xfrm>
          <a:prstGeom prst="rect">
            <a:avLst/>
          </a:prstGeom>
        </p:spPr>
      </p:pic>
      <p:sp>
        <p:nvSpPr>
          <p:cNvPr id="2" name="Заголовок 1"/>
          <p:cNvSpPr>
            <a:spLocks noGrp="1"/>
          </p:cNvSpPr>
          <p:nvPr>
            <p:ph type="ctrTitle"/>
          </p:nvPr>
        </p:nvSpPr>
        <p:spPr>
          <a:xfrm>
            <a:off x="1300162" y="2393155"/>
            <a:ext cx="10372725" cy="2071688"/>
          </a:xfrm>
        </p:spPr>
        <p:txBody>
          <a:bodyPr>
            <a:noAutofit/>
          </a:bodyPr>
          <a:lstStyle/>
          <a:p>
            <a:pPr>
              <a:lnSpc>
                <a:spcPct val="107000"/>
              </a:lnSpc>
            </a:pPr>
            <a:r>
              <a:rPr lang="ru-RU" b="1" dirty="0">
                <a:solidFill>
                  <a:srgbClr val="222222"/>
                </a:solidFill>
                <a:latin typeface="Times New Roman" panose="02020603050405020304" pitchFamily="18" charset="0"/>
                <a:ea typeface="Times New Roman" panose="02020603050405020304" pitchFamily="18" charset="0"/>
                <a:cs typeface="Times New Roman" panose="02020603050405020304" pitchFamily="18" charset="0"/>
              </a:rPr>
              <a:t>Ж</a:t>
            </a:r>
            <a:r>
              <a:rPr lang="ru-RU" b="1" dirty="0" smtClean="0">
                <a:solidFill>
                  <a:srgbClr val="222222"/>
                </a:solidFill>
                <a:effectLst/>
                <a:latin typeface="Times New Roman" panose="02020603050405020304" pitchFamily="18" charset="0"/>
                <a:ea typeface="Times New Roman" panose="02020603050405020304" pitchFamily="18" charset="0"/>
                <a:cs typeface="Times New Roman" panose="02020603050405020304" pitchFamily="18" charset="0"/>
              </a:rPr>
              <a:t>елаем Удачи!</a:t>
            </a:r>
            <a:r>
              <a:rPr lang="ru-RU" dirty="0" smtClean="0">
                <a:effectLst/>
                <a:latin typeface="Calibri" panose="020F0502020204030204" pitchFamily="34" charset="0"/>
                <a:ea typeface="Calibri" panose="020F0502020204030204" pitchFamily="34" charset="0"/>
                <a:cs typeface="Times New Roman" panose="02020603050405020304" pitchFamily="18" charset="0"/>
              </a:rPr>
              <a:t/>
            </a:r>
            <a:br>
              <a:rPr lang="ru-RU" dirty="0" smtClean="0">
                <a:effectLst/>
                <a:latin typeface="Calibri" panose="020F0502020204030204" pitchFamily="34" charset="0"/>
                <a:ea typeface="Calibri" panose="020F0502020204030204" pitchFamily="34" charset="0"/>
                <a:cs typeface="Times New Roman" panose="02020603050405020304" pitchFamily="18" charset="0"/>
              </a:rPr>
            </a:br>
            <a:r>
              <a:rPr lang="ru-RU"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
            </a:r>
            <a:br>
              <a:rPr lang="ru-RU" sz="2400" dirty="0" smtClean="0">
                <a:effectLst/>
                <a:latin typeface="Times New Roman" panose="02020603050405020304" pitchFamily="18" charset="0"/>
                <a:ea typeface="Times New Roman" panose="02020603050405020304" pitchFamily="18" charset="0"/>
                <a:cs typeface="Times New Roman" panose="02020603050405020304" pitchFamily="18" charset="0"/>
              </a:rPr>
            </a:b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66154012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308</Words>
  <Application>Microsoft Office PowerPoint</Application>
  <PresentationFormat>Произвольный</PresentationFormat>
  <Paragraphs>63</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Вперед - к Великой Победе! Настольная игра</vt:lpstr>
      <vt:lpstr>Боевые действия между нацистской Германией и СССР  в период с 1941 по 1945 годы.  Вы становитесь непосредственным участником событий.  Ваша задача - сломить сопротивление сил противника, невзирая на погодные условия и дефицит снабжения.  Победа - в ваших руках! </vt:lpstr>
      <vt:lpstr>Игра может быть полезна и детям с ограниченными возможностями здоровья. Так как направлена на развитие не только познавательного интереса, но и развитие мелкой моторики, ориентировки в пространстве и умению общаться  и радоваться успеху товарища. Но это далеко не всё. Игра насыщена разнообразными уловками, отчего играть будет интересно и взрослым. </vt:lpstr>
      <vt:lpstr>  Задача игрока довести своего героя к финишу. Бросайте кубик и выбирайте кто продвинется дальше.  Подготовка к игре  Положите поле в цент стола. Поставьте персонажей на старт. Старт отделен белой линией. Выберите первого игрока. Ход передается по часовой стрелке.  Подсказки:  Синяя звезда- ход вперед на один шаг Красная звезда- ход назад на один шаг Зеленая звезда- пропуск хода Самолет- перелет хода по стрелке Знак вопроса- отгадать загадку.  Отгадал –три хода вперед, не отгадал три хода назад. </vt:lpstr>
      <vt:lpstr> Ход игры В свой ход игрок бросает кубик со звездочками. На кубике до 6 звездочек. Игрок делает столько шагов, сколько выпало на кубике. Если игрок попал на значок с синей звездой –то выполняет ход вперед. Если попал на значок с красной звездой, то делает ход назад на один шаг. Когда игрок попадает на значок с зеленой звездой, то он пропускает ход. При попадании на значок с самолетом, игрок перелетает по стрелке на следующий ход. Попав на знак вопроса, игрок должен отгадать загадку. При правильном ответе он делает три хода вперед. Если ответ не верный, то три хода назад.</vt:lpstr>
      <vt:lpstr> </vt:lpstr>
      <vt:lpstr> </vt:lpstr>
      <vt:lpstr>Слайд 8</vt:lpstr>
      <vt:lpstr>Желаем Удачи!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Вперед - к полной победе! Настольная игра</dc:title>
  <dc:creator>lenovo</dc:creator>
  <cp:lastModifiedBy>Пользователь</cp:lastModifiedBy>
  <cp:revision>12</cp:revision>
  <dcterms:created xsi:type="dcterms:W3CDTF">2021-02-17T12:22:23Z</dcterms:created>
  <dcterms:modified xsi:type="dcterms:W3CDTF">2021-10-24T11:04:36Z</dcterms:modified>
</cp:coreProperties>
</file>