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81" r:id="rId4"/>
    <p:sldId id="262" r:id="rId5"/>
    <p:sldId id="290" r:id="rId6"/>
    <p:sldId id="264" r:id="rId7"/>
    <p:sldId id="265" r:id="rId8"/>
    <p:sldId id="257" r:id="rId9"/>
    <p:sldId id="266" r:id="rId10"/>
    <p:sldId id="267" r:id="rId11"/>
    <p:sldId id="268" r:id="rId12"/>
    <p:sldId id="269" r:id="rId13"/>
    <p:sldId id="271" r:id="rId14"/>
    <p:sldId id="283" r:id="rId15"/>
    <p:sldId id="286" r:id="rId16"/>
    <p:sldId id="272" r:id="rId17"/>
    <p:sldId id="273" r:id="rId18"/>
    <p:sldId id="275" r:id="rId19"/>
    <p:sldId id="288" r:id="rId20"/>
    <p:sldId id="287" r:id="rId21"/>
    <p:sldId id="280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5" d="100"/>
          <a:sy n="35" d="100"/>
        </p:scale>
        <p:origin x="-994" y="-40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723A42-0448-405C-9492-D5AF9DD0882C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3D160-BBB9-4907-9069-F9F76C83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945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3D160-BBB9-4907-9069-F9F76C83D43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2688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82;%20&#1091;&#1088;&#1086;&#1082;&#1091;.doc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PC\Desktop\4115174938924610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1009966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063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00"/>
            <a:ext cx="9402378" cy="69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1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815660" y="27856"/>
            <a:ext cx="543965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</a:t>
            </a:r>
            <a:r>
              <a:rPr lang="ru-RU" altLang="ru-RU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altLang="ru-RU" sz="32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1403648" y="1052736"/>
            <a:ext cx="6526828" cy="169277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Запишите данные слова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Объясните, что вы представляете, когда читаете эти слова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defRPr/>
            </a:pPr>
            <a:endParaRPr lang="ru-RU" alt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93368" y="2733466"/>
            <a:ext cx="1486544" cy="2195661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КОСА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10396" y="2733466"/>
            <a:ext cx="1440160" cy="2195661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КАТОК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39076" y="2769585"/>
            <a:ext cx="1455972" cy="2146495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ЛУК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730" y="5399019"/>
            <a:ext cx="8401270" cy="646331"/>
          </a:xfrm>
          <a:prstGeom prst="rect">
            <a:avLst/>
          </a:prstGeom>
          <a:noFill/>
          <a:ln>
            <a:solidFill>
              <a:srgbClr val="99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я читаю слово…, я представляю ….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68344" y="188640"/>
            <a:ext cx="1445494" cy="1152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5000"/>
            <a:ext cx="2073054" cy="147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 flipH="1">
            <a:off x="5508104" y="2745507"/>
            <a:ext cx="1540582" cy="2170573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ОЧКИ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12568" y="2745001"/>
            <a:ext cx="1442875" cy="2195661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КРАН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33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4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</a:t>
            </a:r>
          </a:p>
        </p:txBody>
      </p:sp>
      <p:pic>
        <p:nvPicPr>
          <p:cNvPr id="5" name="Picture 2" descr="C:\Users\Ольга\Desktop\690abdec52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78013"/>
            <a:ext cx="1984448" cy="2546262"/>
          </a:xfrm>
          <a:prstGeom prst="round2DiagRect">
            <a:avLst>
              <a:gd name="adj1" fmla="val 16667"/>
              <a:gd name="adj2" fmla="val 0"/>
            </a:avLst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6" name="Picture 2" descr="http://img.2r.ru/geo_objects/2013/08/1f605e4a7152f566c0fcf4475cd8a10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15619"/>
            <a:ext cx="3620964" cy="244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guitarbloknot.ru/wp-content/uploads/2011/04/%D1%81%D0%BA%D1%80%D0%B8%D0%BF%D0%B8%D1%87%D0%BD%D1%8B%D0%B9-%D0%BA%D0%BB%D1%8E%D1%8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6975"/>
            <a:ext cx="2975372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14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chemeClr val="tx1"/>
                </a:solidFill>
              </a:rPr>
              <a:t>Что такое омонимы?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251520" y="1196752"/>
            <a:ext cx="8511480" cy="2752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57"/>
              </a:avLst>
            </a:prstTxWarp>
          </a:bodyPr>
          <a:lstStyle/>
          <a:p>
            <a:pPr algn="ctr">
              <a:defRPr/>
            </a:pPr>
            <a:r>
              <a:rPr lang="en-US" sz="3600" b="1" i="1" dirty="0">
                <a:latin typeface="Arial" charset="0"/>
              </a:rPr>
              <a:t>C</a:t>
            </a:r>
            <a:r>
              <a:rPr lang="ru-RU" sz="3600" b="1" i="1" dirty="0">
                <a:latin typeface="Arial" charset="0"/>
              </a:rPr>
              <a:t>лова одной и той же части речи, одинаковые по звучанию, </a:t>
            </a:r>
            <a:endParaRPr lang="en-US" sz="3600" b="1" i="1" dirty="0">
              <a:latin typeface="Arial" charset="0"/>
            </a:endParaRPr>
          </a:p>
          <a:p>
            <a:pPr algn="ctr">
              <a:defRPr/>
            </a:pPr>
            <a:r>
              <a:rPr lang="ru-RU" sz="3600" b="1" i="1" dirty="0">
                <a:latin typeface="Arial" charset="0"/>
              </a:rPr>
              <a:t>но совершенно различные по лексическому значению </a:t>
            </a:r>
          </a:p>
          <a:p>
            <a:pPr algn="ctr">
              <a:defRPr/>
            </a:pPr>
            <a:r>
              <a:rPr lang="ru-RU" sz="3600" b="1" i="1" dirty="0">
                <a:latin typeface="Arial" charset="0"/>
              </a:rPr>
              <a:t>н</a:t>
            </a:r>
            <a:r>
              <a:rPr lang="ru-RU" sz="3600" b="1" i="1" dirty="0" smtClean="0">
                <a:latin typeface="Arial" charset="0"/>
              </a:rPr>
              <a:t>азываются</a:t>
            </a:r>
          </a:p>
          <a:p>
            <a:pPr algn="ctr">
              <a:defRPr/>
            </a:pPr>
            <a:r>
              <a:rPr lang="ru-RU" sz="60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" charset="0"/>
                <a:cs typeface="Times New Roman"/>
              </a:rPr>
              <a:t>ОМОНИМАМИ</a:t>
            </a:r>
            <a:r>
              <a:rPr lang="ru-RU" sz="6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>
              <a:defRPr/>
            </a:pP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WordArt 6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828800" y="3276600"/>
            <a:ext cx="5119464" cy="673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800" kern="10" dirty="0">
              <a:gradFill rotWithShape="1">
                <a:gsLst>
                  <a:gs pos="0">
                    <a:srgbClr val="006600"/>
                  </a:gs>
                  <a:gs pos="97000">
                    <a:srgbClr val="0066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685800" y="5334000"/>
            <a:ext cx="845820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altLang="ru-RU" sz="2400" b="1" dirty="0" smtClean="0">
                <a:latin typeface="Bookman Old Style" pitchFamily="18" charset="0"/>
              </a:rPr>
              <a:t>ВЫДЕРЖКА </a:t>
            </a:r>
            <a:r>
              <a:rPr lang="ru-RU" altLang="ru-RU" sz="2400" b="1" dirty="0">
                <a:latin typeface="Bookman Old Style" pitchFamily="18" charset="0"/>
              </a:rPr>
              <a:t>1 </a:t>
            </a:r>
            <a:r>
              <a:rPr lang="ru-RU" altLang="ru-RU" sz="2400" i="1" dirty="0">
                <a:latin typeface="Bookman Old Style" pitchFamily="18" charset="0"/>
              </a:rPr>
              <a:t>(сущ.) </a:t>
            </a:r>
            <a:r>
              <a:rPr lang="ru-RU" altLang="ru-RU" sz="2400" dirty="0" smtClean="0">
                <a:latin typeface="Bookman Old Style" pitchFamily="18" charset="0"/>
              </a:rPr>
              <a:t>– умение владеть собой</a:t>
            </a:r>
            <a:endParaRPr lang="ru-RU" altLang="ru-RU" sz="2400" dirty="0"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ru-RU" altLang="ru-RU" sz="2400" b="1" dirty="0" smtClean="0">
                <a:latin typeface="Bookman Old Style" pitchFamily="18" charset="0"/>
              </a:rPr>
              <a:t>ВЫДЕРЖКА </a:t>
            </a:r>
            <a:r>
              <a:rPr lang="ru-RU" altLang="ru-RU" sz="2400" b="1" dirty="0">
                <a:latin typeface="Bookman Old Style" pitchFamily="18" charset="0"/>
              </a:rPr>
              <a:t>2 </a:t>
            </a:r>
            <a:r>
              <a:rPr lang="ru-RU" altLang="ru-RU" sz="2400" i="1" dirty="0">
                <a:latin typeface="Bookman Old Style" pitchFamily="18" charset="0"/>
              </a:rPr>
              <a:t>(сущ.)</a:t>
            </a:r>
            <a:r>
              <a:rPr lang="ru-RU" altLang="ru-RU" sz="2400" b="1" dirty="0">
                <a:latin typeface="Bookman Old Style" pitchFamily="18" charset="0"/>
              </a:rPr>
              <a:t> </a:t>
            </a:r>
            <a:r>
              <a:rPr lang="ru-RU" altLang="ru-RU" sz="2400" dirty="0" smtClean="0">
                <a:latin typeface="Bookman Old Style" pitchFamily="18" charset="0"/>
              </a:rPr>
              <a:t>–небольшой отрывок, цитата</a:t>
            </a:r>
            <a:endParaRPr lang="ru-RU" altLang="ru-RU" sz="2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73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229600" cy="266429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376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32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86409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60648"/>
            <a:ext cx="8496944" cy="476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dirty="0">
                <a:latin typeface="Times New Roman"/>
                <a:ea typeface="Times New Roman"/>
              </a:rPr>
              <a:t>7 словосочетаний – «5»;  </a:t>
            </a:r>
            <a:endParaRPr lang="ru-RU" sz="4400" dirty="0" smtClean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latin typeface="Times New Roman"/>
                <a:ea typeface="Times New Roman"/>
              </a:rPr>
              <a:t>5-6 </a:t>
            </a:r>
            <a:r>
              <a:rPr lang="ru-RU" sz="4400" dirty="0">
                <a:latin typeface="Times New Roman"/>
                <a:ea typeface="Times New Roman"/>
              </a:rPr>
              <a:t>– «4»; 4 – «3» </a:t>
            </a:r>
            <a:endParaRPr lang="ru-RU" sz="4400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44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lang="ru-RU" sz="4400" i="1" dirty="0">
                <a:latin typeface="Times New Roman"/>
                <a:ea typeface="Times New Roman"/>
                <a:cs typeface="Times New Roman"/>
              </a:rPr>
              <a:t>Скосил траву. – Скосил глаза.</a:t>
            </a:r>
            <a:endParaRPr lang="ru-RU" sz="4400" dirty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i="1" dirty="0">
                <a:latin typeface="Times New Roman"/>
                <a:ea typeface="Times New Roman"/>
                <a:cs typeface="Times New Roman"/>
              </a:rPr>
              <a:t>2) Косяк лошадей. – Косяк двери.</a:t>
            </a:r>
            <a:endParaRPr lang="ru-RU" sz="4400" dirty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i="1" dirty="0">
                <a:latin typeface="Times New Roman"/>
                <a:ea typeface="Times New Roman"/>
                <a:cs typeface="Times New Roman"/>
              </a:rPr>
              <a:t>3) Заплетал косу. – Точил косу – </a:t>
            </a:r>
            <a:r>
              <a:rPr lang="ru-RU" sz="4400" i="1" dirty="0" smtClean="0">
                <a:latin typeface="Times New Roman"/>
                <a:ea typeface="Times New Roman"/>
                <a:cs typeface="Times New Roman"/>
              </a:rPr>
              <a:t>   песчаную </a:t>
            </a:r>
            <a:r>
              <a:rPr lang="ru-RU" sz="4400" i="1" dirty="0">
                <a:latin typeface="Times New Roman"/>
                <a:ea typeface="Times New Roman"/>
                <a:cs typeface="Times New Roman"/>
              </a:rPr>
              <a:t>косу.</a:t>
            </a:r>
            <a:endParaRPr lang="ru-RU" sz="4400" dirty="0">
              <a:effectLst/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793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869160"/>
            <a:ext cx="8399421" cy="1503040"/>
          </a:xfrm>
        </p:spPr>
        <p:txBody>
          <a:bodyPr>
            <a:normAutofit fontScale="90000"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Омографы</a:t>
            </a: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alt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ru-RU" alt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пишутся одинаково, но различаются при произношении</a:t>
            </a:r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800" i="1" dirty="0">
                <a:solidFill>
                  <a:srgbClr val="000000"/>
                </a:solidFill>
                <a:latin typeface="Edwardian Script ITC" pitchFamily="66" charset="0"/>
              </a:rPr>
              <a:t/>
            </a:r>
            <a:br>
              <a:rPr lang="ru-RU" altLang="ru-RU" sz="1800" i="1" dirty="0">
                <a:solidFill>
                  <a:srgbClr val="000000"/>
                </a:solidFill>
                <a:latin typeface="Edwardian Script ITC" pitchFamily="66" charset="0"/>
              </a:rPr>
            </a:b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533400"/>
            <a:ext cx="8183563" cy="1050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ЗА́МОК             ЗАМО́К                   </a:t>
            </a:r>
          </a:p>
        </p:txBody>
      </p:sp>
      <p:pic>
        <p:nvPicPr>
          <p:cNvPr id="5" name="Picture 3" descr="C:\Documents and Settings\User\Рабочий стол\Картинки\зам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1584325"/>
            <a:ext cx="2933328" cy="2980928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6" name="Picture 2" descr="C:\Documents and Settings\User\Рабочий стол\Картинки\замки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6096" y="1475609"/>
            <a:ext cx="2057400" cy="2817487"/>
          </a:xfrm>
        </p:spPr>
      </p:pic>
    </p:spTree>
    <p:extLst>
      <p:ext uri="{BB962C8B-B14F-4D97-AF65-F5344CB8AC3E}">
        <p14:creationId xmlns:p14="http://schemas.microsoft.com/office/powerpoint/2010/main" val="264667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748" y="4941168"/>
            <a:ext cx="8229600" cy="1512168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Омофоны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1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которые звучат одинаково, но пишутся </a:t>
            </a:r>
            <a:r>
              <a:rPr lang="ru-RU" sz="31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по-разному и имеют разное значение. </a:t>
            </a:r>
            <a:br>
              <a:rPr lang="ru-RU" sz="3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thenewamerican.com/assets/sites/2/summercam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44" y="1484784"/>
            <a:ext cx="362191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7144" y="548680"/>
            <a:ext cx="342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ГУЛЯЛИ В ЛЕСУ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static.fkids.ru/blogs/2012/11/10696_849318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952" y="1484784"/>
            <a:ext cx="406450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1952" y="548680"/>
            <a:ext cx="384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ВСТРЕТИЛИ ЛИСУ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89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28" y="-1270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850" y="5085184"/>
            <a:ext cx="8229600" cy="1772816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1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ОМОФОРМЫ</a:t>
            </a:r>
            <a:r>
              <a:rPr lang="ru-RU" sz="31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1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которые одинаково звучат лишь в некоторых грамматических формах и при этом чаще всего принадлежат к разным частям речи.</a:t>
            </a:r>
            <a:br>
              <a:rPr lang="ru-RU" sz="27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edportal.ru/pictures/news/3b23bad8-52eb-4f29-9f26-01045107b3f3/medi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31" y="1287924"/>
            <a:ext cx="3980521" cy="36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t1.pixers.pics/img-d5043af1/stickers-little-boy-het-bedienen-van-een-vliegtuig.png?H4sIAAAAAAAAA5VPQW6EMAz8DkiAHUhIyAP2uk9AKZhdSoAood22r69RVfXSHiofbI_HMxp42ZKbCAbaDoqwzuPoCabZ85ZspDR_UIaFRplbRn2GiLndXykOcQ9ZabAojSkMMqerc_tw_Li6uGT34wjJAqSmCvMbq3EbEgxrghqFBmxBdaoVSFJ1HYp-c4tnZrk83BjdUYXtVuBZuXUh-Pc-Etsm6p0Pd_cPfYWma3_0f_HJv5NKziHPhNPOKY7svMEfTl8zMB0uV1A1SA2tASFOqL9cVS11a4ToG1kLpQbUo2i0ktKR0ArJNfqp0ZNW1XO4fQLL3pWDiAEAAA==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422" y="764704"/>
            <a:ext cx="457835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738" y="503094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ЛЕЧУ ДЕТЕЙ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(лечить)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139" y="551339"/>
            <a:ext cx="40980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ЛЕЧУ ДОМОЙ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(лететь)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95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Каламбур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слов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586022"/>
            <a:ext cx="53285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Рыбачка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озера – пруд.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удочки – прут.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и знайте: сама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поймаю сома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ОМОФОНЫ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25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Каламбур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слов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91749"/>
            <a:ext cx="6984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Кумушки 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Вороны утром ругались,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присев на сучок.</a:t>
            </a:r>
          </a:p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Новость о том разнесли во все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Сплетницы-кумушки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 </a:t>
            </a:r>
            <a:r>
              <a:rPr lang="ru-RU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(Я. Козловский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ОМОГРАФЫ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0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edFull.NET_krasivye-fotografii-parusnykh-korablej25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anino_shum_morya_DelfinoV_i_chajki_-_Pianino_shum_morya_DelfinoV_i_chajk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83407.162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6248400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1960" y="908720"/>
            <a:ext cx="46420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Monotype Corsiva" panose="03010101010201010101" pitchFamily="66" charset="0"/>
              </a:rPr>
              <a:t>Ветер по морю гуляет и кораблик подгоняет</a:t>
            </a:r>
            <a:r>
              <a:rPr lang="ru-RU" sz="3600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…</a:t>
            </a:r>
          </a:p>
          <a:p>
            <a:r>
              <a:rPr lang="ru-RU" sz="3600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«Сказка о царе </a:t>
            </a:r>
            <a:r>
              <a:rPr lang="ru-RU" sz="3600" dirty="0" err="1" smtClean="0">
                <a:solidFill>
                  <a:schemeClr val="tx2"/>
                </a:solidFill>
                <a:latin typeface="Monotype Corsiva" panose="03010101010201010101" pitchFamily="66" charset="0"/>
              </a:rPr>
              <a:t>Салтане</a:t>
            </a:r>
            <a:r>
              <a:rPr lang="ru-RU" sz="3600" dirty="0" smtClean="0">
                <a:solidFill>
                  <a:schemeClr val="tx2"/>
                </a:solidFill>
                <a:latin typeface="Monotype Corsiva" panose="03010101010201010101" pitchFamily="66" charset="0"/>
              </a:rPr>
              <a:t>»</a:t>
            </a:r>
          </a:p>
          <a:p>
            <a:r>
              <a:rPr lang="ru-RU" sz="3600" dirty="0" err="1" smtClean="0">
                <a:solidFill>
                  <a:schemeClr val="tx2"/>
                </a:solidFill>
                <a:latin typeface="Monotype Corsiva" panose="03010101010201010101" pitchFamily="66" charset="0"/>
              </a:rPr>
              <a:t>А.С.Пушкин</a:t>
            </a:r>
            <a:endParaRPr lang="ru-RU" sz="3600" dirty="0">
              <a:solidFill>
                <a:schemeClr val="tx2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35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02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-22750"/>
            <a:ext cx="9208716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Каламбур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слов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390981"/>
            <a:ext cx="640871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Петя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мечтает</a:t>
            </a: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…Если б мыло приходило</a:t>
            </a:r>
          </a:p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утрам ко мне в кровать</a:t>
            </a:r>
          </a:p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само меня бы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мыло 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бы это было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(Б. </a:t>
            </a:r>
            <a:r>
              <a:rPr lang="ru-RU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Заходер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ОМОФОРМЫ</a:t>
            </a:r>
          </a:p>
        </p:txBody>
      </p:sp>
    </p:spTree>
    <p:extLst>
      <p:ext uri="{BB962C8B-B14F-4D97-AF65-F5344CB8AC3E}">
        <p14:creationId xmlns:p14="http://schemas.microsoft.com/office/powerpoint/2010/main" val="420620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vetlana$Sergey\Desktop\77360-cat_800x6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03"/>
            <a:ext cx="9126587" cy="683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7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705" y="16257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знанья были впрок, нужно подвести итог: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556792"/>
            <a:ext cx="5972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вы узнали на уроке?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74120" y="2276872"/>
            <a:ext cx="51688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омонимами?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802311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чём отличие омонимов от многозначных слов?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3582" y="4371971"/>
            <a:ext cx="5066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виды омонимов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39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lana$Sergey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" y="0"/>
            <a:ext cx="9139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4632" cy="2736303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Monotype Corsiva" panose="03010101010201010101" pitchFamily="66" charset="0"/>
              </a:rPr>
              <a:t>Домашнее задание:</a:t>
            </a:r>
            <a:br>
              <a:rPr lang="ru-RU" sz="5300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712969" cy="4248472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«5»-написать рассказ на тему «Новый год» используя слова Омонимы  </a:t>
            </a:r>
          </a:p>
          <a:p>
            <a:pPr algn="l"/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«4»-Выполнить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357,п.67 повторить теоретический материал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25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06" y="-19051"/>
            <a:ext cx="9244013" cy="689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08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edFull.NET_krasivye-fotografii-parusnykh-korablej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147" y="0"/>
            <a:ext cx="9858636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0" y="4941168"/>
            <a:ext cx="10332640" cy="1686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сущ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      п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р.      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ущ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       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гл.     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с        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сущ.               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   гл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r>
              <a:rPr lang="ru-RU" sz="3700" u="sng" dirty="0">
                <a:solidFill>
                  <a:schemeClr val="bg1"/>
                </a:solidFill>
                <a:latin typeface="Times New Roman"/>
                <a:ea typeface="Times New Roman"/>
              </a:rPr>
              <a:t>Ветер</a:t>
            </a:r>
            <a:r>
              <a:rPr lang="ru-RU" sz="3700" dirty="0">
                <a:solidFill>
                  <a:schemeClr val="bg1"/>
                </a:solidFill>
                <a:latin typeface="Times New Roman"/>
                <a:ea typeface="Times New Roman"/>
              </a:rPr>
              <a:t> по </a:t>
            </a:r>
            <a:r>
              <a:rPr lang="ru-RU" sz="3700" u="dotDash" dirty="0">
                <a:solidFill>
                  <a:schemeClr val="bg1"/>
                </a:solidFill>
                <a:latin typeface="Times New Roman"/>
                <a:ea typeface="Times New Roman"/>
              </a:rPr>
              <a:t>морю</a:t>
            </a:r>
            <a:r>
              <a:rPr lang="ru-RU" sz="3700" dirty="0">
                <a:solidFill>
                  <a:schemeClr val="bg1"/>
                </a:solidFill>
                <a:latin typeface="Times New Roman"/>
                <a:ea typeface="Times New Roman"/>
              </a:rPr>
              <a:t> </a:t>
            </a:r>
            <a:r>
              <a:rPr lang="ru-RU" sz="3700" u="dbl" dirty="0" smtClean="0">
                <a:solidFill>
                  <a:schemeClr val="bg1"/>
                </a:solidFill>
                <a:latin typeface="Times New Roman"/>
                <a:ea typeface="Times New Roman"/>
              </a:rPr>
              <a:t>гуляет</a:t>
            </a:r>
            <a:r>
              <a:rPr lang="ru-RU" sz="3700" dirty="0" smtClean="0">
                <a:solidFill>
                  <a:schemeClr val="bg1"/>
                </a:solidFill>
                <a:latin typeface="Times New Roman"/>
                <a:ea typeface="Times New Roman"/>
              </a:rPr>
              <a:t> и </a:t>
            </a:r>
            <a:r>
              <a:rPr lang="ru-RU" sz="3700" u="dash" dirty="0" smtClean="0">
                <a:solidFill>
                  <a:schemeClr val="bg1"/>
                </a:solidFill>
                <a:latin typeface="Times New Roman"/>
                <a:ea typeface="Times New Roman"/>
              </a:rPr>
              <a:t>кораблик </a:t>
            </a:r>
            <a:r>
              <a:rPr lang="ru-RU" sz="3700" u="dbl" dirty="0" smtClean="0">
                <a:solidFill>
                  <a:schemeClr val="bg1"/>
                </a:solidFill>
                <a:latin typeface="Times New Roman"/>
                <a:ea typeface="Times New Roman"/>
              </a:rPr>
              <a:t>подгоняет.</a:t>
            </a:r>
          </a:p>
          <a:p>
            <a:r>
              <a:rPr lang="ru-RU" sz="3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</a:t>
            </a:r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3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невоскл</a:t>
            </a:r>
            <a:r>
              <a:rPr lang="ru-RU" sz="3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ru-RU" sz="3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простое,распр</a:t>
            </a:r>
            <a:r>
              <a:rPr lang="ru-RU" sz="3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</p:txBody>
      </p:sp>
    </p:spTree>
    <p:extLst>
      <p:ext uri="{BB962C8B-B14F-4D97-AF65-F5344CB8AC3E}">
        <p14:creationId xmlns:p14="http://schemas.microsoft.com/office/powerpoint/2010/main" val="322093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4"/>
          </a:xfrm>
        </p:spPr>
        <p:txBody>
          <a:bodyPr/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7592" y="1509869"/>
            <a:ext cx="8839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 eaLnBrk="1" hangingPunct="1">
              <a:lnSpc>
                <a:spcPts val="1200"/>
              </a:lnSpc>
              <a:spcBef>
                <a:spcPct val="50000"/>
              </a:spcBef>
              <a:buAutoNum type="arabicPeriod"/>
            </a:pPr>
            <a:r>
              <a:rPr lang="ru-RU" altLang="ru-RU" sz="3200" b="1" i="1" dirty="0" smtClean="0">
                <a:solidFill>
                  <a:srgbClr val="003300"/>
                </a:solidFill>
              </a:rPr>
              <a:t>Лексика – это…</a:t>
            </a:r>
          </a:p>
          <a:p>
            <a:pPr eaLnBrk="1" hangingPunct="1">
              <a:lnSpc>
                <a:spcPts val="1200"/>
              </a:lnSpc>
              <a:spcBef>
                <a:spcPct val="50000"/>
              </a:spcBef>
            </a:pPr>
            <a:r>
              <a:rPr lang="ru-RU" altLang="ru-RU" sz="3200" b="1" i="1" dirty="0">
                <a:solidFill>
                  <a:srgbClr val="003300"/>
                </a:solidFill>
              </a:rPr>
              <a:t> </a:t>
            </a:r>
            <a:r>
              <a:rPr lang="ru-RU" altLang="ru-RU" sz="3200" b="1" i="1" dirty="0" smtClean="0">
                <a:solidFill>
                  <a:srgbClr val="003300"/>
                </a:solidFill>
              </a:rPr>
              <a:t>                            </a:t>
            </a:r>
            <a:r>
              <a:rPr lang="ru-RU" altLang="ru-RU" sz="2800" b="1" i="1" dirty="0" smtClean="0">
                <a:solidFill>
                  <a:srgbClr val="C00000"/>
                </a:solidFill>
              </a:rPr>
              <a:t>словарный состав языка</a:t>
            </a:r>
            <a:endParaRPr lang="ru-RU" altLang="ru-RU" sz="3600" b="1" i="1" dirty="0">
              <a:solidFill>
                <a:srgbClr val="C00000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65575" y="5595610"/>
            <a:ext cx="4260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i="1" dirty="0" smtClean="0">
                <a:solidFill>
                  <a:srgbClr val="FF0000"/>
                </a:solidFill>
              </a:rPr>
              <a:t>многозначными </a:t>
            </a:r>
            <a:endParaRPr lang="ru-RU" alt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50825" y="2552586"/>
            <a:ext cx="82089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 i="1" dirty="0">
                <a:solidFill>
                  <a:srgbClr val="003300"/>
                </a:solidFill>
              </a:rPr>
              <a:t>2</a:t>
            </a:r>
            <a:r>
              <a:rPr lang="ru-RU" altLang="ru-RU" sz="3200" b="1" i="1" dirty="0" smtClean="0">
                <a:solidFill>
                  <a:srgbClr val="003300"/>
                </a:solidFill>
              </a:rPr>
              <a:t>. </a:t>
            </a:r>
            <a:r>
              <a:rPr lang="ru-RU" altLang="ru-RU" sz="3200" b="1" i="1" dirty="0">
                <a:solidFill>
                  <a:srgbClr val="003300"/>
                </a:solidFill>
              </a:rPr>
              <a:t>Однозначными называются слова, имеющие …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332049" y="3472190"/>
            <a:ext cx="5105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i="1" dirty="0">
                <a:solidFill>
                  <a:srgbClr val="FF0000"/>
                </a:solidFill>
              </a:rPr>
              <a:t>одно лексическое значение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28600" y="4572000"/>
            <a:ext cx="8458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 i="1" dirty="0">
                <a:solidFill>
                  <a:srgbClr val="003300"/>
                </a:solidFill>
              </a:rPr>
              <a:t>3. Слова, имеющие несколько лексических значений, называются </a:t>
            </a:r>
            <a:r>
              <a:rPr lang="ru-RU" altLang="ru-RU" sz="3200" b="1" i="1" dirty="0" smtClean="0">
                <a:solidFill>
                  <a:srgbClr val="003300"/>
                </a:solidFill>
              </a:rPr>
              <a:t>…</a:t>
            </a:r>
            <a:endParaRPr lang="ru-RU" altLang="ru-RU" sz="3200" b="1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1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lana$Sergey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" y="0"/>
            <a:ext cx="9139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4632" cy="2736303"/>
          </a:xfrm>
        </p:spPr>
        <p:txBody>
          <a:bodyPr>
            <a:normAutofit/>
          </a:bodyPr>
          <a:lstStyle/>
          <a:p>
            <a:r>
              <a:rPr lang="ru-RU" sz="5300" dirty="0" smtClean="0">
                <a:latin typeface="Monotype Corsiva" panose="03010101010201010101" pitchFamily="66" charset="0"/>
              </a:rPr>
              <a:t/>
            </a:r>
            <a:br>
              <a:rPr lang="ru-RU" sz="5300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99592" y="1700808"/>
            <a:ext cx="7192888" cy="1872208"/>
          </a:xfrm>
        </p:spPr>
        <p:txBody>
          <a:bodyPr>
            <a:normAutofit/>
          </a:bodyPr>
          <a:lstStyle/>
          <a:p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1264851" cy="65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NeedFull.NET_krasivye-fotografii-parusnykh-korablej2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1971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163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36913"/>
            <a:ext cx="3240360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367240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0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38556" y="519604"/>
            <a:ext cx="820990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l" eaLnBrk="1" hangingPunct="1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говорящие  не поняли друг друга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овсянка                              овсянка</a:t>
            </a:r>
            <a:endParaRPr lang="ru-RU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9" y="-1270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329" y="-441996"/>
            <a:ext cx="8229600" cy="3428999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РЕБУС</a:t>
            </a:r>
            <a:br>
              <a:rPr lang="ru-RU" sz="6000" dirty="0" smtClean="0"/>
            </a:br>
            <a:endParaRPr lang="ru-RU" sz="6000" dirty="0"/>
          </a:p>
        </p:txBody>
      </p:sp>
      <p:pic>
        <p:nvPicPr>
          <p:cNvPr id="27" name="Рисунок 26" descr="https://arhivurokov.ru/multiurok/html/2017/08/19/s_5997d21d87901/674465_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988840"/>
            <a:ext cx="2213096" cy="248998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3544736" y="2420888"/>
            <a:ext cx="8257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</a:p>
        </p:txBody>
      </p:sp>
      <p:pic>
        <p:nvPicPr>
          <p:cNvPr id="29" name="Рисунок 28" descr="https://arhivurokov.ru/multiurok/html/2017/08/19/s_5997d21d87901/674465_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88840"/>
            <a:ext cx="1987669" cy="248998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6199629" y="2420888"/>
            <a:ext cx="871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</a:p>
        </p:txBody>
      </p:sp>
      <p:pic>
        <p:nvPicPr>
          <p:cNvPr id="31" name="Рисунок 30" descr="https://arhivurokov.ru/multiurok/html/2017/08/19/s_5997d21d87901/674465_4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276873"/>
            <a:ext cx="1520982" cy="1728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https://arhivurokov.ru/multiurok/html/2017/08/19/s_5997d21d87901/674465_1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3"/>
            <a:ext cx="889079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020123" y="5223847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ОМОНИМЫ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05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lana$Sergey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" y="0"/>
            <a:ext cx="91399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4632" cy="2736303"/>
          </a:xfrm>
        </p:spPr>
        <p:txBody>
          <a:bodyPr>
            <a:normAutofit/>
          </a:bodyPr>
          <a:lstStyle/>
          <a:p>
            <a:r>
              <a:rPr lang="ru-RU" sz="5300" dirty="0" smtClean="0">
                <a:latin typeface="Monotype Corsiva" panose="03010101010201010101" pitchFamily="66" charset="0"/>
              </a:rPr>
              <a:t/>
            </a:r>
            <a:br>
              <a:rPr lang="ru-RU" sz="5300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99592" y="1700808"/>
            <a:ext cx="7192888" cy="1872208"/>
          </a:xfrm>
        </p:spPr>
        <p:txBody>
          <a:bodyPr>
            <a:normAutofit/>
          </a:bodyPr>
          <a:lstStyle/>
          <a:p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620688"/>
            <a:ext cx="1264851" cy="65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 descr="NeedFull.NET_krasivye-fotografii-parusnykh-korablej2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197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55976" y="816387"/>
            <a:ext cx="44644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Омонимы</a:t>
            </a:r>
            <a:r>
              <a:rPr lang="ru-RU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98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lana$Sergey\Desktop\Рисунок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16" y="35713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ru-RU" dirty="0" smtClean="0"/>
              <a:t>                        </a:t>
            </a:r>
            <a:r>
              <a:rPr lang="ru-RU" b="1" dirty="0" smtClean="0"/>
              <a:t>Цели урока: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i="1" dirty="0">
                <a:latin typeface="Monotype Corsiva" panose="03010101010201010101" pitchFamily="66" charset="0"/>
                <a:ea typeface="Times New Roman"/>
                <a:cs typeface="Times New Roman"/>
              </a:rPr>
              <a:t>1</a:t>
            </a:r>
            <a:r>
              <a:rPr lang="ru-RU" sz="4000" i="1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)  Узнать</a:t>
            </a:r>
            <a:r>
              <a:rPr lang="ru-RU" sz="4000" i="1" dirty="0">
                <a:latin typeface="Monotype Corsiva" panose="03010101010201010101" pitchFamily="66" charset="0"/>
                <a:ea typeface="Times New Roman"/>
                <a:cs typeface="Times New Roman"/>
              </a:rPr>
              <a:t>, что такое слова-омонимы.</a:t>
            </a:r>
            <a: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</a:br>
            <a:r>
              <a:rPr lang="ru-RU" sz="4000" i="1" dirty="0">
                <a:latin typeface="Monotype Corsiva" panose="03010101010201010101" pitchFamily="66" charset="0"/>
                <a:ea typeface="Times New Roman"/>
                <a:cs typeface="Times New Roman"/>
              </a:rPr>
              <a:t>2</a:t>
            </a:r>
            <a:r>
              <a:rPr lang="ru-RU" sz="4000" i="1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)  Находить  </a:t>
            </a:r>
            <a:r>
              <a:rPr lang="ru-RU" sz="4000" i="1" dirty="0">
                <a:latin typeface="Monotype Corsiva" panose="03010101010201010101" pitchFamily="66" charset="0"/>
                <a:ea typeface="Times New Roman"/>
                <a:cs typeface="Times New Roman"/>
              </a:rPr>
              <a:t>омонимы в тексте.</a:t>
            </a:r>
            <a: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</a:br>
            <a:r>
              <a:rPr lang="ru-RU" sz="4000" i="1" dirty="0">
                <a:latin typeface="Monotype Corsiva" panose="03010101010201010101" pitchFamily="66" charset="0"/>
                <a:ea typeface="Times New Roman"/>
                <a:cs typeface="Times New Roman"/>
              </a:rPr>
              <a:t>3</a:t>
            </a:r>
            <a:r>
              <a:rPr lang="ru-RU" sz="4000" i="1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)</a:t>
            </a:r>
            <a:r>
              <a:rPr lang="ru-RU" sz="3200" i="1" dirty="0">
                <a:latin typeface="Monotype Corsiva" panose="03010101010201010101" pitchFamily="66" charset="0"/>
                <a:ea typeface="Times New Roman"/>
                <a:cs typeface="Times New Roman"/>
              </a:rPr>
              <a:t> Познакомиться с видами </a:t>
            </a:r>
            <a:r>
              <a:rPr lang="ru-RU" sz="3200" i="1" dirty="0" smtClean="0">
                <a:latin typeface="Monotype Corsiva" panose="03010101010201010101" pitchFamily="66" charset="0"/>
                <a:ea typeface="Times New Roman"/>
                <a:cs typeface="Times New Roman"/>
              </a:rPr>
              <a:t>омонимов.</a:t>
            </a:r>
            <a:r>
              <a:rPr lang="ru-RU" sz="2400" dirty="0"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2400" dirty="0">
                <a:latin typeface="Monotype Corsiva" panose="03010101010201010101" pitchFamily="66" charset="0"/>
                <a:ea typeface="Times New Roman"/>
                <a:cs typeface="Times New Roman"/>
              </a:rPr>
            </a:br>
            <a:r>
              <a:rPr lang="ru-RU" sz="3200" dirty="0">
                <a:latin typeface="Monotype Corsiva" panose="03010101010201010101" pitchFamily="66" charset="0"/>
              </a:rPr>
              <a:t/>
            </a:r>
            <a:br>
              <a:rPr lang="ru-RU" sz="3200" dirty="0">
                <a:latin typeface="Monotype Corsiva" panose="03010101010201010101" pitchFamily="66" charset="0"/>
              </a:rPr>
            </a:br>
            <a: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  <a:t/>
            </a:r>
            <a:br>
              <a:rPr lang="ru-RU" sz="3100" dirty="0">
                <a:latin typeface="Monotype Corsiva" panose="03010101010201010101" pitchFamily="66" charset="0"/>
                <a:ea typeface="Times New Roman"/>
                <a:cs typeface="Times New Roman"/>
              </a:rPr>
            </a:br>
            <a:endParaRPr lang="ru-RU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36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8332</TotalTime>
  <Words>447</Words>
  <Application>Microsoft Office PowerPoint</Application>
  <PresentationFormat>Экран (4:3)</PresentationFormat>
  <Paragraphs>102</Paragraphs>
  <Slides>24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Блиц-опрос</vt:lpstr>
      <vt:lpstr>  </vt:lpstr>
      <vt:lpstr>Почему говорящие  не поняли друг друга?          овсянка                              овсянка</vt:lpstr>
      <vt:lpstr>РЕБУС </vt:lpstr>
      <vt:lpstr>  </vt:lpstr>
      <vt:lpstr>                        Цели урока:  1)  Узнать, что такое слова-омонимы. 2)  Находить  омонимы в тексте. 3) Познакомиться с видами омонимов.   </vt:lpstr>
      <vt:lpstr>эксперимент </vt:lpstr>
      <vt:lpstr>Ключ</vt:lpstr>
      <vt:lpstr>Что такое омонимы?</vt:lpstr>
      <vt:lpstr>Задание:  выполнить  упражнение  376  </vt:lpstr>
      <vt:lpstr>  </vt:lpstr>
      <vt:lpstr>Омографы  -  слова, которые пишутся одинаково, но различаются при произношении. </vt:lpstr>
      <vt:lpstr>Омофоны -  слова, которые звучат одинаково, но пишутся  по-разному и имеют разное значение.  </vt:lpstr>
      <vt:lpstr>ОМОФОРМЫ - слова, которые одинаково звучат лишь в некоторых грамматических формах и при этом чаще всего принадлежат к разным частям речи. </vt:lpstr>
      <vt:lpstr>Каламбур – игра слов</vt:lpstr>
      <vt:lpstr>Каламбур – игра слов</vt:lpstr>
      <vt:lpstr>Каламбур – игра слов</vt:lpstr>
      <vt:lpstr>Презентация PowerPoint</vt:lpstr>
      <vt:lpstr> Чтобы знанья были впрок, нужно подвести итог: </vt:lpstr>
      <vt:lpstr>Домашнее задание: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Svetlana$Sergey</dc:creator>
  <cp:lastModifiedBy>лилия</cp:lastModifiedBy>
  <cp:revision>91</cp:revision>
  <dcterms:created xsi:type="dcterms:W3CDTF">2018-11-27T18:28:26Z</dcterms:created>
  <dcterms:modified xsi:type="dcterms:W3CDTF">2021-12-20T07:05:56Z</dcterms:modified>
</cp:coreProperties>
</file>