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315" r:id="rId2"/>
    <p:sldId id="358" r:id="rId3"/>
    <p:sldId id="359" r:id="rId4"/>
    <p:sldId id="317" r:id="rId5"/>
    <p:sldId id="333" r:id="rId6"/>
    <p:sldId id="355" r:id="rId7"/>
    <p:sldId id="356" r:id="rId8"/>
    <p:sldId id="357" r:id="rId9"/>
    <p:sldId id="354" r:id="rId10"/>
  </p:sldIdLst>
  <p:sldSz cx="9144000" cy="6858000" type="screen4x3"/>
  <p:notesSz cx="6858000" cy="9144000"/>
  <p:defaultTextStyle>
    <a:defPPr>
      <a:defRPr lang="ru-RU"/>
    </a:defPPr>
    <a:lvl1pPr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56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28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0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2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0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CB05173-64A4-4CFE-9854-EC052ECBC1DF}" type="datetimeFigureOut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3B70432-C641-4427-B73C-84F96D0BC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50393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AD325E3-C176-488B-8476-30DDBF058943}" type="datetimeFigureOut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95F5A8E-F865-4F57-B411-65AA93AE4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86608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AB3504-8579-423B-A8A3-F46AE1478BD7}" type="slidenum">
              <a:rPr lang="ru-RU" smtClean="0"/>
              <a:pPr>
                <a:defRPr/>
              </a:pPr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AB3504-8579-423B-A8A3-F46AE1478BD7}" type="slidenum">
              <a:rPr lang="ru-RU" smtClean="0"/>
              <a:pPr>
                <a:defRPr/>
              </a:pPr>
              <a:t>2</a:t>
            </a:fld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AB3504-8579-423B-A8A3-F46AE1478BD7}" type="slidenum">
              <a:rPr lang="ru-RU" smtClean="0"/>
              <a:pPr>
                <a:defRPr/>
              </a:pPr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AB3504-8579-423B-A8A3-F46AE1478BD7}" type="slidenum">
              <a:rPr lang="ru-RU" smtClean="0"/>
              <a:pPr>
                <a:defRPr/>
              </a:pPr>
              <a:t>4</a:t>
            </a:fld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AB3504-8579-423B-A8A3-F46AE1478BD7}" type="slidenum">
              <a:rPr lang="ru-RU" smtClean="0"/>
              <a:pPr>
                <a:defRPr/>
              </a:pPr>
              <a:t>5</a:t>
            </a:fld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AB3504-8579-423B-A8A3-F46AE1478BD7}" type="slidenum">
              <a:rPr lang="ru-RU" smtClean="0"/>
              <a:pPr>
                <a:defRPr/>
              </a:pPr>
              <a:t>6</a:t>
            </a:fld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AB3504-8579-423B-A8A3-F46AE1478BD7}" type="slidenum">
              <a:rPr lang="ru-RU" smtClean="0"/>
              <a:pPr>
                <a:defRPr/>
              </a:pPr>
              <a:t>7</a:t>
            </a:fld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AB3504-8579-423B-A8A3-F46AE1478BD7}" type="slidenum">
              <a:rPr lang="ru-RU" smtClean="0"/>
              <a:pPr>
                <a:defRPr/>
              </a:pPr>
              <a:t>8</a:t>
            </a:fld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AB3504-8579-423B-A8A3-F46AE1478BD7}" type="slidenum">
              <a:rPr lang="ru-RU" smtClean="0"/>
              <a:pPr>
                <a:defRPr/>
              </a:pPr>
              <a:t>9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00EA4-3734-4B84-B528-6379A161F4DE}" type="datetime1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BC443-B327-4D3F-8D20-A0C5AA535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356EA-7BC4-448A-BCCC-E8E32D2D9AFC}" type="datetime1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9CBF6-0207-4FA6-9F96-34F419BB2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59E52-E70B-44A7-9BF9-8448D5617B8F}" type="datetime1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28D2D-56C8-44D8-AB14-82C44D9EB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E8889-6316-431D-8E8A-AE72F01F6C75}" type="datetime1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5EE2E-1FF8-4A47-955D-4FBE2E51F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8BE05-12C8-4D61-AEA9-C7689F29C951}" type="datetime1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02AB1-980F-4FF5-B959-A0835D8F3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849FD-9FA3-4A27-A4EB-78288FD75BD4}" type="datetime1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6AA8F-A4D0-442E-AC5B-A7CFD9719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C0E23-5091-404B-9E3A-574FB71FC467}" type="datetime1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82869-68CD-4983-A192-36844A7F1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8D689-DABC-49CB-AFEA-CA940C0C3A4D}" type="datetime1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950AD-571E-4182-B1F4-608252ED0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53537-C4F5-4682-99B1-AFF43ED9772D}" type="datetime1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A594C-3453-4087-8695-00B75F92E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4021E-D7F6-4D5A-8552-5F3BF3AADBE8}" type="datetime1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4BE29-8053-4ABC-9ECA-19304B193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B1675-5093-41AF-8559-2E11B3FE991F}" type="datetime1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9AE8C-AD4A-4601-9752-EEBCB8AC7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309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10C13D-E40C-44C5-91FE-BB9DEF3746AB}" type="datetime1">
              <a:rPr lang="ru-RU"/>
              <a:pPr>
                <a:defRPr/>
              </a:pPr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309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914309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FFD44C-A4F0-47C0-BB5D-B83622CF89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Рисунок 2" descr="D:\ЛОГО НИИ\TN_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9251" y="5924552"/>
            <a:ext cx="1174749" cy="9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Прямая соединительная линия 29"/>
          <p:cNvCxnSpPr/>
          <p:nvPr/>
        </p:nvCxnSpPr>
        <p:spPr>
          <a:xfrm>
            <a:off x="251520" y="1052736"/>
            <a:ext cx="8583447" cy="6351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7" name="TextBox 30"/>
          <p:cNvSpPr txBox="1">
            <a:spLocks noChangeArrowheads="1"/>
          </p:cNvSpPr>
          <p:nvPr/>
        </p:nvSpPr>
        <p:spPr bwMode="auto">
          <a:xfrm>
            <a:off x="7596336" y="6309320"/>
            <a:ext cx="647824" cy="431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35998" tIns="35998" rIns="35998" bIns="35998" anchor="ctr"/>
          <a:lstStyle/>
          <a:p>
            <a:pPr algn="ctr"/>
            <a:r>
              <a:rPr lang="en-US" sz="1600" b="1" dirty="0" smtClean="0">
                <a:solidFill>
                  <a:srgbClr val="002060"/>
                </a:solidFill>
                <a:latin typeface="Franklin Gothic Book" pitchFamily="34" charset="0"/>
              </a:rPr>
              <a:t>1</a:t>
            </a:r>
            <a:r>
              <a:rPr lang="ru-RU" sz="1600" b="1" dirty="0" smtClean="0">
                <a:solidFill>
                  <a:srgbClr val="002060"/>
                </a:solidFill>
                <a:latin typeface="Franklin Gothic Book" pitchFamily="34" charset="0"/>
              </a:rPr>
              <a:t>/9</a:t>
            </a:r>
            <a:endParaRPr lang="fr-FR" sz="1600" b="1" dirty="0">
              <a:solidFill>
                <a:srgbClr val="002060"/>
              </a:solidFill>
              <a:latin typeface="Franklin Gothic Book" pitchFamily="34" charset="0"/>
              <a:cs typeface="Arial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79917" y="6303434"/>
            <a:ext cx="8208507" cy="5886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0648"/>
            <a:ext cx="2771800" cy="8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0" y="6381328"/>
            <a:ext cx="2063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itchFamily="34" charset="0"/>
              </a:rPr>
              <a:t>kantet@kantet.com</a:t>
            </a:r>
            <a:endParaRPr lang="ru-RU" i="1" u="sng" dirty="0">
              <a:solidFill>
                <a:schemeClr val="tx1">
                  <a:lumMod val="50000"/>
                  <a:lumOff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275856" y="116632"/>
            <a:ext cx="5868144" cy="1362075"/>
          </a:xfrm>
        </p:spPr>
        <p:txBody>
          <a:bodyPr/>
          <a:lstStyle/>
          <a:p>
            <a:pPr marL="400050" indent="-400050" algn="l"/>
            <a:r>
              <a:rPr lang="ru-RU" sz="1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       </a:t>
            </a:r>
            <a:endParaRPr lang="ru-RU" sz="1400" b="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0" y="1052736"/>
            <a:ext cx="9144000" cy="504056"/>
          </a:xfrm>
        </p:spPr>
        <p:txBody>
          <a:bodyPr/>
          <a:lstStyle/>
          <a:p>
            <a:pPr algn="ctr"/>
            <a:r>
              <a:rPr lang="en-US" sz="2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Times New Roman" pitchFamily="18" charset="0"/>
              </a:rPr>
              <a:t>MY BEST FRIEND.</a:t>
            </a: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  <a:cs typeface="Times New Roman" pitchFamily="18" charset="0"/>
            </a:endParaRPr>
          </a:p>
        </p:txBody>
      </p:sp>
      <p:pic>
        <p:nvPicPr>
          <p:cNvPr id="1026" name="Picture 2" descr="D:\LENA\Desktop\мой лучший классный урок\Конкурс лучший классный час\костюмы\2\14c2c0ca25_63887280_o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6280" y="1556792"/>
            <a:ext cx="5816032" cy="3888432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79512" y="5337503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«The difference between the concepts of "loyalty" and faithfulness»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Рисунок 2" descr="D:\ЛОГО НИИ\TN_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9251" y="5924552"/>
            <a:ext cx="1174749" cy="9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Прямая соединительная линия 29"/>
          <p:cNvCxnSpPr/>
          <p:nvPr/>
        </p:nvCxnSpPr>
        <p:spPr>
          <a:xfrm>
            <a:off x="143934" y="1210734"/>
            <a:ext cx="8834967" cy="6351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7" name="TextBox 30"/>
          <p:cNvSpPr txBox="1">
            <a:spLocks noChangeArrowheads="1"/>
          </p:cNvSpPr>
          <p:nvPr/>
        </p:nvSpPr>
        <p:spPr bwMode="auto">
          <a:xfrm>
            <a:off x="7596336" y="6309320"/>
            <a:ext cx="647824" cy="431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35998" tIns="35998" rIns="35998" bIns="35998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Franklin Gothic Book" pitchFamily="34" charset="0"/>
              </a:rPr>
              <a:t>2/9</a:t>
            </a:r>
            <a:endParaRPr lang="fr-FR" sz="1600" b="1" dirty="0">
              <a:solidFill>
                <a:srgbClr val="002060"/>
              </a:solidFill>
              <a:latin typeface="Franklin Gothic Book" pitchFamily="34" charset="0"/>
              <a:cs typeface="Arial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79917" y="6303434"/>
            <a:ext cx="8136499" cy="5886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2771800" cy="8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0" y="6381328"/>
            <a:ext cx="2063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itchFamily="34" charset="0"/>
              </a:rPr>
              <a:t>kantet@kantet.com</a:t>
            </a:r>
            <a:endParaRPr lang="ru-RU" i="1" u="sng" dirty="0">
              <a:solidFill>
                <a:schemeClr val="tx1">
                  <a:lumMod val="50000"/>
                  <a:lumOff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583984" y="1210734"/>
            <a:ext cx="7308495" cy="128216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If you want people to be people there should be ……..between them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1920" y="15567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/>
          </a:p>
        </p:txBody>
      </p:sp>
      <p:pic>
        <p:nvPicPr>
          <p:cNvPr id="15" name="Рисунок 14" descr="lekciya-o-artur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2420888"/>
            <a:ext cx="5832648" cy="375454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51520" y="2996952"/>
            <a:ext cx="23042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Franklin Gothic Book" pitchFamily="34" charset="0"/>
              </a:rPr>
              <a:t>Гавэйн</a:t>
            </a:r>
            <a:endParaRPr lang="ru-RU" b="1" dirty="0" smtClean="0">
              <a:solidFill>
                <a:srgbClr val="002060"/>
              </a:solidFill>
              <a:latin typeface="Franklin Gothic Book" pitchFamily="34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Franklin Gothic Book" pitchFamily="34" charset="0"/>
              </a:rPr>
              <a:t>Ланселот</a:t>
            </a:r>
            <a:r>
              <a:rPr lang="ru-RU" b="1" dirty="0" smtClean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endParaRPr lang="en-US" b="1" dirty="0" smtClean="0">
              <a:solidFill>
                <a:srgbClr val="002060"/>
              </a:solidFill>
              <a:latin typeface="Franklin Gothic Book" pitchFamily="34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Franklin Gothic Book" pitchFamily="34" charset="0"/>
              </a:rPr>
              <a:t>Борс</a:t>
            </a:r>
            <a:endParaRPr lang="en-US" b="1" dirty="0" smtClean="0">
              <a:solidFill>
                <a:srgbClr val="002060"/>
              </a:solidFill>
              <a:latin typeface="Franklin Gothic Book" pitchFamily="34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Franklin Gothic Book" pitchFamily="34" charset="0"/>
              </a:rPr>
              <a:t>Персиваль</a:t>
            </a:r>
            <a:endParaRPr lang="en-US" b="1" dirty="0" smtClean="0">
              <a:solidFill>
                <a:srgbClr val="002060"/>
              </a:solidFill>
              <a:latin typeface="Franklin Gothic Book" pitchFamily="34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Franklin Gothic Book" pitchFamily="34" charset="0"/>
              </a:rPr>
              <a:t>Модрид</a:t>
            </a:r>
            <a:endParaRPr lang="en-US" b="1" dirty="0" smtClean="0">
              <a:solidFill>
                <a:srgbClr val="002060"/>
              </a:solidFill>
              <a:latin typeface="Franklin Gothic Book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Franklin Gothic Book" pitchFamily="34" charset="0"/>
              </a:rPr>
              <a:t>Тристан</a:t>
            </a:r>
          </a:p>
          <a:p>
            <a:r>
              <a:rPr lang="ru-RU" b="1" dirty="0" err="1" smtClean="0">
                <a:solidFill>
                  <a:srgbClr val="002060"/>
                </a:solidFill>
                <a:latin typeface="Franklin Gothic Book" pitchFamily="34" charset="0"/>
              </a:rPr>
              <a:t>Галахад</a:t>
            </a:r>
            <a:endParaRPr lang="en-US" b="1" dirty="0" smtClean="0">
              <a:solidFill>
                <a:srgbClr val="00206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Рисунок 2" descr="D:\ЛОГО НИИ\TN_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9251" y="5924552"/>
            <a:ext cx="1174749" cy="9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Прямая соединительная линия 29"/>
          <p:cNvCxnSpPr/>
          <p:nvPr/>
        </p:nvCxnSpPr>
        <p:spPr>
          <a:xfrm>
            <a:off x="143934" y="1210734"/>
            <a:ext cx="8834967" cy="6351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7" name="TextBox 30"/>
          <p:cNvSpPr txBox="1">
            <a:spLocks noChangeArrowheads="1"/>
          </p:cNvSpPr>
          <p:nvPr/>
        </p:nvSpPr>
        <p:spPr bwMode="auto">
          <a:xfrm>
            <a:off x="7596336" y="6309320"/>
            <a:ext cx="647824" cy="431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35998" tIns="35998" rIns="35998" bIns="35998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Franklin Gothic Book" pitchFamily="34" charset="0"/>
              </a:rPr>
              <a:t>3/9</a:t>
            </a:r>
            <a:endParaRPr lang="fr-FR" sz="1600" b="1" dirty="0">
              <a:solidFill>
                <a:srgbClr val="002060"/>
              </a:solidFill>
              <a:latin typeface="Franklin Gothic Book" pitchFamily="34" charset="0"/>
              <a:cs typeface="Arial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79917" y="6303434"/>
            <a:ext cx="8136499" cy="5886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2771800" cy="8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0" y="6381328"/>
            <a:ext cx="2063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itchFamily="34" charset="0"/>
              </a:rPr>
              <a:t>kantet@kantet.com</a:t>
            </a:r>
            <a:endParaRPr lang="ru-RU" i="1" u="sng" dirty="0">
              <a:solidFill>
                <a:schemeClr val="tx1">
                  <a:lumMod val="50000"/>
                  <a:lumOff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3833319"/>
            <a:ext cx="84613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 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359138" y="126876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/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</p:txBody>
      </p:sp>
      <p:pic>
        <p:nvPicPr>
          <p:cNvPr id="13" name="Рисунок 12" descr="380676c9eaff4d06b0a2c57cf5ccde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1916832"/>
            <a:ext cx="3583870" cy="433648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187624" y="1268760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Power is not justice,  justice is  really ……..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Рисунок 2" descr="D:\ЛОГО НИИ\TN_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9251" y="5805264"/>
            <a:ext cx="1174749" cy="9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Прямая соединительная линия 29"/>
          <p:cNvCxnSpPr/>
          <p:nvPr/>
        </p:nvCxnSpPr>
        <p:spPr>
          <a:xfrm>
            <a:off x="179512" y="1052736"/>
            <a:ext cx="8834967" cy="6351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7" name="TextBox 30"/>
          <p:cNvSpPr txBox="1">
            <a:spLocks noChangeArrowheads="1"/>
          </p:cNvSpPr>
          <p:nvPr/>
        </p:nvSpPr>
        <p:spPr bwMode="auto">
          <a:xfrm>
            <a:off x="7596336" y="6309320"/>
            <a:ext cx="647824" cy="431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35998" tIns="35998" rIns="35998" bIns="35998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Franklin Gothic Book" pitchFamily="34" charset="0"/>
              </a:rPr>
              <a:t>4/9</a:t>
            </a:r>
            <a:endParaRPr lang="fr-FR" sz="1600" b="1" dirty="0">
              <a:solidFill>
                <a:srgbClr val="002060"/>
              </a:solidFill>
              <a:latin typeface="Franklin Gothic Book" pitchFamily="34" charset="0"/>
              <a:cs typeface="Arial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79917" y="6303434"/>
            <a:ext cx="8136499" cy="5886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2771800" cy="8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0" y="6381328"/>
            <a:ext cx="2063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itchFamily="34" charset="0"/>
              </a:rPr>
              <a:t>kantet@kantet.com</a:t>
            </a:r>
            <a:endParaRPr lang="ru-RU" i="1" u="sng" dirty="0">
              <a:solidFill>
                <a:schemeClr val="tx1">
                  <a:lumMod val="50000"/>
                  <a:lumOff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652120" y="1700808"/>
            <a:ext cx="313184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Franklin Gothic Book" pitchFamily="34" charset="0"/>
                <a:cs typeface="Arial" pitchFamily="34" charset="0"/>
              </a:rPr>
              <a:t>«В этом мире я ценю только верность, без этого ты никто и у тебя нет никого.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Franklin Gothic Boo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Franklin Gothic Book" pitchFamily="34" charset="0"/>
                <a:cs typeface="Arial" pitchFamily="34" charset="0"/>
              </a:rPr>
              <a:t>В жизни это единственная валюта, которая никогда не обесцениться»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Franklin Gothic Book" pitchFamily="34" charset="0"/>
                <a:cs typeface="Arial" pitchFamily="34" charset="0"/>
              </a:rPr>
              <a:t>В. Высоцкий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Franklin Gothic Book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1548399220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357298"/>
            <a:ext cx="5054384" cy="380522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Рисунок 2" descr="D:\ЛОГО НИИ\TN_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9251" y="5924551"/>
            <a:ext cx="1174749" cy="9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Прямая соединительная линия 29"/>
          <p:cNvCxnSpPr/>
          <p:nvPr/>
        </p:nvCxnSpPr>
        <p:spPr>
          <a:xfrm>
            <a:off x="143934" y="1210734"/>
            <a:ext cx="8834967" cy="6351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7" name="TextBox 30"/>
          <p:cNvSpPr txBox="1">
            <a:spLocks noChangeArrowheads="1"/>
          </p:cNvSpPr>
          <p:nvPr/>
        </p:nvSpPr>
        <p:spPr bwMode="auto">
          <a:xfrm>
            <a:off x="7596336" y="6309320"/>
            <a:ext cx="647824" cy="431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35998" tIns="35998" rIns="35998" bIns="35998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Franklin Gothic Book" pitchFamily="34" charset="0"/>
              </a:rPr>
              <a:t>5/9</a:t>
            </a:r>
            <a:endParaRPr lang="fr-FR" sz="1600" b="1" dirty="0">
              <a:solidFill>
                <a:srgbClr val="002060"/>
              </a:solidFill>
              <a:latin typeface="Franklin Gothic Book" pitchFamily="34" charset="0"/>
              <a:cs typeface="Arial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79917" y="6303434"/>
            <a:ext cx="8136499" cy="5886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2771800" cy="8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0" y="6381328"/>
            <a:ext cx="2063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itchFamily="34" charset="0"/>
              </a:rPr>
              <a:t>kantet@kantet.com</a:t>
            </a:r>
            <a:endParaRPr lang="ru-RU" i="1" u="sng" dirty="0">
              <a:solidFill>
                <a:schemeClr val="tx1">
                  <a:lumMod val="50000"/>
                  <a:lumOff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3528" y="1268760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54896706"/>
              </p:ext>
            </p:extLst>
          </p:nvPr>
        </p:nvGraphicFramePr>
        <p:xfrm>
          <a:off x="323528" y="2636912"/>
          <a:ext cx="7416824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304"/>
                <a:gridCol w="4037520"/>
              </a:tblGrid>
              <a:tr h="216812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Franklin Gothic Book" pitchFamily="34" charset="0"/>
                        </a:rPr>
                        <a:t>Преданность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Franklin Gothic Book" pitchFamily="34" charset="0"/>
                          <a:ea typeface="+mn-ea"/>
                          <a:cs typeface="+mn-cs"/>
                        </a:rPr>
                        <a:t>Устойчивая</a:t>
                      </a:r>
                      <a:r>
                        <a:rPr lang="ru-RU" sz="2000" b="1" kern="1200" baseline="0" dirty="0" smtClean="0">
                          <a:solidFill>
                            <a:schemeClr val="lt1"/>
                          </a:solidFill>
                          <a:latin typeface="Franklin Gothic Book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Franklin Gothic Book" pitchFamily="34" charset="0"/>
                          <a:ea typeface="+mn-ea"/>
                          <a:cs typeface="+mn-cs"/>
                        </a:rPr>
                        <a:t>надежность, верность данному слову и взятым обязательствам </a:t>
                      </a:r>
                      <a:r>
                        <a:rPr lang="ru-RU" sz="2000" b="1" u="sng" kern="1200" dirty="0" smtClean="0">
                          <a:solidFill>
                            <a:schemeClr val="lt1"/>
                          </a:solidFill>
                          <a:latin typeface="Franklin Gothic Book" pitchFamily="34" charset="0"/>
                          <a:ea typeface="+mn-ea"/>
                          <a:cs typeface="+mn-cs"/>
                        </a:rPr>
                        <a:t>при любых обстоятельствах. 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Franklin Gothic Book" pitchFamily="34" charset="0"/>
                          <a:ea typeface="+mn-ea"/>
                          <a:cs typeface="+mn-cs"/>
                        </a:rPr>
                        <a:t>Осознанная преданность - это преданность идеям, делу, призванию, чести, Родине...</a:t>
                      </a:r>
                      <a:endParaRPr lang="ru-RU" sz="20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Franklin Gothic Book" pitchFamily="34" charset="0"/>
                        </a:rPr>
                        <a:t>Верность</a:t>
                      </a:r>
                    </a:p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Franklin Gothic Book" pitchFamily="34" charset="0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Franklin Gothic Book" pitchFamily="34" charset="0"/>
                          <a:ea typeface="+mn-ea"/>
                          <a:cs typeface="+mn-cs"/>
                        </a:rPr>
                        <a:t>неизменная стойкость в чувствах, отношениях, исполнении обязанностей, преданность кому-то или чему-то..</a:t>
                      </a:r>
                      <a:endParaRPr lang="ru-RU" sz="2000" dirty="0">
                        <a:solidFill>
                          <a:srgbClr val="FF0000"/>
                        </a:solidFill>
                        <a:latin typeface="Franklin Gothic Boo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Определение понятий «верность» и «преданность»</a:t>
            </a:r>
            <a:endParaRPr lang="ru-RU" sz="3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Рисунок 2" descr="D:\ЛОГО НИИ\TN_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9251" y="5924552"/>
            <a:ext cx="1174749" cy="9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Прямая соединительная линия 29"/>
          <p:cNvCxnSpPr/>
          <p:nvPr/>
        </p:nvCxnSpPr>
        <p:spPr>
          <a:xfrm>
            <a:off x="179512" y="1052736"/>
            <a:ext cx="8834967" cy="6351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7" name="TextBox 30"/>
          <p:cNvSpPr txBox="1">
            <a:spLocks noChangeArrowheads="1"/>
          </p:cNvSpPr>
          <p:nvPr/>
        </p:nvSpPr>
        <p:spPr bwMode="auto">
          <a:xfrm>
            <a:off x="7596336" y="6309320"/>
            <a:ext cx="647824" cy="431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35998" tIns="35998" rIns="35998" bIns="35998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Franklin Gothic Book" pitchFamily="34" charset="0"/>
              </a:rPr>
              <a:t>6/9</a:t>
            </a:r>
            <a:endParaRPr lang="fr-FR" sz="1600" b="1" dirty="0">
              <a:solidFill>
                <a:srgbClr val="002060"/>
              </a:solidFill>
              <a:latin typeface="Franklin Gothic Book" pitchFamily="34" charset="0"/>
              <a:cs typeface="Arial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79917" y="6303434"/>
            <a:ext cx="8136499" cy="5886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2771800" cy="8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0" y="6381328"/>
            <a:ext cx="2063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itchFamily="34" charset="0"/>
              </a:rPr>
              <a:t>kantet@kantet.com</a:t>
            </a:r>
            <a:endParaRPr lang="ru-RU" i="1" u="sng" dirty="0">
              <a:solidFill>
                <a:schemeClr val="tx1">
                  <a:lumMod val="50000"/>
                  <a:lumOff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" y="105273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</a:t>
            </a:r>
            <a:endParaRPr lang="ru-RU" sz="2400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327650"/>
            <a:ext cx="886259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Стадия осмысления. Видеосюжет № 1.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Franklin Gothic Book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004048" y="3408386"/>
            <a:ext cx="39604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Franklin Gothic Boo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564904"/>
            <a:ext cx="466725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23528" y="1844824"/>
            <a:ext cx="7192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«King Arthur's best friend and mentor»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32040" y="2492896"/>
            <a:ext cx="3960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What did Pelagius teach Arthur?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did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influence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him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Who is your best friend? What does your friend's example teach you?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Рисунок 2" descr="D:\ЛОГО НИИ\TN_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9251" y="5924552"/>
            <a:ext cx="1174749" cy="9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Прямая соединительная линия 29"/>
          <p:cNvCxnSpPr/>
          <p:nvPr/>
        </p:nvCxnSpPr>
        <p:spPr>
          <a:xfrm>
            <a:off x="107504" y="1052736"/>
            <a:ext cx="8834967" cy="6351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7" name="TextBox 30"/>
          <p:cNvSpPr txBox="1">
            <a:spLocks noChangeArrowheads="1"/>
          </p:cNvSpPr>
          <p:nvPr/>
        </p:nvSpPr>
        <p:spPr bwMode="auto">
          <a:xfrm>
            <a:off x="7596336" y="6309320"/>
            <a:ext cx="647824" cy="431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35998" tIns="35998" rIns="35998" bIns="35998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Franklin Gothic Book" pitchFamily="34" charset="0"/>
              </a:rPr>
              <a:t>7/9</a:t>
            </a:r>
            <a:endParaRPr lang="fr-FR" sz="1600" b="1" dirty="0">
              <a:solidFill>
                <a:srgbClr val="002060"/>
              </a:solidFill>
              <a:latin typeface="Franklin Gothic Book" pitchFamily="34" charset="0"/>
              <a:cs typeface="Arial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79917" y="6303434"/>
            <a:ext cx="8136499" cy="5886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6632"/>
            <a:ext cx="2771800" cy="8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0" y="6381328"/>
            <a:ext cx="2063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itchFamily="34" charset="0"/>
              </a:rPr>
              <a:t>kantet@kantet.com</a:t>
            </a:r>
            <a:endParaRPr lang="ru-RU" i="1" u="sng" dirty="0">
              <a:solidFill>
                <a:schemeClr val="tx1">
                  <a:lumMod val="50000"/>
                  <a:lumOff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119675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</a:t>
            </a:r>
            <a:endParaRPr lang="ru-RU" sz="2400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196752"/>
            <a:ext cx="52859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Стадия осмысления. Видеосюжет №2.</a:t>
            </a:r>
            <a:endParaRPr lang="en-US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Franklin Gothic Book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220072" y="3320913"/>
            <a:ext cx="39239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1828" y="2276873"/>
            <a:ext cx="495623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1556792"/>
            <a:ext cx="90533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«The difference between the concepts of "loyalty" and faithfulness»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48064" y="2564904"/>
            <a:ext cx="3995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Why does Arthur accept the challenge for the «last mission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Lancelot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refuse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carry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mission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Who is "loyal" and who is "faithful" and why?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Рисунок 2" descr="D:\ЛОГО НИИ\TN_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9251" y="5924552"/>
            <a:ext cx="1174749" cy="9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Прямая соединительная линия 29"/>
          <p:cNvCxnSpPr/>
          <p:nvPr/>
        </p:nvCxnSpPr>
        <p:spPr>
          <a:xfrm>
            <a:off x="179512" y="1052736"/>
            <a:ext cx="8834967" cy="6351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7" name="TextBox 30"/>
          <p:cNvSpPr txBox="1">
            <a:spLocks noChangeArrowheads="1"/>
          </p:cNvSpPr>
          <p:nvPr/>
        </p:nvSpPr>
        <p:spPr bwMode="auto">
          <a:xfrm>
            <a:off x="7596336" y="6309320"/>
            <a:ext cx="647824" cy="431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35998" tIns="35998" rIns="35998" bIns="35998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Franklin Gothic Book" pitchFamily="34" charset="0"/>
              </a:rPr>
              <a:t>8/9</a:t>
            </a:r>
            <a:endParaRPr lang="fr-FR" sz="1600" b="1" dirty="0">
              <a:solidFill>
                <a:srgbClr val="002060"/>
              </a:solidFill>
              <a:latin typeface="Franklin Gothic Book" pitchFamily="34" charset="0"/>
              <a:cs typeface="Arial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79917" y="6303434"/>
            <a:ext cx="8136499" cy="5886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2771800" cy="8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0" y="6381328"/>
            <a:ext cx="2063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itchFamily="34" charset="0"/>
              </a:rPr>
              <a:t>kantet@kantet.com</a:t>
            </a:r>
            <a:endParaRPr lang="ru-RU" i="1" u="sng" dirty="0">
              <a:solidFill>
                <a:schemeClr val="tx1">
                  <a:lumMod val="50000"/>
                  <a:lumOff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2845" y="1296873"/>
            <a:ext cx="9001156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Стадия осмысления. Видеосюжет №3.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Franklin Gothic Book" pitchFamily="34" charset="0"/>
              <a:ea typeface="Calibri" pitchFamily="34" charset="0"/>
              <a:cs typeface="Times New Roman" pitchFamily="18" charset="0"/>
            </a:endParaRPr>
          </a:p>
          <a:p>
            <a:pPr defTabSz="914400"/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"The loyalty of Arthur's attitude towards women»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Franklin Gothic Book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5363" name="Picture 3" descr="D:\LENA\Desktop\мой лучший классный урок\Конкурс лучший классный час\костюмы\2\KAC-C611-0008-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276872"/>
            <a:ext cx="4891414" cy="324958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5436096" y="2996952"/>
            <a:ext cx="3707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In what actions does Arthur show “loyalty" to women?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Рисунок 2" descr="D:\ЛОГО НИИ\TN_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9251" y="5924552"/>
            <a:ext cx="1174749" cy="933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Прямая соединительная линия 29"/>
          <p:cNvCxnSpPr/>
          <p:nvPr/>
        </p:nvCxnSpPr>
        <p:spPr>
          <a:xfrm>
            <a:off x="107504" y="1052736"/>
            <a:ext cx="8834967" cy="6351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7" name="TextBox 30"/>
          <p:cNvSpPr txBox="1">
            <a:spLocks noChangeArrowheads="1"/>
          </p:cNvSpPr>
          <p:nvPr/>
        </p:nvSpPr>
        <p:spPr bwMode="auto">
          <a:xfrm>
            <a:off x="7596336" y="6309320"/>
            <a:ext cx="647824" cy="431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35998" tIns="35998" rIns="35998" bIns="35998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Franklin Gothic Book" pitchFamily="34" charset="0"/>
              </a:rPr>
              <a:t>9/9</a:t>
            </a:r>
            <a:endParaRPr lang="fr-FR" sz="1600" b="1" dirty="0">
              <a:solidFill>
                <a:srgbClr val="002060"/>
              </a:solidFill>
              <a:latin typeface="Franklin Gothic Book" pitchFamily="34" charset="0"/>
              <a:cs typeface="Arial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79917" y="6303434"/>
            <a:ext cx="8136499" cy="5886"/>
          </a:xfrm>
          <a:prstGeom prst="line">
            <a:avLst/>
          </a:prstGeom>
          <a:ln w="285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2771800" cy="8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0" y="6381328"/>
            <a:ext cx="2063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itchFamily="34" charset="0"/>
              </a:rPr>
              <a:t>kantet@kantet.com</a:t>
            </a:r>
            <a:endParaRPr lang="ru-RU" i="1" u="sng" dirty="0">
              <a:solidFill>
                <a:schemeClr val="tx1">
                  <a:lumMod val="50000"/>
                  <a:lumOff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119675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</a:t>
            </a:r>
            <a:endParaRPr lang="ru-RU" sz="2400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8788194"/>
              </p:ext>
            </p:extLst>
          </p:nvPr>
        </p:nvGraphicFramePr>
        <p:xfrm>
          <a:off x="584701" y="1665312"/>
          <a:ext cx="7416824" cy="4427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304"/>
                <a:gridCol w="4037520"/>
              </a:tblGrid>
              <a:tr h="44279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Arthur’s loyalty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I need of your mercy now, not for myself but for my knights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My faith protects me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Without faith what are we?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These people need our help, it is our duty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00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Lancelot’s </a:t>
                      </a:r>
                      <a:r>
                        <a:rPr lang="en-US" sz="2000" b="1" kern="12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faithfullness</a:t>
                      </a:r>
                      <a:endParaRPr lang="en-US" sz="2000" b="1" kern="12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 Why are you speaking to God not     with me?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  <a:r>
                        <a:rPr lang="en-US" sz="20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Do you believe in this mission?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 do not care about your charge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 choose life, freedom for myself and for the men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You fight for the world that will never exist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en-US" sz="2000" b="1" kern="1200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948834"/>
            <a:ext cx="96125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Стадия рефлексии.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Послетекстовый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этап работы с видеоматериалом.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Разыгрывание 2 сцены.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145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4533</TotalTime>
  <Words>407</Words>
  <Application>Microsoft Office PowerPoint</Application>
  <PresentationFormat>Экран (4:3)</PresentationFormat>
  <Paragraphs>81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    </vt:lpstr>
      <vt:lpstr>«If you want people to be people there should be ……..between them»</vt:lpstr>
      <vt:lpstr>Слайд 3</vt:lpstr>
      <vt:lpstr>Слайд 4</vt:lpstr>
      <vt:lpstr> Определение понятий «верность» и «преданность»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Лена</cp:lastModifiedBy>
  <cp:revision>500</cp:revision>
  <dcterms:created xsi:type="dcterms:W3CDTF">2016-01-15T10:35:28Z</dcterms:created>
  <dcterms:modified xsi:type="dcterms:W3CDTF">2025-09-11T08:18:23Z</dcterms:modified>
</cp:coreProperties>
</file>