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67" r:id="rId5"/>
    <p:sldId id="268" r:id="rId6"/>
    <p:sldId id="269" r:id="rId7"/>
    <p:sldId id="270" r:id="rId8"/>
    <p:sldId id="271" r:id="rId9"/>
    <p:sldId id="272" r:id="rId10"/>
    <p:sldId id="273" r:id="rId11"/>
    <p:sldId id="264" r:id="rId12"/>
    <p:sldId id="259" r:id="rId13"/>
    <p:sldId id="262" r:id="rId14"/>
    <p:sldId id="261" r:id="rId15"/>
    <p:sldId id="263" r:id="rId16"/>
    <p:sldId id="258" r:id="rId17"/>
    <p:sldId id="274" r:id="rId18"/>
    <p:sldId id="257" r:id="rId19"/>
    <p:sldId id="304" r:id="rId20"/>
    <p:sldId id="275" r:id="rId21"/>
    <p:sldId id="276" r:id="rId22"/>
    <p:sldId id="277" r:id="rId23"/>
    <p:sldId id="278" r:id="rId24"/>
    <p:sldId id="279" r:id="rId25"/>
    <p:sldId id="280" r:id="rId26"/>
    <p:sldId id="282" r:id="rId27"/>
    <p:sldId id="283" r:id="rId28"/>
    <p:sldId id="284" r:id="rId29"/>
    <p:sldId id="281"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1" r:id="rId46"/>
    <p:sldId id="302" r:id="rId47"/>
    <p:sldId id="303" r:id="rId48"/>
    <p:sldId id="305" r:id="rId49"/>
    <p:sldId id="306" r:id="rId50"/>
    <p:sldId id="307"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1" r:id="rId71"/>
    <p:sldId id="330" r:id="rId72"/>
    <p:sldId id="332" r:id="rId73"/>
    <p:sldId id="334" r:id="rId74"/>
    <p:sldId id="335" r:id="rId75"/>
    <p:sldId id="333" r:id="rId76"/>
    <p:sldId id="336" r:id="rId77"/>
    <p:sldId id="337" r:id="rId78"/>
    <p:sldId id="309" r:id="rId79"/>
    <p:sldId id="339" r:id="rId80"/>
    <p:sldId id="308" r:id="rId81"/>
    <p:sldId id="338" r:id="rId82"/>
    <p:sldId id="310" r:id="rId8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AB8FC"/>
    <a:srgbClr val="DAE5FE"/>
    <a:srgbClr val="C7EE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6" d="100"/>
          <a:sy n="86" d="100"/>
        </p:scale>
        <p:origin x="648"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589A17C-E630-4916-802B-D74F53A3B1DF}"/>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0F2EA888-76DC-4162-97BC-050A32035C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1E585717-85A9-410C-8CAE-C9EEA0A1FAFA}"/>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636DECA0-66CC-4AA3-9BE8-FEC1661F148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FD7C176-AC7D-42AC-AEF6-1A9B4BC99A55}"/>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2723774905"/>
      </p:ext>
    </p:extLst>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2F80DA2-445A-4D53-A8B1-4BD34FF684E5}"/>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7F7F2E18-84AE-4192-85C0-FB3505CAC337}"/>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77590BDA-1981-4BB1-A4E6-779E09C86632}"/>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576B1F13-ECB7-44A8-95A4-1F3D30FE766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1DD0D1E-AB89-4600-A839-2765BD8B6DA8}"/>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1383561855"/>
      </p:ext>
    </p:extLst>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1A7E63B-7D24-4CB5-8699-1767CF645997}"/>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E76DF9D3-8B0D-4100-8D1B-EACA5B9ECF3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89E48CF-0B2F-4EB4-84BF-7583295FADEE}"/>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97A8AB96-DEA1-4D89-9780-7152A763B9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191B7E9-6146-4E01-9B42-BFAFAAE28C27}"/>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1407479263"/>
      </p:ext>
    </p:extLst>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9F4D13-4466-4E37-9B62-F9FB59297CA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95D66843-93DD-4BEC-ACCE-E759EF533CEF}"/>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7FAC4BC-AC96-4172-B66C-9226FF253F56}"/>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F2049E87-20D3-40EB-9787-A61D632F5C0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B0604C51-A448-4936-912E-F1CD0FD22A9F}"/>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2443544181"/>
      </p:ext>
    </p:extLst>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C84D320-BD5D-44AC-92E3-FF10949ABDB3}"/>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B2768097-DB84-4757-A218-84E94A5269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0C07DC8-644A-40B0-AA0A-39C61F69D9C0}"/>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C21C6B0F-31AC-4ECB-8E53-C84172DB38B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D84D26C-3C58-4638-B00E-39DF8BC7791B}"/>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2938428742"/>
      </p:ext>
    </p:extLst>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8322FD-229B-4DFA-8CF6-36A1599214A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C366A57-9B52-49F5-B857-981AF14D5D1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37BD1682-ACDD-4060-9F6E-2B06FED6CDB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1E285B61-14EC-494E-8DD9-7A6B79D89501}"/>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6" name="Нижний колонтитул 5">
            <a:extLst>
              <a:ext uri="{FF2B5EF4-FFF2-40B4-BE49-F238E27FC236}">
                <a16:creationId xmlns:a16="http://schemas.microsoft.com/office/drawing/2014/main" id="{4313D674-C46F-419B-A86E-9E7396A0BC2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7D55279-6E7A-479C-BE38-5F0612A340F4}"/>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71703954"/>
      </p:ext>
    </p:extLst>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6EB0F2-5BE9-4D36-ABAF-26270DA494A6}"/>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67C34BA0-F24F-437B-B6C1-23F102410E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386EEA29-523D-4CBE-AFAA-E89CB1BAFCE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559F9EB4-CEEE-4457-97FC-E55D4533676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F6BCD9E-4387-49E6-A93E-C57E6B21D8E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4F6FC87D-5020-4CF1-A611-D828563CB619}"/>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8" name="Нижний колонтитул 7">
            <a:extLst>
              <a:ext uri="{FF2B5EF4-FFF2-40B4-BE49-F238E27FC236}">
                <a16:creationId xmlns:a16="http://schemas.microsoft.com/office/drawing/2014/main" id="{2286A346-2ECD-4786-BAE0-EFD0B243B266}"/>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AECA4149-AC48-4FBE-8A22-A56F590361E1}"/>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3353040404"/>
      </p:ext>
    </p:extLst>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E1E9DB-E96B-41AC-B49E-863C7A94C56F}"/>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657FD0EE-E63A-44EC-AEDB-1D1B2E179155}"/>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4" name="Нижний колонтитул 3">
            <a:extLst>
              <a:ext uri="{FF2B5EF4-FFF2-40B4-BE49-F238E27FC236}">
                <a16:creationId xmlns:a16="http://schemas.microsoft.com/office/drawing/2014/main" id="{02038377-0F7C-40AD-9E7E-186FB98A39C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59A14EAD-85D8-4A66-84DC-A22155418840}"/>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3730766126"/>
      </p:ext>
    </p:extLst>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F591CFAC-0F90-4C45-9009-22D6F8B985CB}"/>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3" name="Нижний колонтитул 2">
            <a:extLst>
              <a:ext uri="{FF2B5EF4-FFF2-40B4-BE49-F238E27FC236}">
                <a16:creationId xmlns:a16="http://schemas.microsoft.com/office/drawing/2014/main" id="{461A0A98-DF4C-40E7-914E-0C6CE45FA1A5}"/>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A10DF206-464A-4AB2-8208-9342F08ADAFA}"/>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773591560"/>
      </p:ext>
    </p:extLst>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4F7A5D-8301-40E5-83D1-85A5D323236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EFB2F97E-ADA5-4B77-B000-E7C926A870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4D2D61AA-76BE-4C08-8DA4-3CA686202D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A1291AB9-153E-484C-BED2-8B98BAD60BEE}"/>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6" name="Нижний колонтитул 5">
            <a:extLst>
              <a:ext uri="{FF2B5EF4-FFF2-40B4-BE49-F238E27FC236}">
                <a16:creationId xmlns:a16="http://schemas.microsoft.com/office/drawing/2014/main" id="{1E10EDDB-21BD-4050-9E14-932D2AD778B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BDBC9E8-06E9-42B7-B6AF-1D8514F8549E}"/>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801571195"/>
      </p:ext>
    </p:extLst>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C6DF6C-60D3-469B-A0D3-AC4933372E7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F7BB44AC-E9E5-4AAB-AA72-A76ED2A01C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AAD33156-ACF1-4AD6-81F6-CA28981E78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2971E7F-DB06-44D1-BAE1-FAD18F8A6100}"/>
              </a:ext>
            </a:extLst>
          </p:cNvPr>
          <p:cNvSpPr>
            <a:spLocks noGrp="1"/>
          </p:cNvSpPr>
          <p:nvPr>
            <p:ph type="dt" sz="half" idx="10"/>
          </p:nvPr>
        </p:nvSpPr>
        <p:spPr/>
        <p:txBody>
          <a:bodyPr/>
          <a:lstStyle/>
          <a:p>
            <a:fld id="{019A365A-1D5E-4144-BC2E-F54E5B1FC90E}" type="datetimeFigureOut">
              <a:rPr lang="ru-RU" smtClean="0"/>
              <a:t>16.02.2023</a:t>
            </a:fld>
            <a:endParaRPr lang="ru-RU"/>
          </a:p>
        </p:txBody>
      </p:sp>
      <p:sp>
        <p:nvSpPr>
          <p:cNvPr id="6" name="Нижний колонтитул 5">
            <a:extLst>
              <a:ext uri="{FF2B5EF4-FFF2-40B4-BE49-F238E27FC236}">
                <a16:creationId xmlns:a16="http://schemas.microsoft.com/office/drawing/2014/main" id="{530B8519-0CD0-4485-9A24-3C1A7100D37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34E11EA1-47EA-4FC5-97B9-8E8ABDFE64AF}"/>
              </a:ext>
            </a:extLst>
          </p:cNvPr>
          <p:cNvSpPr>
            <a:spLocks noGrp="1"/>
          </p:cNvSpPr>
          <p:nvPr>
            <p:ph type="sldNum" sz="quarter" idx="12"/>
          </p:nvPr>
        </p:nvSpPr>
        <p:spPr/>
        <p:txBody>
          <a:bodyPr/>
          <a:lstStyle/>
          <a:p>
            <a:fld id="{D626C718-715F-4702-BC02-25F8584D177D}" type="slidenum">
              <a:rPr lang="ru-RU" smtClean="0"/>
              <a:t>‹#›</a:t>
            </a:fld>
            <a:endParaRPr lang="ru-RU"/>
          </a:p>
        </p:txBody>
      </p:sp>
    </p:spTree>
    <p:extLst>
      <p:ext uri="{BB962C8B-B14F-4D97-AF65-F5344CB8AC3E}">
        <p14:creationId xmlns:p14="http://schemas.microsoft.com/office/powerpoint/2010/main" val="3402845253"/>
      </p:ext>
    </p:extLst>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6E5B9E8-A3E1-4238-A3ED-E69729F8F5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BD90347E-D970-42C8-BD79-E05B3ACE4E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E24A037-730E-4602-AD34-3501705051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9A365A-1D5E-4144-BC2E-F54E5B1FC90E}" type="datetimeFigureOut">
              <a:rPr lang="ru-RU" smtClean="0"/>
              <a:t>16.02.2023</a:t>
            </a:fld>
            <a:endParaRPr lang="ru-RU"/>
          </a:p>
        </p:txBody>
      </p:sp>
      <p:sp>
        <p:nvSpPr>
          <p:cNvPr id="5" name="Нижний колонтитул 4">
            <a:extLst>
              <a:ext uri="{FF2B5EF4-FFF2-40B4-BE49-F238E27FC236}">
                <a16:creationId xmlns:a16="http://schemas.microsoft.com/office/drawing/2014/main" id="{CEEC6BE3-5882-4248-9A5B-EA9B2A2936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DDACCDB2-580B-48DC-92C7-B5B54C32A4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26C718-715F-4702-BC02-25F8584D177D}" type="slidenum">
              <a:rPr lang="ru-RU" smtClean="0"/>
              <a:t>‹#›</a:t>
            </a:fld>
            <a:endParaRPr lang="ru-RU"/>
          </a:p>
        </p:txBody>
      </p:sp>
    </p:spTree>
    <p:extLst>
      <p:ext uri="{BB962C8B-B14F-4D97-AF65-F5344CB8AC3E}">
        <p14:creationId xmlns:p14="http://schemas.microsoft.com/office/powerpoint/2010/main" val="13191494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thruBlk="1"/>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2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3.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3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32.xml"/><Relationship Id="rId5" Type="http://schemas.openxmlformats.org/officeDocument/2006/relationships/slide" Target="slide33.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3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6.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38.xml"/><Relationship Id="rId5" Type="http://schemas.openxmlformats.org/officeDocument/2006/relationships/slide" Target="slide37.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slide" Target="slide40.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44.xml"/><Relationship Id="rId5" Type="http://schemas.openxmlformats.org/officeDocument/2006/relationships/slide" Target="slide43.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4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46.xml"/><Relationship Id="rId5" Type="http://schemas.openxmlformats.org/officeDocument/2006/relationships/slide" Target="slide48.xml"/><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50.xml"/><Relationship Id="rId5" Type="http://schemas.openxmlformats.org/officeDocument/2006/relationships/slide" Target="slide49.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52.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53.xml"/><Relationship Id="rId5" Type="http://schemas.openxmlformats.org/officeDocument/2006/relationships/slide" Target="slide54.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5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56.xml"/><Relationship Id="rId5" Type="http://schemas.openxmlformats.org/officeDocument/2006/relationships/slide" Target="slide57.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59.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61.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63.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6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6.xml"/><Relationship Id="rId4" Type="http://schemas.openxmlformats.org/officeDocument/2006/relationships/image" Target="../media/image2.png"/></Relationships>
</file>

<file path=ppt/slides/_rels/slide6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68.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slide" Target="slide69.xml"/><Relationship Id="rId4" Type="http://schemas.openxmlformats.org/officeDocument/2006/relationships/image" Target="../media/image2.png"/></Relationships>
</file>

<file path=ppt/slides/_rels/slide67.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70.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7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7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73.xml"/><Relationship Id="rId5" Type="http://schemas.openxmlformats.org/officeDocument/2006/relationships/slide" Target="slide75.xml"/><Relationship Id="rId4" Type="http://schemas.openxmlformats.org/officeDocument/2006/relationships/image" Target="../media/image2.png"/></Relationships>
</file>

<file path=ppt/slides/_rels/slide73.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slide" Target="slide77.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slide" Target="slide78.xml"/><Relationship Id="rId4" Type="http://schemas.openxmlformats.org/officeDocument/2006/relationships/image" Target="../media/image2.png"/></Relationships>
</file>

<file path=ppt/slides/_rels/slide76.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slide" Target="slide79.xml"/></Relationships>
</file>

<file path=ppt/slides/_rels/slide7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Что лишнее?</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682940" y="2550087"/>
            <a:ext cx="8624675" cy="2800767"/>
          </a:xfrm>
          <a:prstGeom prst="rect">
            <a:avLst/>
          </a:prstGeom>
          <a:noFill/>
        </p:spPr>
        <p:txBody>
          <a:bodyPr wrap="square">
            <a:spAutoFit/>
          </a:bodyPr>
          <a:lstStyle/>
          <a:p>
            <a:r>
              <a:rPr lang="ru-RU" sz="3200" b="1" u="sng" dirty="0">
                <a:solidFill>
                  <a:srgbClr val="002060"/>
                </a:solidFill>
                <a:latin typeface="Times New Roman" panose="02020603050405020304" pitchFamily="18" charset="0"/>
                <a:cs typeface="Times New Roman" panose="02020603050405020304" pitchFamily="18" charset="0"/>
              </a:rPr>
              <a:t>Сайты-подделки опасны тем, что?</a:t>
            </a:r>
            <a:endParaRPr lang="en-US" sz="3200" b="1" u="sng" dirty="0">
              <a:solidFill>
                <a:srgbClr val="002060"/>
              </a:solidFill>
              <a:latin typeface="Times New Roman" panose="02020603050405020304" pitchFamily="18" charset="0"/>
              <a:cs typeface="Times New Roman" panose="02020603050405020304" pitchFamily="18" charset="0"/>
            </a:endParaRPr>
          </a:p>
          <a:p>
            <a:endParaRPr lang="ru-RU" sz="3200" b="1" u="sng" dirty="0">
              <a:solidFill>
                <a:srgbClr val="C00000"/>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создают файлы копии;</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крадут пароли;</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распространяют вредоносное ПО;</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навязывают платные услуги.</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F32A9A7A-0626-4C1E-B5DB-043FEDE30E1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733991894"/>
      </p:ext>
    </p:ext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093177" y="1412469"/>
            <a:ext cx="10699827" cy="3489723"/>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077407" y="2841573"/>
            <a:ext cx="9597757" cy="1323439"/>
          </a:xfrm>
          <a:prstGeom prst="rect">
            <a:avLst/>
          </a:prstGeom>
          <a:noFill/>
        </p:spPr>
        <p:txBody>
          <a:bodyPr wrap="square">
            <a:spAutoFit/>
          </a:bodyPr>
          <a:lstStyle/>
          <a:p>
            <a:pPr marL="571500" indent="-571500">
              <a:buFont typeface="Wingdings" panose="05000000000000000000" pitchFamily="2" charset="2"/>
              <a:buChar char="q"/>
              <a:tabLst>
                <a:tab pos="2955925" algn="l"/>
              </a:tabLst>
            </a:pPr>
            <a:r>
              <a:rPr lang="ru-RU" sz="4000" b="1" u="sng" dirty="0">
                <a:solidFill>
                  <a:srgbClr val="002060"/>
                </a:solidFill>
                <a:latin typeface="Times New Roman" panose="02020603050405020304" pitchFamily="18" charset="0"/>
                <a:cs typeface="Times New Roman" panose="02020603050405020304" pitchFamily="18" charset="0"/>
              </a:rPr>
              <a:t>Фишинговые сообщения </a:t>
            </a: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это уведомления, отправленные от имени…</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188406644"/>
      </p:ext>
    </p:extLst>
  </p:cSld>
  <p:clrMapOvr>
    <a:masterClrMapping/>
  </p:clrMapOvr>
  <p:transition spd="slow">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023730"/>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4011038976"/>
      </p:ext>
    </p:extLst>
  </p:cSld>
  <p:clrMapOvr>
    <a:masterClrMapping/>
  </p:clrMapOvr>
  <p:transition spd="slow">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extLst>
              <a:ext uri="{FF2B5EF4-FFF2-40B4-BE49-F238E27FC236}">
                <a16:creationId xmlns:a16="http://schemas.microsoft.com/office/drawing/2014/main" id="{EC712CDD-131F-4FF7-8AC9-63A499036E3A}"/>
              </a:ext>
            </a:extLst>
          </p:cNvPr>
          <p:cNvSpPr/>
          <p:nvPr/>
        </p:nvSpPr>
        <p:spPr>
          <a:xfrm>
            <a:off x="730299" y="970721"/>
            <a:ext cx="10731402"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Ожидание…</a:t>
            </a:r>
          </a:p>
        </p:txBody>
      </p:sp>
    </p:spTree>
    <p:extLst>
      <p:ext uri="{BB962C8B-B14F-4D97-AF65-F5344CB8AC3E}">
        <p14:creationId xmlns:p14="http://schemas.microsoft.com/office/powerpoint/2010/main" val="2877261139"/>
      </p:ext>
    </p:extLst>
  </p:cSld>
  <p:clrMapOvr>
    <a:masterClrMapping/>
  </p:clrMapOvr>
  <p:transition spd="slow" advClick="0" advTm="30000">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235765"/>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793056419"/>
      </p:ext>
    </p:extLst>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extLst>
              <a:ext uri="{FF2B5EF4-FFF2-40B4-BE49-F238E27FC236}">
                <a16:creationId xmlns:a16="http://schemas.microsoft.com/office/drawing/2014/main" id="{EC712CDD-131F-4FF7-8AC9-63A499036E3A}"/>
              </a:ext>
            </a:extLst>
          </p:cNvPr>
          <p:cNvSpPr/>
          <p:nvPr/>
        </p:nvSpPr>
        <p:spPr>
          <a:xfrm>
            <a:off x="730299" y="970721"/>
            <a:ext cx="10731402"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Ожидание…</a:t>
            </a:r>
          </a:p>
        </p:txBody>
      </p:sp>
    </p:spTree>
    <p:extLst>
      <p:ext uri="{BB962C8B-B14F-4D97-AF65-F5344CB8AC3E}">
        <p14:creationId xmlns:p14="http://schemas.microsoft.com/office/powerpoint/2010/main" val="483639012"/>
      </p:ext>
    </p:extLst>
  </p:cSld>
  <p:clrMapOvr>
    <a:masterClrMapping/>
  </p:clrMapOvr>
  <p:transition spd="slow" advClick="0" advTm="30000">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235765"/>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356261069"/>
      </p:ext>
    </p:extLst>
  </p:cSld>
  <p:clrMapOvr>
    <a:masterClrMapping/>
  </p:clrMapOvr>
  <p:transition spd="slow">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544418" y="39757"/>
            <a:ext cx="7487478" cy="877955"/>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Обязанности капитана команды</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66253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 action="ppaction://hlinkshowjump?jump=nextslide"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752794" y="2258197"/>
            <a:ext cx="11439206" cy="3539430"/>
          </a:xfrm>
          <a:prstGeom prst="rect">
            <a:avLst/>
          </a:prstGeom>
          <a:noFill/>
        </p:spPr>
        <p:txBody>
          <a:bodyPr wrap="square">
            <a:spAutoFit/>
          </a:bodyPr>
          <a:lstStyle/>
          <a:p>
            <a:pPr marL="457200" indent="-457200" algn="just">
              <a:buFont typeface="Wingdings" panose="05000000000000000000" pitchFamily="2" charset="2"/>
              <a:buChar char="q"/>
            </a:pP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Капитан должен </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ознакомится с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оценочным листом</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 а также с инструкцией.</a:t>
            </a:r>
          </a:p>
          <a:p>
            <a:pPr marL="457200" indent="-457200" algn="just">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Капитан команды должен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фиксировать полученные баллы, </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каждым игроком команды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в оценочном листе игроков команд.</a:t>
            </a:r>
          </a:p>
          <a:p>
            <a:pPr marL="457200" indent="-457200" algn="just">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По итогу игры каждый капитан должен суммировать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все баллы, полученные игроками команды.</a:t>
            </a:r>
          </a:p>
          <a:p>
            <a:pPr marL="457200" indent="-457200" algn="just">
              <a:buFont typeface="Wingdings" panose="05000000000000000000" pitchFamily="2" charset="2"/>
              <a:buChar char="q"/>
            </a:pP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В конце игры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капитан должен предоставить оценочный лист игроков </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команды </a:t>
            </a:r>
            <a:r>
              <a:rPr lang="ru-RU" sz="2800" u="sng" dirty="0">
                <a:solidFill>
                  <a:schemeClr val="tx1">
                    <a:lumMod val="95000"/>
                    <a:lumOff val="5000"/>
                  </a:schemeClr>
                </a:solidFill>
                <a:latin typeface="Times New Roman" panose="02020603050405020304" pitchFamily="18" charset="0"/>
                <a:cs typeface="Times New Roman" panose="02020603050405020304" pitchFamily="18" charset="0"/>
              </a:rPr>
              <a:t>преподавателю.</a:t>
            </a:r>
          </a:p>
        </p:txBody>
      </p:sp>
    </p:spTree>
    <p:extLst>
      <p:ext uri="{BB962C8B-B14F-4D97-AF65-F5344CB8AC3E}">
        <p14:creationId xmlns:p14="http://schemas.microsoft.com/office/powerpoint/2010/main" val="1388361921"/>
      </p:ext>
    </p:extLst>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235765"/>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324246075"/>
      </p:ext>
    </p:extLst>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74"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4128052" y="0"/>
            <a:ext cx="3935896" cy="877955"/>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Правила игры</a:t>
            </a:r>
          </a:p>
        </p:txBody>
      </p:sp>
      <p:grpSp>
        <p:nvGrpSpPr>
          <p:cNvPr id="7" name="Группа 6">
            <a:extLst>
              <a:ext uri="{FF2B5EF4-FFF2-40B4-BE49-F238E27FC236}">
                <a16:creationId xmlns:a16="http://schemas.microsoft.com/office/drawing/2014/main" id="{E03574D0-35F8-441A-95A4-8DEC4FD84165}"/>
              </a:ext>
            </a:extLst>
          </p:cNvPr>
          <p:cNvGrpSpPr/>
          <p:nvPr/>
        </p:nvGrpSpPr>
        <p:grpSpPr>
          <a:xfrm>
            <a:off x="233515" y="-344153"/>
            <a:ext cx="12083471" cy="7202153"/>
            <a:chOff x="539551" y="548757"/>
            <a:chExt cx="3759979" cy="1347298"/>
          </a:xfrm>
        </p:grpSpPr>
        <p:sp>
          <p:nvSpPr>
            <p:cNvPr id="8" name="Прямоугольник 7">
              <a:extLst>
                <a:ext uri="{FF2B5EF4-FFF2-40B4-BE49-F238E27FC236}">
                  <a16:creationId xmlns:a16="http://schemas.microsoft.com/office/drawing/2014/main" id="{39FBB554-D399-4B34-B637-9A5BE35270D3}"/>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27296A90-B17E-4D21-867E-6F2BA465E7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1" y="548757"/>
              <a:ext cx="232659" cy="37499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FDC9AE67-22F6-44DB-97E7-66CC8204BB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5815" y="558697"/>
              <a:ext cx="226491" cy="365051"/>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Управляющая кнопка: &quot;Вперед&quot; или &quot;Следующий&quot; 8">
            <a:hlinkClick r:id="" action="ppaction://hlinkshowjump?jump=nextslide" highlightClick="1"/>
            <a:extLst>
              <a:ext uri="{FF2B5EF4-FFF2-40B4-BE49-F238E27FC236}">
                <a16:creationId xmlns:a16="http://schemas.microsoft.com/office/drawing/2014/main" id="{5C5F7910-A73C-4885-9FB3-2FF2F25AFFD9}"/>
              </a:ext>
            </a:extLst>
          </p:cNvPr>
          <p:cNvSpPr/>
          <p:nvPr/>
        </p:nvSpPr>
        <p:spPr>
          <a:xfrm>
            <a:off x="11296569"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TextBox 11">
            <a:extLst>
              <a:ext uri="{FF2B5EF4-FFF2-40B4-BE49-F238E27FC236}">
                <a16:creationId xmlns:a16="http://schemas.microsoft.com/office/drawing/2014/main" id="{BC696C14-F975-41AF-8CB8-BB2162D9928C}"/>
              </a:ext>
            </a:extLst>
          </p:cNvPr>
          <p:cNvSpPr txBox="1"/>
          <p:nvPr/>
        </p:nvSpPr>
        <p:spPr>
          <a:xfrm>
            <a:off x="837400" y="957611"/>
            <a:ext cx="11245726" cy="6001643"/>
          </a:xfrm>
          <a:prstGeom prst="rect">
            <a:avLst/>
          </a:prstGeom>
          <a:noFill/>
        </p:spPr>
        <p:txBody>
          <a:bodyPr wrap="square">
            <a:spAutoFit/>
          </a:bodyPr>
          <a:lstStyle/>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В игре принимают участие </a:t>
            </a:r>
            <a:r>
              <a:rPr lang="ru-RU" sz="2400" u="sng" dirty="0">
                <a:solidFill>
                  <a:srgbClr val="C00000"/>
                </a:solidFill>
                <a:latin typeface="Times New Roman" panose="02020603050405020304" pitchFamily="18" charset="0"/>
                <a:cs typeface="Times New Roman" panose="02020603050405020304" pitchFamily="18" charset="0"/>
              </a:rPr>
              <a:t>2 команды</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Задача команд – </a:t>
            </a:r>
            <a:r>
              <a:rPr lang="ru-RU" sz="2400" u="sng" dirty="0">
                <a:solidFill>
                  <a:srgbClr val="C00000"/>
                </a:solidFill>
                <a:latin typeface="Times New Roman" panose="02020603050405020304" pitchFamily="18" charset="0"/>
                <a:cs typeface="Times New Roman" panose="02020603050405020304" pitchFamily="18" charset="0"/>
              </a:rPr>
              <a:t>правильно ответить на вопросы </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игры, связанные с безопасным поведением в сети Интернет.</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На обдумывание вопроса, игрокам дается </a:t>
            </a:r>
            <a:r>
              <a:rPr lang="ru-RU" sz="2400" u="sng" dirty="0">
                <a:solidFill>
                  <a:srgbClr val="C00000"/>
                </a:solidFill>
                <a:latin typeface="Times New Roman" panose="02020603050405020304" pitchFamily="18" charset="0"/>
                <a:cs typeface="Times New Roman" panose="02020603050405020304" pitchFamily="18" charset="0"/>
              </a:rPr>
              <a:t>30 сек</a:t>
            </a:r>
            <a:r>
              <a:rPr lang="ru-RU" sz="2400" u="sng" dirty="0">
                <a:solidFill>
                  <a:schemeClr val="tx1">
                    <a:lumMod val="95000"/>
                    <a:lumOff val="5000"/>
                  </a:schemeClr>
                </a:solidFill>
                <a:latin typeface="Times New Roman" panose="02020603050405020304" pitchFamily="18" charset="0"/>
                <a:cs typeface="Times New Roman" panose="02020603050405020304" pitchFamily="18" charset="0"/>
              </a:rPr>
              <a:t>.</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Если игрок команды неправильно ответил на вопрос, то задание переходит к игроку соседней команды, которого </a:t>
            </a:r>
            <a:r>
              <a:rPr lang="ru-RU" sz="2400" u="sng" dirty="0">
                <a:solidFill>
                  <a:srgbClr val="C00000"/>
                </a:solidFill>
                <a:latin typeface="Times New Roman" panose="02020603050405020304" pitchFamily="18" charset="0"/>
                <a:cs typeface="Times New Roman" panose="02020603050405020304" pitchFamily="18" charset="0"/>
              </a:rPr>
              <a:t>должен выбрать игрок неисправившийся с заданием</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 если игрок команды правильно ответил на вопрос, то задание переходит к игроку его команды, </a:t>
            </a:r>
            <a:r>
              <a:rPr lang="ru-RU" sz="2400" dirty="0">
                <a:solidFill>
                  <a:srgbClr val="C00000"/>
                </a:solidFill>
                <a:latin typeface="Times New Roman" panose="02020603050405020304" pitchFamily="18" charset="0"/>
                <a:cs typeface="Times New Roman" panose="02020603050405020304" pitchFamily="18" charset="0"/>
              </a:rPr>
              <a:t>которого он должен выбрать. </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На вопрос где есть 3 или 4 варианта ответа, можно ответить </a:t>
            </a:r>
            <a:r>
              <a:rPr lang="ru-RU" sz="2400">
                <a:solidFill>
                  <a:schemeClr val="tx1">
                    <a:lumMod val="95000"/>
                    <a:lumOff val="5000"/>
                  </a:schemeClr>
                </a:solidFill>
                <a:latin typeface="Times New Roman" panose="02020603050405020304" pitchFamily="18" charset="0"/>
                <a:cs typeface="Times New Roman" panose="02020603050405020304" pitchFamily="18" charset="0"/>
              </a:rPr>
              <a:t>два раза. </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Если игрок неправильно ответил на вопрос, то этот же вопрос переходит соседней команде, если соседняя команда так же на него неправильно отвечает, то игрок этой команды должен выбрать игрока из соседней команды, выбранный игрок отвечает на следующий вопрос.</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В каждой команде один игрок может </a:t>
            </a:r>
            <a:r>
              <a:rPr lang="ru-RU" sz="2400" u="sng" dirty="0">
                <a:solidFill>
                  <a:srgbClr val="C00000"/>
                </a:solidFill>
                <a:latin typeface="Times New Roman" panose="02020603050405020304" pitchFamily="18" charset="0"/>
                <a:cs typeface="Times New Roman" panose="02020603050405020304" pitchFamily="18" charset="0"/>
              </a:rPr>
              <a:t>ответить по два раза</a:t>
            </a:r>
            <a:r>
              <a:rPr lang="ru-RU" sz="2400" dirty="0">
                <a:solidFill>
                  <a:srgbClr val="C00000"/>
                </a:solidFill>
                <a:latin typeface="Times New Roman" panose="02020603050405020304" pitchFamily="18" charset="0"/>
                <a:cs typeface="Times New Roman" panose="02020603050405020304" pitchFamily="18" charset="0"/>
              </a:rPr>
              <a:t>.</a:t>
            </a:r>
          </a:p>
          <a:p>
            <a:pPr marL="457200" indent="-457200" algn="just">
              <a:buFont typeface="Wingdings" panose="05000000000000000000" pitchFamily="2" charset="2"/>
              <a:buChar char="q"/>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По итогу игры </a:t>
            </a:r>
            <a:r>
              <a:rPr lang="ru-RU" sz="2400" u="sng" dirty="0">
                <a:solidFill>
                  <a:srgbClr val="C00000"/>
                </a:solidFill>
                <a:latin typeface="Times New Roman" panose="02020603050405020304" pitchFamily="18" charset="0"/>
                <a:cs typeface="Times New Roman" panose="02020603050405020304" pitchFamily="18" charset="0"/>
              </a:rPr>
              <a:t>все баллы суммируется</a:t>
            </a:r>
            <a:r>
              <a:rPr lang="ru-RU" sz="2400" u="sng"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та команда которая наберет </a:t>
            </a:r>
            <a:r>
              <a:rPr lang="ru-RU" sz="2400" u="sng" dirty="0">
                <a:solidFill>
                  <a:srgbClr val="C00000"/>
                </a:solidFill>
                <a:latin typeface="Times New Roman" panose="02020603050405020304" pitchFamily="18" charset="0"/>
                <a:cs typeface="Times New Roman" panose="02020603050405020304" pitchFamily="18" charset="0"/>
              </a:rPr>
              <a:t>наибольшее количество баллов, считается победителем</a:t>
            </a:r>
            <a:r>
              <a:rPr lang="ru-RU" sz="2400" u="sng" dirty="0">
                <a:solidFill>
                  <a:schemeClr val="tx1">
                    <a:lumMod val="95000"/>
                    <a:lumOff val="5000"/>
                  </a:schemeClr>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457831910"/>
      </p:ext>
    </p:extLst>
  </p:cSld>
  <p:clrMapOvr>
    <a:masterClrMapping/>
  </p:clrMapOvr>
  <p:transition spd="slow">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270587" y="175591"/>
            <a:ext cx="7190388"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
        <p:nvSpPr>
          <p:cNvPr id="2" name="Прямоугольник: скругленные углы 1">
            <a:hlinkClick r:id="rId4" action="ppaction://hlinksldjump"/>
            <a:extLst>
              <a:ext uri="{FF2B5EF4-FFF2-40B4-BE49-F238E27FC236}">
                <a16:creationId xmlns:a16="http://schemas.microsoft.com/office/drawing/2014/main" id="{FE09D171-3F94-4E78-A2DB-1E626649B068}"/>
              </a:ext>
            </a:extLst>
          </p:cNvPr>
          <p:cNvSpPr/>
          <p:nvPr/>
        </p:nvSpPr>
        <p:spPr>
          <a:xfrm>
            <a:off x="6480313" y="5352222"/>
            <a:ext cx="4585252"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Начать игру</a:t>
            </a:r>
          </a:p>
        </p:txBody>
      </p:sp>
    </p:spTree>
    <p:extLst>
      <p:ext uri="{BB962C8B-B14F-4D97-AF65-F5344CB8AC3E}">
        <p14:creationId xmlns:p14="http://schemas.microsoft.com/office/powerpoint/2010/main" val="3603237760"/>
      </p:ext>
    </p:extLst>
  </p:cSld>
  <p:clrMapOvr>
    <a:masterClrMapping/>
  </p:clrMapOvr>
  <p:transition spd="slow">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Что лишнее?</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682940" y="2550087"/>
            <a:ext cx="8624675" cy="3600986"/>
          </a:xfrm>
          <a:prstGeom prst="rect">
            <a:avLst/>
          </a:prstGeom>
          <a:noFill/>
        </p:spPr>
        <p:txBody>
          <a:bodyPr wrap="square">
            <a:spAutoFit/>
          </a:bodyPr>
          <a:lstStyle/>
          <a:p>
            <a:r>
              <a:rPr lang="ru-RU" sz="3200" b="1" u="sng" dirty="0">
                <a:solidFill>
                  <a:srgbClr val="002060"/>
                </a:solidFill>
                <a:latin typeface="Times New Roman" panose="02020603050405020304" pitchFamily="18" charset="0"/>
                <a:cs typeface="Times New Roman" panose="02020603050405020304" pitchFamily="18" charset="0"/>
              </a:rPr>
              <a:t>Как обманывают в Интернете?</a:t>
            </a:r>
          </a:p>
          <a:p>
            <a:pPr marL="457200" indent="-457200">
              <a:buFont typeface="Wingdings" panose="05000000000000000000" pitchFamily="2" charset="2"/>
              <a:buChar char="q"/>
            </a:pPr>
            <a:endParaRPr lang="ru-RU" sz="28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просят  подтвердить логин/пароль;</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предлагают бесплатный антивирус;</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устанавливают вредоносное ПО, вирусы;</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просят отправить СМС (платное);</a:t>
            </a:r>
          </a:p>
          <a:p>
            <a:pPr marL="457200" indent="-457200">
              <a:buFont typeface="Wingdings" panose="05000000000000000000" pitchFamily="2" charset="2"/>
              <a:buChar char="q"/>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просят внести паспортные данные Ваших родителей.</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09591C3E-05CD-402A-B463-D01ED7FD914E}"/>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201520062"/>
      </p:ext>
    </p:extLst>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Ответьте на вопрос</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66253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707886"/>
          </a:xfrm>
          <a:prstGeom prst="rect">
            <a:avLst/>
          </a:prstGeom>
          <a:noFill/>
        </p:spPr>
        <p:txBody>
          <a:bodyPr wrap="square">
            <a:spAutoFit/>
          </a:bodyPr>
          <a:lstStyle/>
          <a:p>
            <a:pPr>
              <a:tabLst>
                <a:tab pos="2955925" algn="l"/>
              </a:tabLst>
            </a:pPr>
            <a:r>
              <a:rPr lang="ru-RU" sz="4000" b="1" u="sng" dirty="0">
                <a:solidFill>
                  <a:srgbClr val="002060"/>
                </a:solidFill>
                <a:latin typeface="Times New Roman" panose="02020603050405020304" pitchFamily="18" charset="0"/>
                <a:cs typeface="Times New Roman" panose="02020603050405020304" pitchFamily="18" charset="0"/>
              </a:rPr>
              <a:t>Как определить настоящий адрес сайта?</a:t>
            </a:r>
          </a:p>
        </p:txBody>
      </p:sp>
      <p:sp>
        <p:nvSpPr>
          <p:cNvPr id="12" name="Прямоугольник: скругленные углы 11">
            <a:hlinkClick r:id="rId6" action="ppaction://hlinksldjump"/>
            <a:extLst>
              <a:ext uri="{FF2B5EF4-FFF2-40B4-BE49-F238E27FC236}">
                <a16:creationId xmlns:a16="http://schemas.microsoft.com/office/drawing/2014/main" id="{2864B9FB-4030-43EA-858D-73C9E6F1BC64}"/>
              </a:ext>
            </a:extLst>
          </p:cNvPr>
          <p:cNvSpPr/>
          <p:nvPr/>
        </p:nvSpPr>
        <p:spPr>
          <a:xfrm>
            <a:off x="6482323" y="4401387"/>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tabLst>
                <a:tab pos="2955925" algn="l"/>
              </a:tabLst>
            </a:pPr>
            <a:r>
              <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Навести мышью на адрес, реальный адрес отобразится во всплывающей подсказке.</a:t>
            </a:r>
          </a:p>
          <a:p>
            <a:pPr algn="just">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80092461-CFD1-4DDE-BA99-0C939399E8D6}"/>
              </a:ext>
            </a:extLst>
          </p:cNvPr>
          <p:cNvSpPr/>
          <p:nvPr/>
        </p:nvSpPr>
        <p:spPr>
          <a:xfrm>
            <a:off x="706663" y="2427794"/>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tabLst>
                <a:tab pos="2955925" algn="l"/>
              </a:tabLst>
            </a:pPr>
            <a:r>
              <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При наведении мыши</a:t>
            </a:r>
          </a:p>
          <a:p>
            <a:pPr algn="just">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21" name="Прямоугольник: скругленные углы 20">
            <a:hlinkClick r:id="rId7" action="ppaction://hlinksldjump"/>
            <a:extLst>
              <a:ext uri="{FF2B5EF4-FFF2-40B4-BE49-F238E27FC236}">
                <a16:creationId xmlns:a16="http://schemas.microsoft.com/office/drawing/2014/main" id="{94F014F0-20D8-4FC1-8D01-1F3F6D8C9CB1}"/>
              </a:ext>
            </a:extLst>
          </p:cNvPr>
          <p:cNvSpPr/>
          <p:nvPr/>
        </p:nvSpPr>
        <p:spPr>
          <a:xfrm>
            <a:off x="6482323" y="2427794"/>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tabLst>
                <a:tab pos="2955925" algn="l"/>
              </a:tabLst>
            </a:pPr>
            <a:r>
              <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Найти в браузере информацию о адресе</a:t>
            </a:r>
          </a:p>
          <a:p>
            <a:pPr algn="just">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22" name="Прямоугольник: скругленные углы 21">
            <a:hlinkClick r:id="rId7" action="ppaction://hlinksldjump"/>
            <a:extLst>
              <a:ext uri="{FF2B5EF4-FFF2-40B4-BE49-F238E27FC236}">
                <a16:creationId xmlns:a16="http://schemas.microsoft.com/office/drawing/2014/main" id="{D8919886-A8FE-4951-B1C8-B2566F155B91}"/>
              </a:ext>
            </a:extLst>
          </p:cNvPr>
          <p:cNvSpPr/>
          <p:nvPr/>
        </p:nvSpPr>
        <p:spPr>
          <a:xfrm>
            <a:off x="706663" y="43975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tabLst>
                <a:tab pos="2955925" algn="l"/>
              </a:tabLst>
            </a:pPr>
            <a:r>
              <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Навести мышью на адрес, реальный адрес отобразится в другом браузере.</a:t>
            </a:r>
          </a:p>
          <a:p>
            <a:pPr algn="just">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5619851"/>
      </p:ext>
    </p:extLst>
  </p:cSld>
  <p:clrMapOvr>
    <a:masterClrMapping/>
  </p:clrMapOvr>
  <p:transition spd="slow">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3CAD5C36-1D9D-48F2-93CB-BCB2868D4D6E}"/>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985900416"/>
      </p:ext>
    </p:extLst>
  </p:cSld>
  <p:clrMapOvr>
    <a:masterClrMapping/>
  </p:clrMapOvr>
  <p:transition spd="slow">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20BB3F8F-16E9-4EC2-93C0-77876C71CE6C}"/>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1141025839"/>
      </p:ext>
    </p:extLst>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Ответьте на вопрос</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66253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 action="ppaction://hlinkshowjump?jump=nextslide"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1754326"/>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Если вы получили сообщение, содержащее следующий текст, каковы будут Ваши действия?</a:t>
            </a:r>
          </a:p>
        </p:txBody>
      </p:sp>
      <p:pic>
        <p:nvPicPr>
          <p:cNvPr id="14" name="Picture 4">
            <a:extLst>
              <a:ext uri="{FF2B5EF4-FFF2-40B4-BE49-F238E27FC236}">
                <a16:creationId xmlns:a16="http://schemas.microsoft.com/office/drawing/2014/main" id="{84C4BBB7-699D-4A1B-BDA7-E636B2657586}"/>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217058" y="3052331"/>
            <a:ext cx="11974942" cy="2591772"/>
          </a:xfrm>
          <a:prstGeom prst="rect">
            <a:avLst/>
          </a:prstGeom>
          <a:ln>
            <a:solidFill>
              <a:schemeClr val="bg1"/>
            </a:solidFill>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2549530570"/>
      </p:ext>
    </p:extLst>
  </p:cSld>
  <p:clrMapOvr>
    <a:masterClrMapping/>
  </p:clrMapOvr>
  <p:transition spd="slow">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Правильные варианты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225287" y="0"/>
            <a:ext cx="12083471" cy="666253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 action="ppaction://hlinkshowjump?jump=nextslide"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Прямоугольник: скругленные углы 11">
            <a:hlinkClick r:id="rId5" action="ppaction://hlinksldjump"/>
            <a:extLst>
              <a:ext uri="{FF2B5EF4-FFF2-40B4-BE49-F238E27FC236}">
                <a16:creationId xmlns:a16="http://schemas.microsoft.com/office/drawing/2014/main" id="{20BCF63C-9FA0-480A-B76F-A7D785BDD8B4}"/>
              </a:ext>
            </a:extLst>
          </p:cNvPr>
          <p:cNvSpPr/>
          <p:nvPr/>
        </p:nvSpPr>
        <p:spPr>
          <a:xfrm>
            <a:off x="2071860" y="1463257"/>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Закрыть страницу, если блокировка пропала, вы защищены</a:t>
            </a:r>
          </a:p>
        </p:txBody>
      </p:sp>
      <p:sp>
        <p:nvSpPr>
          <p:cNvPr id="13" name="Прямоугольник: скругленные углы 12">
            <a:hlinkClick r:id="rId5" action="ppaction://hlinksldjump"/>
            <a:extLst>
              <a:ext uri="{FF2B5EF4-FFF2-40B4-BE49-F238E27FC236}">
                <a16:creationId xmlns:a16="http://schemas.microsoft.com/office/drawing/2014/main" id="{4040804D-6C42-4414-9E77-FB05DDDF7A7E}"/>
              </a:ext>
            </a:extLst>
          </p:cNvPr>
          <p:cNvSpPr/>
          <p:nvPr/>
        </p:nvSpPr>
        <p:spPr>
          <a:xfrm>
            <a:off x="5326872" y="3064787"/>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Закрыть страницу, если блокировка не пропала, то проверить систему антивирусом</a:t>
            </a:r>
          </a:p>
          <a:p>
            <a:pPr algn="just">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5" name="Прямоугольник: скругленные углы 14">
            <a:hlinkClick r:id="rId5" action="ppaction://hlinksldjump"/>
            <a:extLst>
              <a:ext uri="{FF2B5EF4-FFF2-40B4-BE49-F238E27FC236}">
                <a16:creationId xmlns:a16="http://schemas.microsoft.com/office/drawing/2014/main" id="{80DC04AB-FB37-4689-9797-5D0A8FE50B8A}"/>
              </a:ext>
            </a:extLst>
          </p:cNvPr>
          <p:cNvSpPr/>
          <p:nvPr/>
        </p:nvSpPr>
        <p:spPr>
          <a:xfrm>
            <a:off x="1944263" y="467625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Авторизоваться под своими аккаунтами и сменить пароль</a:t>
            </a:r>
          </a:p>
        </p:txBody>
      </p:sp>
      <p:sp>
        <p:nvSpPr>
          <p:cNvPr id="14" name="Прямоугольник: скругленные углы 13">
            <a:extLst>
              <a:ext uri="{FF2B5EF4-FFF2-40B4-BE49-F238E27FC236}">
                <a16:creationId xmlns:a16="http://schemas.microsoft.com/office/drawing/2014/main" id="{3CC0D34E-C1F4-4CFA-99B0-1A0FCB05744D}"/>
              </a:ext>
            </a:extLst>
          </p:cNvPr>
          <p:cNvSpPr/>
          <p:nvPr/>
        </p:nvSpPr>
        <p:spPr>
          <a:xfrm>
            <a:off x="9494100" y="1340049"/>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балла</a:t>
            </a:r>
          </a:p>
        </p:txBody>
      </p:sp>
    </p:spTree>
    <p:extLst>
      <p:ext uri="{BB962C8B-B14F-4D97-AF65-F5344CB8AC3E}">
        <p14:creationId xmlns:p14="http://schemas.microsoft.com/office/powerpoint/2010/main" val="3971987852"/>
      </p:ext>
    </p:extLst>
  </p:cSld>
  <p:clrMapOvr>
    <a:masterClrMapping/>
  </p:clrMapOvr>
  <p:transition spd="slow">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Ответьте на вопрос</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66253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1754326"/>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Если Вы ответили на СПАМ, то подвергаетесь риску, верно ли приведен список рисков?</a:t>
            </a:r>
          </a:p>
        </p:txBody>
      </p:sp>
      <p:sp>
        <p:nvSpPr>
          <p:cNvPr id="12" name="Прямоугольник: скругленные углы 11">
            <a:extLst>
              <a:ext uri="{FF2B5EF4-FFF2-40B4-BE49-F238E27FC236}">
                <a16:creationId xmlns:a16="http://schemas.microsoft.com/office/drawing/2014/main" id="{E9D6C5B6-2F82-47C4-BA9D-0B35262E129B}"/>
              </a:ext>
            </a:extLst>
          </p:cNvPr>
          <p:cNvSpPr/>
          <p:nvPr/>
        </p:nvSpPr>
        <p:spPr>
          <a:xfrm>
            <a:off x="1105461" y="3134047"/>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Если отправите платное СМС</a:t>
            </a:r>
          </a:p>
        </p:txBody>
      </p:sp>
      <p:sp>
        <p:nvSpPr>
          <p:cNvPr id="13" name="Прямоугольник: скругленные углы 12">
            <a:extLst>
              <a:ext uri="{FF2B5EF4-FFF2-40B4-BE49-F238E27FC236}">
                <a16:creationId xmlns:a16="http://schemas.microsoft.com/office/drawing/2014/main" id="{3512486C-9091-4CD3-B005-27692F64C0F2}"/>
              </a:ext>
            </a:extLst>
          </p:cNvPr>
          <p:cNvSpPr/>
          <p:nvPr/>
        </p:nvSpPr>
        <p:spPr>
          <a:xfrm>
            <a:off x="6674698" y="3134047"/>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Получите платную подписку на ненужную информацию</a:t>
            </a:r>
          </a:p>
        </p:txBody>
      </p:sp>
      <p:sp>
        <p:nvSpPr>
          <p:cNvPr id="15" name="Прямоугольник: скругленные углы 14">
            <a:extLst>
              <a:ext uri="{FF2B5EF4-FFF2-40B4-BE49-F238E27FC236}">
                <a16:creationId xmlns:a16="http://schemas.microsoft.com/office/drawing/2014/main" id="{7596D9F4-2FD9-4E5B-A3B0-EA11B2968589}"/>
              </a:ext>
            </a:extLst>
          </p:cNvPr>
          <p:cNvSpPr/>
          <p:nvPr/>
        </p:nvSpPr>
        <p:spPr>
          <a:xfrm>
            <a:off x="3865269" y="4833728"/>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Потеряете учётные и (или) иные данные</a:t>
            </a:r>
          </a:p>
        </p:txBody>
      </p:sp>
    </p:spTree>
    <p:extLst>
      <p:ext uri="{BB962C8B-B14F-4D97-AF65-F5344CB8AC3E}">
        <p14:creationId xmlns:p14="http://schemas.microsoft.com/office/powerpoint/2010/main" val="3156548063"/>
      </p:ext>
    </p:extLst>
  </p:cSld>
  <p:clrMapOvr>
    <a:masterClrMapping/>
  </p:clrMapOvr>
  <p:transition spd="slow">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5AC588A2-3DFF-4F17-A89D-9EE4EE6BF66E}"/>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245664715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1200329"/>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Чтобы не подвергнуть риску от СПАМА, необходимо:</a:t>
            </a:r>
          </a:p>
        </p:txBody>
      </p:sp>
      <p:sp>
        <p:nvSpPr>
          <p:cNvPr id="12" name="Прямоугольник: скругленные углы 11">
            <a:hlinkClick r:id="rId5" action="ppaction://hlinksldjump"/>
            <a:extLst>
              <a:ext uri="{FF2B5EF4-FFF2-40B4-BE49-F238E27FC236}">
                <a16:creationId xmlns:a16="http://schemas.microsoft.com/office/drawing/2014/main" id="{E9D6C5B6-2F82-47C4-BA9D-0B35262E129B}"/>
              </a:ext>
            </a:extLst>
          </p:cNvPr>
          <p:cNvSpPr/>
          <p:nvPr/>
        </p:nvSpPr>
        <p:spPr>
          <a:xfrm>
            <a:off x="338008" y="2599781"/>
            <a:ext cx="5519453" cy="4034072"/>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latin typeface="Times New Roman" panose="02020603050405020304" pitchFamily="18" charset="0"/>
              <a:cs typeface="Times New Roman" panose="02020603050405020304" pitchFamily="18" charset="0"/>
            </a:endParaRP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1.Подключить </a:t>
            </a:r>
            <a:r>
              <a:rPr lang="ru-RU" sz="2400" dirty="0" err="1">
                <a:solidFill>
                  <a:schemeClr val="bg2">
                    <a:lumMod val="10000"/>
                  </a:schemeClr>
                </a:solidFill>
                <a:latin typeface="Times New Roman" panose="02020603050405020304" pitchFamily="18" charset="0"/>
                <a:cs typeface="Times New Roman" panose="02020603050405020304" pitchFamily="18" charset="0"/>
              </a:rPr>
              <a:t>антифишинг</a:t>
            </a:r>
            <a:r>
              <a:rPr lang="ru-RU" sz="2400" dirty="0">
                <a:solidFill>
                  <a:schemeClr val="bg2">
                    <a:lumMod val="10000"/>
                  </a:schemeClr>
                </a:solidFill>
                <a:latin typeface="Times New Roman" panose="02020603050405020304" pitchFamily="18" charset="0"/>
                <a:cs typeface="Times New Roman" panose="02020603050405020304" pitchFamily="18" charset="0"/>
              </a:rPr>
              <a:t>, либо защиту от спама используя встроенные средства защиты;</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2. Использовать дополнительные расширения браузеров;</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3. Использовать Антивирус и </a:t>
            </a:r>
            <a:r>
              <a:rPr lang="ru-RU" sz="2400" dirty="0" err="1">
                <a:solidFill>
                  <a:schemeClr val="bg2">
                    <a:lumMod val="10000"/>
                  </a:schemeClr>
                </a:solidFill>
                <a:latin typeface="Times New Roman" panose="02020603050405020304" pitchFamily="18" charset="0"/>
                <a:cs typeface="Times New Roman" panose="02020603050405020304" pitchFamily="18" charset="0"/>
              </a:rPr>
              <a:t>файерволл</a:t>
            </a:r>
            <a:r>
              <a:rPr lang="ru-RU" sz="2400" dirty="0">
                <a:solidFill>
                  <a:schemeClr val="bg2">
                    <a:lumMod val="10000"/>
                  </a:schemeClr>
                </a:solidFill>
                <a:latin typeface="Times New Roman" panose="02020603050405020304" pitchFamily="18" charset="0"/>
                <a:cs typeface="Times New Roman" panose="02020603050405020304" pitchFamily="18" charset="0"/>
              </a:rPr>
              <a:t>;</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4. Проверять надёжность поставщика услуг, используя информационные сервисы «</a:t>
            </a:r>
            <a:r>
              <a:rPr lang="ru-RU" sz="2400" dirty="0" err="1">
                <a:solidFill>
                  <a:schemeClr val="bg2">
                    <a:lumMod val="10000"/>
                  </a:schemeClr>
                </a:solidFill>
                <a:latin typeface="Times New Roman" panose="02020603050405020304" pitchFamily="18" charset="0"/>
                <a:cs typeface="Times New Roman" panose="02020603050405020304" pitchFamily="18" charset="0"/>
              </a:rPr>
              <a:t>who</a:t>
            </a:r>
            <a:r>
              <a:rPr lang="ru-RU" sz="2400" dirty="0">
                <a:solidFill>
                  <a:schemeClr val="bg2">
                    <a:lumMod val="10000"/>
                  </a:schemeClr>
                </a:solidFill>
                <a:latin typeface="Times New Roman" panose="02020603050405020304" pitchFamily="18" charset="0"/>
                <a:cs typeface="Times New Roman" panose="02020603050405020304" pitchFamily="18" charset="0"/>
              </a:rPr>
              <a:t> </a:t>
            </a:r>
            <a:r>
              <a:rPr lang="ru-RU" sz="2400" dirty="0" err="1">
                <a:solidFill>
                  <a:schemeClr val="bg2">
                    <a:lumMod val="10000"/>
                  </a:schemeClr>
                </a:solidFill>
                <a:latin typeface="Times New Roman" panose="02020603050405020304" pitchFamily="18" charset="0"/>
                <a:cs typeface="Times New Roman" panose="02020603050405020304" pitchFamily="18" charset="0"/>
              </a:rPr>
              <a:t>is</a:t>
            </a:r>
            <a:r>
              <a:rPr lang="ru-RU" sz="2400" dirty="0">
                <a:solidFill>
                  <a:schemeClr val="bg2">
                    <a:lumMod val="10000"/>
                  </a:schemeClr>
                </a:solidFill>
                <a:latin typeface="Times New Roman" panose="02020603050405020304" pitchFamily="18" charset="0"/>
                <a:cs typeface="Times New Roman" panose="02020603050405020304" pitchFamily="18" charset="0"/>
              </a:rPr>
              <a:t>»! </a:t>
            </a:r>
          </a:p>
          <a:p>
            <a:pPr algn="ctr">
              <a:tabLst>
                <a:tab pos="2955925" algn="l"/>
              </a:tabLst>
            </a:pPr>
            <a:endParaRPr lang="ru-RU" sz="2400" i="1" dirty="0">
              <a:solidFill>
                <a:schemeClr val="tx1">
                  <a:lumMod val="95000"/>
                  <a:lumOff val="5000"/>
                </a:schemeClr>
              </a:solidFill>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3D1FF633-6B53-40C3-B55B-D7983072B341}"/>
              </a:ext>
            </a:extLst>
          </p:cNvPr>
          <p:cNvSpPr/>
          <p:nvPr/>
        </p:nvSpPr>
        <p:spPr>
          <a:xfrm>
            <a:off x="6086940" y="2252028"/>
            <a:ext cx="5519453" cy="4034072"/>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endParaRPr lang="ru-RU" sz="2400" dirty="0">
              <a:solidFill>
                <a:schemeClr val="bg2">
                  <a:lumMod val="10000"/>
                </a:schemeClr>
              </a:solidFill>
              <a:latin typeface="Times New Roman" panose="02020603050405020304" pitchFamily="18" charset="0"/>
              <a:cs typeface="Times New Roman" panose="02020603050405020304" pitchFamily="18" charset="0"/>
            </a:endParaRP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1.Подключить </a:t>
            </a:r>
            <a:r>
              <a:rPr lang="ru-RU" sz="2400" dirty="0" err="1">
                <a:solidFill>
                  <a:schemeClr val="bg2">
                    <a:lumMod val="10000"/>
                  </a:schemeClr>
                </a:solidFill>
                <a:latin typeface="Times New Roman" panose="02020603050405020304" pitchFamily="18" charset="0"/>
                <a:cs typeface="Times New Roman" panose="02020603050405020304" pitchFamily="18" charset="0"/>
              </a:rPr>
              <a:t>антифишинг</a:t>
            </a:r>
            <a:r>
              <a:rPr lang="ru-RU" sz="2400" dirty="0">
                <a:solidFill>
                  <a:schemeClr val="bg2">
                    <a:lumMod val="10000"/>
                  </a:schemeClr>
                </a:solidFill>
                <a:latin typeface="Times New Roman" panose="02020603050405020304" pitchFamily="18" charset="0"/>
                <a:cs typeface="Times New Roman" panose="02020603050405020304" pitchFamily="18" charset="0"/>
              </a:rPr>
              <a:t>, либо защиту от спама используя встроенные средства защиты;</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2. Использовать дополнительные расширения браузеров;</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3. Проверять надёжность поставщика услуг, используя информационные сервисы «</a:t>
            </a:r>
            <a:r>
              <a:rPr lang="ru-RU" sz="2400" dirty="0" err="1">
                <a:solidFill>
                  <a:schemeClr val="bg2">
                    <a:lumMod val="10000"/>
                  </a:schemeClr>
                </a:solidFill>
                <a:latin typeface="Times New Roman" panose="02020603050405020304" pitchFamily="18" charset="0"/>
                <a:cs typeface="Times New Roman" panose="02020603050405020304" pitchFamily="18" charset="0"/>
              </a:rPr>
              <a:t>who</a:t>
            </a:r>
            <a:r>
              <a:rPr lang="ru-RU" sz="2400" dirty="0">
                <a:solidFill>
                  <a:schemeClr val="bg2">
                    <a:lumMod val="10000"/>
                  </a:schemeClr>
                </a:solidFill>
                <a:latin typeface="Times New Roman" panose="02020603050405020304" pitchFamily="18" charset="0"/>
                <a:cs typeface="Times New Roman" panose="02020603050405020304" pitchFamily="18" charset="0"/>
              </a:rPr>
              <a:t> </a:t>
            </a:r>
            <a:r>
              <a:rPr lang="ru-RU" sz="2400" dirty="0" err="1">
                <a:solidFill>
                  <a:schemeClr val="bg2">
                    <a:lumMod val="10000"/>
                  </a:schemeClr>
                </a:solidFill>
                <a:latin typeface="Times New Roman" panose="02020603050405020304" pitchFamily="18" charset="0"/>
                <a:cs typeface="Times New Roman" panose="02020603050405020304" pitchFamily="18" charset="0"/>
              </a:rPr>
              <a:t>is</a:t>
            </a:r>
            <a:r>
              <a:rPr lang="ru-RU" sz="2400" dirty="0">
                <a:solidFill>
                  <a:schemeClr val="bg2">
                    <a:lumMod val="10000"/>
                  </a:schemeClr>
                </a:solidFill>
                <a:latin typeface="Times New Roman" panose="02020603050405020304" pitchFamily="18" charset="0"/>
                <a:cs typeface="Times New Roman" panose="02020603050405020304" pitchFamily="18" charset="0"/>
              </a:rPr>
              <a:t>»!</a:t>
            </a:r>
          </a:p>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4. Ответить на полученный СПАМ. </a:t>
            </a:r>
          </a:p>
          <a:p>
            <a:pPr algn="ctr">
              <a:tabLst>
                <a:tab pos="2955925" algn="l"/>
              </a:tabLst>
            </a:pPr>
            <a:endParaRPr lang="ru-RU" sz="2400" i="1" dirty="0">
              <a:solidFill>
                <a:schemeClr val="tx1">
                  <a:lumMod val="95000"/>
                  <a:lumOff val="5000"/>
                </a:schemeClr>
              </a:solidFill>
            </a:endParaRPr>
          </a:p>
        </p:txBody>
      </p:sp>
      <p:sp>
        <p:nvSpPr>
          <p:cNvPr id="18" name="TextBox 17">
            <a:extLst>
              <a:ext uri="{FF2B5EF4-FFF2-40B4-BE49-F238E27FC236}">
                <a16:creationId xmlns:a16="http://schemas.microsoft.com/office/drawing/2014/main" id="{A0858AF5-30E2-4EC8-BDB5-674AC977BD21}"/>
              </a:ext>
            </a:extLst>
          </p:cNvPr>
          <p:cNvSpPr txBox="1"/>
          <p:nvPr/>
        </p:nvSpPr>
        <p:spPr>
          <a:xfrm>
            <a:off x="918474" y="2454132"/>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9" name="TextBox 18">
            <a:extLst>
              <a:ext uri="{FF2B5EF4-FFF2-40B4-BE49-F238E27FC236}">
                <a16:creationId xmlns:a16="http://schemas.microsoft.com/office/drawing/2014/main" id="{88D6E270-E793-4D99-ABAC-B1E7B7E795BE}"/>
              </a:ext>
            </a:extLst>
          </p:cNvPr>
          <p:cNvSpPr txBox="1"/>
          <p:nvPr/>
        </p:nvSpPr>
        <p:spPr>
          <a:xfrm>
            <a:off x="6615607" y="2240627"/>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Tree>
    <p:extLst>
      <p:ext uri="{BB962C8B-B14F-4D97-AF65-F5344CB8AC3E}">
        <p14:creationId xmlns:p14="http://schemas.microsoft.com/office/powerpoint/2010/main" val="2440728579"/>
      </p:ext>
    </p:extLst>
  </p:cSld>
  <p:clrMapOvr>
    <a:masterClrMapping/>
  </p:clrMapOvr>
  <p:transition spd="slow">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63393368-913F-4AF5-AADA-06FD5D60462A}"/>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215556076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19A9C4AA-86C2-4E45-A581-0AF7899E3747}"/>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4028993900"/>
      </p:ext>
    </p:extLst>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1969565" y="3187721"/>
            <a:ext cx="9488694" cy="1938992"/>
          </a:xfrm>
          <a:prstGeom prst="rect">
            <a:avLst/>
          </a:prstGeom>
          <a:noFill/>
        </p:spPr>
        <p:txBody>
          <a:bodyPr wrap="square">
            <a:spAutoFit/>
          </a:bodyPr>
          <a:lstStyle/>
          <a:p>
            <a:pPr marL="457200" indent="-457200">
              <a:buFont typeface="Wingdings" panose="05000000000000000000" pitchFamily="2" charset="2"/>
              <a:buChar char="q"/>
              <a:tabLst>
                <a:tab pos="2955925" algn="l"/>
              </a:tabLst>
            </a:pP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Слово «SPAM» появилось в 1936 г.  </a:t>
            </a:r>
            <a:br>
              <a:rPr lang="ru-RU" sz="40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и расшифровывалось как </a:t>
            </a:r>
            <a:r>
              <a:rPr lang="ru-RU" sz="4000" dirty="0" err="1">
                <a:solidFill>
                  <a:schemeClr val="tx1">
                    <a:lumMod val="95000"/>
                    <a:lumOff val="5000"/>
                  </a:schemeClr>
                </a:solidFill>
                <a:latin typeface="Times New Roman" panose="02020603050405020304" pitchFamily="18" charset="0"/>
                <a:cs typeface="Times New Roman" panose="02020603050405020304" pitchFamily="18" charset="0"/>
              </a:rPr>
              <a:t>SPiced</a:t>
            </a: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a:t>
            </a:r>
            <a:r>
              <a:rPr lang="ru-RU" sz="4000" dirty="0" err="1">
                <a:solidFill>
                  <a:schemeClr val="tx1">
                    <a:lumMod val="95000"/>
                    <a:lumOff val="5000"/>
                  </a:schemeClr>
                </a:solidFill>
                <a:latin typeface="Times New Roman" panose="02020603050405020304" pitchFamily="18" charset="0"/>
                <a:cs typeface="Times New Roman" panose="02020603050405020304" pitchFamily="18" charset="0"/>
              </a:rPr>
              <a:t>hAM</a:t>
            </a: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a:t>
            </a:r>
            <a:br>
              <a:rPr lang="ru-RU" sz="40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(острая ветчина) и было…</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674929918"/>
      </p:ext>
    </p:extLst>
  </p:cSld>
  <p:clrMapOvr>
    <a:masterClrMapping/>
  </p:clrMapOvr>
  <p:transition spd="slow">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Ответьте на вопрос</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1200329"/>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В большинстве случаев преступники могут извлечь информацию о Вас из:</a:t>
            </a:r>
          </a:p>
        </p:txBody>
      </p:sp>
      <p:sp>
        <p:nvSpPr>
          <p:cNvPr id="13" name="Прямоугольник: скругленные углы 12">
            <a:hlinkClick r:id="rId6" action="ppaction://hlinksldjump"/>
            <a:extLst>
              <a:ext uri="{FF2B5EF4-FFF2-40B4-BE49-F238E27FC236}">
                <a16:creationId xmlns:a16="http://schemas.microsoft.com/office/drawing/2014/main" id="{4A3A4336-1FF1-4C99-8C36-9AE5F4621D66}"/>
              </a:ext>
            </a:extLst>
          </p:cNvPr>
          <p:cNvSpPr/>
          <p:nvPr/>
        </p:nvSpPr>
        <p:spPr>
          <a:xfrm>
            <a:off x="323583" y="27915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Телефонной книги</a:t>
            </a:r>
          </a:p>
        </p:txBody>
      </p:sp>
      <p:sp>
        <p:nvSpPr>
          <p:cNvPr id="14" name="Прямоугольник: скругленные углы 13">
            <a:hlinkClick r:id="rId6" action="ppaction://hlinksldjump"/>
            <a:extLst>
              <a:ext uri="{FF2B5EF4-FFF2-40B4-BE49-F238E27FC236}">
                <a16:creationId xmlns:a16="http://schemas.microsoft.com/office/drawing/2014/main" id="{E008D5F4-5D66-49F7-ACE3-FD8A7978CFBA}"/>
              </a:ext>
            </a:extLst>
          </p:cNvPr>
          <p:cNvSpPr/>
          <p:nvPr/>
        </p:nvSpPr>
        <p:spPr>
          <a:xfrm>
            <a:off x="6454032" y="27915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От Ваших родителей</a:t>
            </a:r>
          </a:p>
        </p:txBody>
      </p:sp>
      <p:sp>
        <p:nvSpPr>
          <p:cNvPr id="15" name="Прямоугольник: скругленные углы 14">
            <a:hlinkClick r:id="rId7" action="ppaction://hlinksldjump"/>
            <a:extLst>
              <a:ext uri="{FF2B5EF4-FFF2-40B4-BE49-F238E27FC236}">
                <a16:creationId xmlns:a16="http://schemas.microsoft.com/office/drawing/2014/main" id="{6B51694E-5105-4D51-BFB6-15FF0201ACB7}"/>
              </a:ext>
            </a:extLst>
          </p:cNvPr>
          <p:cNvSpPr/>
          <p:nvPr/>
        </p:nvSpPr>
        <p:spPr>
          <a:xfrm>
            <a:off x="323583" y="4559165"/>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Социальных сетей</a:t>
            </a:r>
          </a:p>
        </p:txBody>
      </p:sp>
      <p:sp>
        <p:nvSpPr>
          <p:cNvPr id="18" name="Прямоугольник: скругленные углы 17">
            <a:hlinkClick r:id="rId6" action="ppaction://hlinksldjump"/>
            <a:extLst>
              <a:ext uri="{FF2B5EF4-FFF2-40B4-BE49-F238E27FC236}">
                <a16:creationId xmlns:a16="http://schemas.microsoft.com/office/drawing/2014/main" id="{8F893666-3E9F-4B4B-877D-DE45D567E30E}"/>
              </a:ext>
            </a:extLst>
          </p:cNvPr>
          <p:cNvSpPr/>
          <p:nvPr/>
        </p:nvSpPr>
        <p:spPr>
          <a:xfrm>
            <a:off x="6454032" y="4559165"/>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Из программного продукта</a:t>
            </a:r>
          </a:p>
        </p:txBody>
      </p:sp>
    </p:spTree>
    <p:extLst>
      <p:ext uri="{BB962C8B-B14F-4D97-AF65-F5344CB8AC3E}">
        <p14:creationId xmlns:p14="http://schemas.microsoft.com/office/powerpoint/2010/main" val="4024673083"/>
      </p:ext>
    </p:extLst>
  </p:cSld>
  <p:clrMapOvr>
    <a:masterClrMapping/>
  </p:clrMapOvr>
  <p:transition spd="slow">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48383F05-B272-4550-8D1F-05FE63D1E4E6}"/>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38065861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19C540EC-250D-4527-9D4A-39200CD4C93E}"/>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548729868"/>
      </p:ext>
    </p:extLst>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2" y="1321013"/>
            <a:ext cx="9644670" cy="646331"/>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Личная информация используется для:</a:t>
            </a:r>
          </a:p>
        </p:txBody>
      </p:sp>
      <p:sp>
        <p:nvSpPr>
          <p:cNvPr id="12" name="Прямоугольник: скругленные углы 11">
            <a:hlinkClick r:id="rId6" action="ppaction://hlinksldjump"/>
            <a:extLst>
              <a:ext uri="{FF2B5EF4-FFF2-40B4-BE49-F238E27FC236}">
                <a16:creationId xmlns:a16="http://schemas.microsoft.com/office/drawing/2014/main" id="{E9D6C5B6-2F82-47C4-BA9D-0B35262E129B}"/>
              </a:ext>
            </a:extLst>
          </p:cNvPr>
          <p:cNvSpPr/>
          <p:nvPr/>
        </p:nvSpPr>
        <p:spPr>
          <a:xfrm>
            <a:off x="973332" y="2128731"/>
            <a:ext cx="4930863" cy="214083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1.Кражи паролей;</a:t>
            </a:r>
          </a:p>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2.Для совершения таких преступлений как: шантаж, вымогательство.</a:t>
            </a:r>
          </a:p>
        </p:txBody>
      </p:sp>
      <p:sp>
        <p:nvSpPr>
          <p:cNvPr id="13" name="Прямоугольник: скругленные углы 12">
            <a:hlinkClick r:id="rId6" action="ppaction://hlinksldjump"/>
            <a:extLst>
              <a:ext uri="{FF2B5EF4-FFF2-40B4-BE49-F238E27FC236}">
                <a16:creationId xmlns:a16="http://schemas.microsoft.com/office/drawing/2014/main" id="{34567813-FFC2-4C33-A19B-BF19C1898666}"/>
              </a:ext>
            </a:extLst>
          </p:cNvPr>
          <p:cNvSpPr/>
          <p:nvPr/>
        </p:nvSpPr>
        <p:spPr>
          <a:xfrm>
            <a:off x="6282987" y="1985549"/>
            <a:ext cx="4701938" cy="2238795"/>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1.Для шантажа;</a:t>
            </a:r>
          </a:p>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2.Для совершения таких преступлений как: шантаж, вымогательство, оскорбление, клевета, киднеппинг , хищение</a:t>
            </a:r>
          </a:p>
        </p:txBody>
      </p:sp>
      <p:sp>
        <p:nvSpPr>
          <p:cNvPr id="14" name="Прямоугольник: скругленные углы 13">
            <a:hlinkClick r:id="rId7" action="ppaction://hlinksldjump"/>
            <a:extLst>
              <a:ext uri="{FF2B5EF4-FFF2-40B4-BE49-F238E27FC236}">
                <a16:creationId xmlns:a16="http://schemas.microsoft.com/office/drawing/2014/main" id="{30A0529F-0F3C-4591-AD1C-67FDDA73CE0B}"/>
              </a:ext>
            </a:extLst>
          </p:cNvPr>
          <p:cNvSpPr/>
          <p:nvPr/>
        </p:nvSpPr>
        <p:spPr>
          <a:xfrm>
            <a:off x="3254153" y="4331460"/>
            <a:ext cx="5445217" cy="2367842"/>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1.Кражи паролей;</a:t>
            </a:r>
          </a:p>
          <a:p>
            <a:pPr>
              <a:tabLst>
                <a:tab pos="2955925" algn="l"/>
              </a:tabLst>
            </a:pPr>
            <a:r>
              <a:rPr lang="ru-RU" sz="2400" dirty="0">
                <a:solidFill>
                  <a:schemeClr val="bg2">
                    <a:lumMod val="10000"/>
                  </a:schemeClr>
                </a:solidFill>
                <a:latin typeface="Times New Roman" panose="02020603050405020304" pitchFamily="18" charset="0"/>
                <a:cs typeface="Times New Roman" panose="02020603050405020304" pitchFamily="18" charset="0"/>
              </a:rPr>
              <a:t>2.Для совершения таких преступлений как: шантаж, вымогательство, оскорбление, клевета, киднеппинг , хищение</a:t>
            </a:r>
          </a:p>
        </p:txBody>
      </p:sp>
      <p:sp>
        <p:nvSpPr>
          <p:cNvPr id="2" name="TextBox 1">
            <a:extLst>
              <a:ext uri="{FF2B5EF4-FFF2-40B4-BE49-F238E27FC236}">
                <a16:creationId xmlns:a16="http://schemas.microsoft.com/office/drawing/2014/main" id="{DB0F4E5B-2192-4B3B-9048-718906652519}"/>
              </a:ext>
            </a:extLst>
          </p:cNvPr>
          <p:cNvSpPr txBox="1"/>
          <p:nvPr/>
        </p:nvSpPr>
        <p:spPr>
          <a:xfrm>
            <a:off x="1252666" y="2107169"/>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5" name="TextBox 14">
            <a:extLst>
              <a:ext uri="{FF2B5EF4-FFF2-40B4-BE49-F238E27FC236}">
                <a16:creationId xmlns:a16="http://schemas.microsoft.com/office/drawing/2014/main" id="{60BBD8A0-A862-4B4B-85A4-E753CBF635A5}"/>
              </a:ext>
            </a:extLst>
          </p:cNvPr>
          <p:cNvSpPr txBox="1"/>
          <p:nvPr/>
        </p:nvSpPr>
        <p:spPr>
          <a:xfrm>
            <a:off x="6637424" y="1897898"/>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
        <p:nvSpPr>
          <p:cNvPr id="18" name="TextBox 17">
            <a:extLst>
              <a:ext uri="{FF2B5EF4-FFF2-40B4-BE49-F238E27FC236}">
                <a16:creationId xmlns:a16="http://schemas.microsoft.com/office/drawing/2014/main" id="{33D8874D-5D80-4528-9AFB-DC2FF6AC0FCB}"/>
              </a:ext>
            </a:extLst>
          </p:cNvPr>
          <p:cNvSpPr txBox="1"/>
          <p:nvPr/>
        </p:nvSpPr>
        <p:spPr>
          <a:xfrm>
            <a:off x="3558953" y="4267560"/>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3</a:t>
            </a:r>
          </a:p>
        </p:txBody>
      </p:sp>
    </p:spTree>
    <p:extLst>
      <p:ext uri="{BB962C8B-B14F-4D97-AF65-F5344CB8AC3E}">
        <p14:creationId xmlns:p14="http://schemas.microsoft.com/office/powerpoint/2010/main" val="3045277934"/>
      </p:ext>
    </p:extLst>
  </p:cSld>
  <p:clrMapOvr>
    <a:masterClrMapping/>
  </p:clrMapOvr>
  <p:transition spd="slow">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315902D1-AA73-4A22-B5FD-BD1436D089EA}"/>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17502789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BB3981D1-C730-4298-A083-1D7873A845F0}"/>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382966606"/>
      </p:ext>
    </p:extLst>
  </p:cSld>
  <p:clrMapOvr>
    <a:masterClrMapping/>
  </p:clrMapOvr>
  <p:transition spd="slow">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333B612D-06A2-41F3-9A94-91D16E5FAEF7}"/>
              </a:ext>
            </a:extLst>
          </p:cNvPr>
          <p:cNvSpPr txBox="1"/>
          <p:nvPr/>
        </p:nvSpPr>
        <p:spPr>
          <a:xfrm>
            <a:off x="1460653" y="1109873"/>
            <a:ext cx="9644670" cy="1077218"/>
          </a:xfrm>
          <a:prstGeom prst="rect">
            <a:avLst/>
          </a:prstGeom>
          <a:noFill/>
        </p:spPr>
        <p:txBody>
          <a:bodyPr wrap="square">
            <a:spAutoFit/>
          </a:bodyPr>
          <a:lstStyle/>
          <a:p>
            <a:pPr algn="just">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Какие правила необходимо соблюдать при использовании социальных сетей?</a:t>
            </a:r>
          </a:p>
        </p:txBody>
      </p:sp>
      <p:sp>
        <p:nvSpPr>
          <p:cNvPr id="12" name="Прямоугольник: скругленные углы 11">
            <a:hlinkClick r:id="rId5" action="ppaction://hlinksldjump"/>
            <a:extLst>
              <a:ext uri="{FF2B5EF4-FFF2-40B4-BE49-F238E27FC236}">
                <a16:creationId xmlns:a16="http://schemas.microsoft.com/office/drawing/2014/main" id="{E9D6C5B6-2F82-47C4-BA9D-0B35262E129B}"/>
              </a:ext>
            </a:extLst>
          </p:cNvPr>
          <p:cNvSpPr/>
          <p:nvPr/>
        </p:nvSpPr>
        <p:spPr>
          <a:xfrm>
            <a:off x="355320" y="2297026"/>
            <a:ext cx="5693642" cy="4112321"/>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457200" indent="-457200">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При регистрации в социальных сетях следует использовать только Имя или Псевдоним; </a:t>
            </a:r>
          </a:p>
          <a:p>
            <a:pPr marL="457200" indent="-457200">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Настроить приватность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в соц. сетях и  других сервисах;</a:t>
            </a:r>
          </a:p>
          <a:p>
            <a:pPr marL="457200" indent="-457200">
              <a:buFontTx/>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Не публиковать информацию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о своём местонахождении и (или) материальных ценностях;</a:t>
            </a:r>
          </a:p>
          <a:p>
            <a:pPr marL="457200" indent="-457200">
              <a:buFontTx/>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Не доверять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свои секреты незнакомцам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из Интернета.</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 name="TextBox 1">
            <a:extLst>
              <a:ext uri="{FF2B5EF4-FFF2-40B4-BE49-F238E27FC236}">
                <a16:creationId xmlns:a16="http://schemas.microsoft.com/office/drawing/2014/main" id="{DB0F4E5B-2192-4B3B-9048-718906652519}"/>
              </a:ext>
            </a:extLst>
          </p:cNvPr>
          <p:cNvSpPr txBox="1"/>
          <p:nvPr/>
        </p:nvSpPr>
        <p:spPr>
          <a:xfrm>
            <a:off x="1004938" y="2170553"/>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9" name="Прямоугольник: скругленные углы 18">
            <a:hlinkClick r:id="rId6" action="ppaction://hlinksldjump"/>
            <a:extLst>
              <a:ext uri="{FF2B5EF4-FFF2-40B4-BE49-F238E27FC236}">
                <a16:creationId xmlns:a16="http://schemas.microsoft.com/office/drawing/2014/main" id="{87B0DFA7-97CA-408F-B30A-82A529CBCC37}"/>
              </a:ext>
            </a:extLst>
          </p:cNvPr>
          <p:cNvSpPr/>
          <p:nvPr/>
        </p:nvSpPr>
        <p:spPr>
          <a:xfrm>
            <a:off x="6399026" y="2351548"/>
            <a:ext cx="5693642" cy="4112321"/>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457200" indent="-457200">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При регистрации в социальных сетях следует использовать только Имя или Псевдоним; </a:t>
            </a:r>
          </a:p>
          <a:p>
            <a:pPr marL="457200" indent="-457200">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Использовать открытий профиль в социальных сетях;</a:t>
            </a:r>
          </a:p>
          <a:p>
            <a:pPr marL="457200" indent="-457200">
              <a:buFontTx/>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Не публиковать информацию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о своём местонахождении и (или) материальных ценностях;</a:t>
            </a:r>
          </a:p>
          <a:p>
            <a:pPr marL="457200" indent="-457200">
              <a:buFontTx/>
              <a:buAutoNum type="arabicPeriod"/>
              <a:tabLst>
                <a:tab pos="2955925" algn="l"/>
              </a:tabLst>
            </a:pP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Не доверять  </a:t>
            </a:r>
            <a:br>
              <a:rPr lang="ru-RU" sz="22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200" dirty="0">
                <a:solidFill>
                  <a:schemeClr val="tx1">
                    <a:lumMod val="95000"/>
                    <a:lumOff val="5000"/>
                  </a:schemeClr>
                </a:solidFill>
                <a:latin typeface="Times New Roman" panose="02020603050405020304" pitchFamily="18" charset="0"/>
                <a:cs typeface="Times New Roman" panose="02020603050405020304" pitchFamily="18" charset="0"/>
              </a:rPr>
              <a:t>свои секреты незнакомцам из Интернета.</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0" name="TextBox 19">
            <a:extLst>
              <a:ext uri="{FF2B5EF4-FFF2-40B4-BE49-F238E27FC236}">
                <a16:creationId xmlns:a16="http://schemas.microsoft.com/office/drawing/2014/main" id="{D7FFDE15-A8CB-4CE0-AE66-F2B75D30C98F}"/>
              </a:ext>
            </a:extLst>
          </p:cNvPr>
          <p:cNvSpPr txBox="1"/>
          <p:nvPr/>
        </p:nvSpPr>
        <p:spPr>
          <a:xfrm>
            <a:off x="7048644" y="2225905"/>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Tree>
    <p:extLst>
      <p:ext uri="{BB962C8B-B14F-4D97-AF65-F5344CB8AC3E}">
        <p14:creationId xmlns:p14="http://schemas.microsoft.com/office/powerpoint/2010/main" val="1326026609"/>
      </p:ext>
    </p:extLst>
  </p:cSld>
  <p:clrMapOvr>
    <a:masterClrMapping/>
  </p:clrMapOvr>
  <p:transition spd="slow">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263D8434-4736-48DF-A70F-C4699B755CB9}"/>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118888557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A644002D-7DB2-4429-9BB7-10907DF6EC0D}"/>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991515177"/>
      </p:ext>
    </p:extLst>
  </p:cSld>
  <p:clrMapOvr>
    <a:masterClrMapping/>
  </p:clrMapOvr>
  <p:transition spd="slow">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333B612D-06A2-41F3-9A94-91D16E5FAEF7}"/>
              </a:ext>
            </a:extLst>
          </p:cNvPr>
          <p:cNvSpPr txBox="1"/>
          <p:nvPr/>
        </p:nvSpPr>
        <p:spPr>
          <a:xfrm>
            <a:off x="1460653" y="1179058"/>
            <a:ext cx="9644670" cy="1077218"/>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Какие правила необходимо соблюдать в открытых сетях или при использовании «чужой» техники?  </a:t>
            </a:r>
          </a:p>
        </p:txBody>
      </p:sp>
      <p:sp>
        <p:nvSpPr>
          <p:cNvPr id="12" name="Прямоугольник: скругленные углы 11">
            <a:hlinkClick r:id="rId5" action="ppaction://hlinksldjump"/>
            <a:extLst>
              <a:ext uri="{FF2B5EF4-FFF2-40B4-BE49-F238E27FC236}">
                <a16:creationId xmlns:a16="http://schemas.microsoft.com/office/drawing/2014/main" id="{E9D6C5B6-2F82-47C4-BA9D-0B35262E129B}"/>
              </a:ext>
            </a:extLst>
          </p:cNvPr>
          <p:cNvSpPr/>
          <p:nvPr/>
        </p:nvSpPr>
        <p:spPr>
          <a:xfrm>
            <a:off x="355320" y="2297026"/>
            <a:ext cx="5693642" cy="4112321"/>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228600" indent="-228600">
              <a:buFont typeface="+mj-lt"/>
              <a:buAutoNum type="arabicPeriod"/>
              <a:tabLst>
                <a:tab pos="2955925" algn="l"/>
              </a:tabLst>
            </a:pPr>
            <a:endParaRPr lang="ru-RU" sz="24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При работе с публичным устройством использовать пункт «чужой компьютер»;</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Использовать режим «приватного просмотра» в браузере;</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Всегда использовать  кнопку «выйти» при завершении работы с ресурсом;</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Отказываться от сохранения пароля  при работе на «чужом компьютере».</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 name="TextBox 1">
            <a:extLst>
              <a:ext uri="{FF2B5EF4-FFF2-40B4-BE49-F238E27FC236}">
                <a16:creationId xmlns:a16="http://schemas.microsoft.com/office/drawing/2014/main" id="{DB0F4E5B-2192-4B3B-9048-718906652519}"/>
              </a:ext>
            </a:extLst>
          </p:cNvPr>
          <p:cNvSpPr txBox="1"/>
          <p:nvPr/>
        </p:nvSpPr>
        <p:spPr>
          <a:xfrm>
            <a:off x="1004938" y="2223561"/>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9" name="Прямоугольник: скругленные углы 18">
            <a:hlinkClick r:id="rId6" action="ppaction://hlinksldjump"/>
            <a:extLst>
              <a:ext uri="{FF2B5EF4-FFF2-40B4-BE49-F238E27FC236}">
                <a16:creationId xmlns:a16="http://schemas.microsoft.com/office/drawing/2014/main" id="{87B0DFA7-97CA-408F-B30A-82A529CBCC37}"/>
              </a:ext>
            </a:extLst>
          </p:cNvPr>
          <p:cNvSpPr/>
          <p:nvPr/>
        </p:nvSpPr>
        <p:spPr>
          <a:xfrm>
            <a:off x="6399026" y="2351548"/>
            <a:ext cx="5693642" cy="4112321"/>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При работе с публичным устройством использовать пункт «чужой компьютер»;</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Использовать режим «приватного просмотра» в браузере;</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Иногда использовать  кнопку «выйти» при завершении работы с ресурсом;</a:t>
            </a:r>
          </a:p>
          <a:p>
            <a:pPr marL="228600" indent="-228600">
              <a:buFont typeface="+mj-lt"/>
              <a:buAutoNum type="arabicPeriod"/>
              <a:tabLst>
                <a:tab pos="2955925" algn="l"/>
              </a:tabLst>
            </a:pPr>
            <a:r>
              <a:rPr lang="ru-RU" sz="2400" dirty="0">
                <a:solidFill>
                  <a:schemeClr val="tx1">
                    <a:lumMod val="95000"/>
                    <a:lumOff val="5000"/>
                  </a:schemeClr>
                </a:solidFill>
                <a:latin typeface="Times New Roman" panose="02020603050405020304" pitchFamily="18" charset="0"/>
                <a:cs typeface="Times New Roman" panose="02020603050405020304" pitchFamily="18" charset="0"/>
              </a:rPr>
              <a:t>Соглашаться с сохранением пароля  при работе на «чужом компьютере».</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0" name="TextBox 19">
            <a:extLst>
              <a:ext uri="{FF2B5EF4-FFF2-40B4-BE49-F238E27FC236}">
                <a16:creationId xmlns:a16="http://schemas.microsoft.com/office/drawing/2014/main" id="{D7FFDE15-A8CB-4CE0-AE66-F2B75D30C98F}"/>
              </a:ext>
            </a:extLst>
          </p:cNvPr>
          <p:cNvSpPr txBox="1"/>
          <p:nvPr/>
        </p:nvSpPr>
        <p:spPr>
          <a:xfrm>
            <a:off x="7048644" y="2225905"/>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Tree>
    <p:extLst>
      <p:ext uri="{BB962C8B-B14F-4D97-AF65-F5344CB8AC3E}">
        <p14:creationId xmlns:p14="http://schemas.microsoft.com/office/powerpoint/2010/main" val="3450271331"/>
      </p:ext>
    </p:extLst>
  </p:cSld>
  <p:clrMapOvr>
    <a:masterClrMapping/>
  </p:clrMapOvr>
  <p:transition spd="slow">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738940" y="3075966"/>
            <a:ext cx="7774295" cy="1938992"/>
          </a:xfrm>
          <a:prstGeom prst="rect">
            <a:avLst/>
          </a:prstGeom>
          <a:noFill/>
        </p:spPr>
        <p:txBody>
          <a:bodyPr wrap="square">
            <a:spAutoFit/>
          </a:bodyPr>
          <a:lstStyle/>
          <a:p>
            <a:pPr marL="457200" indent="-457200">
              <a:buFont typeface="Wingdings" panose="05000000000000000000" pitchFamily="2" charset="2"/>
              <a:buChar char="q"/>
              <a:tabLst>
                <a:tab pos="2955925" algn="l"/>
              </a:tabLst>
            </a:pPr>
            <a:r>
              <a:rPr lang="ru-RU" sz="4000" b="1" u="sng" dirty="0" err="1">
                <a:solidFill>
                  <a:srgbClr val="002060"/>
                </a:solidFill>
                <a:latin typeface="Times New Roman" panose="02020603050405020304" pitchFamily="18" charset="0"/>
                <a:cs typeface="Times New Roman" panose="02020603050405020304" pitchFamily="18" charset="0"/>
              </a:rPr>
              <a:t>Cпам</a:t>
            </a: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 это массовая рассылка</a:t>
            </a:r>
          </a:p>
          <a:p>
            <a:pPr>
              <a:tabLst>
                <a:tab pos="2955925" algn="l"/>
              </a:tabLst>
            </a:pP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незапрашиваемых получателем электронных сообщений…</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741351581"/>
      </p:ext>
    </p:extLst>
  </p:cSld>
  <p:clrMapOvr>
    <a:masterClrMapping/>
  </p:clrMapOvr>
  <p:transition spd="slow">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464BD76D-1BAE-4531-A000-B689DF87977D}"/>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296467190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AD8AB77D-96FF-43B7-AD31-FDF2E797FF9E}"/>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162421693"/>
      </p:ext>
    </p:extLst>
  </p:cSld>
  <p:clrMapOvr>
    <a:masterClrMapping/>
  </p:clrMapOvr>
  <p:transition spd="slow">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333B612D-06A2-41F3-9A94-91D16E5FAEF7}"/>
              </a:ext>
            </a:extLst>
          </p:cNvPr>
          <p:cNvSpPr txBox="1"/>
          <p:nvPr/>
        </p:nvSpPr>
        <p:spPr>
          <a:xfrm>
            <a:off x="1460653" y="1179058"/>
            <a:ext cx="9644670" cy="1569660"/>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Какие правила необходимо соблюдать, чтобы не стать жертвой злоумышленников ?</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2" name="Прямоугольник: скругленные углы 11">
            <a:hlinkClick r:id="rId5" action="ppaction://hlinksldjump"/>
            <a:extLst>
              <a:ext uri="{FF2B5EF4-FFF2-40B4-BE49-F238E27FC236}">
                <a16:creationId xmlns:a16="http://schemas.microsoft.com/office/drawing/2014/main" id="{E9D6C5B6-2F82-47C4-BA9D-0B35262E129B}"/>
              </a:ext>
            </a:extLst>
          </p:cNvPr>
          <p:cNvSpPr/>
          <p:nvPr/>
        </p:nvSpPr>
        <p:spPr>
          <a:xfrm>
            <a:off x="355320" y="2297027"/>
            <a:ext cx="5437655" cy="3653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1. Использовать лицензионные </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продукты проверенного производителя;</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2. Внимательно знакомиться </a:t>
            </a:r>
            <a:br>
              <a:rPr lang="ru-RU" sz="28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с лицензионным соглашением;</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3.Не использовать подозрительное ПО. </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 name="TextBox 1">
            <a:extLst>
              <a:ext uri="{FF2B5EF4-FFF2-40B4-BE49-F238E27FC236}">
                <a16:creationId xmlns:a16="http://schemas.microsoft.com/office/drawing/2014/main" id="{DB0F4E5B-2192-4B3B-9048-718906652519}"/>
              </a:ext>
            </a:extLst>
          </p:cNvPr>
          <p:cNvSpPr txBox="1"/>
          <p:nvPr/>
        </p:nvSpPr>
        <p:spPr>
          <a:xfrm>
            <a:off x="1004938" y="2223561"/>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4" name="Прямоугольник: скругленные углы 13">
            <a:hlinkClick r:id="rId6" action="ppaction://hlinksldjump"/>
            <a:extLst>
              <a:ext uri="{FF2B5EF4-FFF2-40B4-BE49-F238E27FC236}">
                <a16:creationId xmlns:a16="http://schemas.microsoft.com/office/drawing/2014/main" id="{6511E8AB-CDA1-4569-975E-E254630B3EC5}"/>
              </a:ext>
            </a:extLst>
          </p:cNvPr>
          <p:cNvSpPr/>
          <p:nvPr/>
        </p:nvSpPr>
        <p:spPr>
          <a:xfrm>
            <a:off x="6313088" y="2297027"/>
            <a:ext cx="5640373" cy="3653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1. Использовать нелицензионные </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продукты;</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2. Внимательно знакомиться </a:t>
            </a:r>
            <a:br>
              <a:rPr lang="ru-RU" sz="28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с лицензионным соглашением;</a:t>
            </a:r>
          </a:p>
          <a:p>
            <a:pPr>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3.Не использовать обычное ПО. </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15" name="TextBox 14">
            <a:extLst>
              <a:ext uri="{FF2B5EF4-FFF2-40B4-BE49-F238E27FC236}">
                <a16:creationId xmlns:a16="http://schemas.microsoft.com/office/drawing/2014/main" id="{72F6EB19-2B08-4359-85BA-B0F44E16F357}"/>
              </a:ext>
            </a:extLst>
          </p:cNvPr>
          <p:cNvSpPr txBox="1"/>
          <p:nvPr/>
        </p:nvSpPr>
        <p:spPr>
          <a:xfrm>
            <a:off x="6856344" y="2266111"/>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Tree>
    <p:extLst>
      <p:ext uri="{BB962C8B-B14F-4D97-AF65-F5344CB8AC3E}">
        <p14:creationId xmlns:p14="http://schemas.microsoft.com/office/powerpoint/2010/main" val="3895830871"/>
      </p:ext>
    </p:extLst>
  </p:cSld>
  <p:clrMapOvr>
    <a:masterClrMapping/>
  </p:clrMapOvr>
  <p:transition spd="slow">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846B676A-57EF-45C5-B42F-D3DDD216BD34}"/>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161852845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C99B02BC-9B1D-4265-B965-8E17FACFEDD6}"/>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775274319"/>
      </p:ext>
    </p:extLst>
  </p:cSld>
  <p:clrMapOvr>
    <a:masterClrMapping/>
  </p:clrMapOvr>
  <p:transition spd="slow">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460653" y="1179058"/>
            <a:ext cx="9644670" cy="1569660"/>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Если Вам пришло уведомление о выигрыше, то какова цель злоумышленника?</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2" y="2789272"/>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Выманить деньги за получение выигрыша</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603039" y="2789272"/>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Получить Ваше фото</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603039" y="45217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Проявить к Вам интерес</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2" y="45217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Не преследует никакой цели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6003078"/>
      </p:ext>
    </p:extLst>
  </p:cSld>
  <p:clrMapOvr>
    <a:masterClrMapping/>
  </p:clrMapOvr>
  <p:transition spd="slow">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8A08616B-BE2B-4992-83FD-B45B4592509E}"/>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327291326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AFF605A4-0D39-4712-8F74-36EBD07BEF3D}"/>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445929721"/>
      </p:ext>
    </p:extLst>
  </p:cSld>
  <p:clrMapOvr>
    <a:masterClrMapping/>
  </p:clrMapOvr>
  <p:transition spd="slow">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333B612D-06A2-41F3-9A94-91D16E5FAEF7}"/>
              </a:ext>
            </a:extLst>
          </p:cNvPr>
          <p:cNvSpPr txBox="1"/>
          <p:nvPr/>
        </p:nvSpPr>
        <p:spPr>
          <a:xfrm>
            <a:off x="1460653" y="1179058"/>
            <a:ext cx="9644670" cy="1569660"/>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Какие выделяют основные правила безопасного поведения в сети Интернет?</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2" name="Прямоугольник: скругленные углы 11">
            <a:hlinkClick r:id="rId5" action="ppaction://hlinksldjump"/>
            <a:extLst>
              <a:ext uri="{FF2B5EF4-FFF2-40B4-BE49-F238E27FC236}">
                <a16:creationId xmlns:a16="http://schemas.microsoft.com/office/drawing/2014/main" id="{E9D6C5B6-2F82-47C4-BA9D-0B35262E129B}"/>
              </a:ext>
            </a:extLst>
          </p:cNvPr>
          <p:cNvSpPr/>
          <p:nvPr/>
        </p:nvSpPr>
        <p:spPr>
          <a:xfrm>
            <a:off x="431154" y="2496943"/>
            <a:ext cx="5640373" cy="3653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rabicPeriod"/>
              <a:tabLst>
                <a:tab pos="2955925" algn="l"/>
              </a:tabLst>
            </a:pPr>
            <a:endParaRPr lang="ru-RU" sz="2200" dirty="0">
              <a:solidFill>
                <a:schemeClr val="tx1">
                  <a:lumMod val="95000"/>
                  <a:lumOff val="5000"/>
                </a:schemeClr>
              </a:solidFill>
              <a:latin typeface="Times New Roman" panose="02020603050405020304" pitchFamily="18" charset="0"/>
              <a:cs typeface="Times New Roman" panose="02020603050405020304" pitchFamily="18" charset="0"/>
            </a:endParaRP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учетную запись с ограниченными правами!</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Не работайте от имени администратора (root);</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Без необходимости не делайте «джелбрейк», «разлочку», «рутование»;</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антивирусную защиту;</a:t>
            </a:r>
            <a:br>
              <a:rPr lang="ru-RU" sz="16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Регулярно обновляйте систему и антивирус;</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Настройте дополнительные функции (блокировку рекламы в браузере, функции антифишинга, блокировку всплывающих окон, режим безопасного поиска);</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официальное лицензионное и (или) свободное программное обеспечение;</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Учитывайте рекомендации программ защиты</a:t>
            </a:r>
            <a:r>
              <a:rPr lang="ru-RU" sz="1400" i="1" dirty="0">
                <a:solidFill>
                  <a:schemeClr val="tx1">
                    <a:lumMod val="95000"/>
                    <a:lumOff val="5000"/>
                  </a:schemeClr>
                </a:solidFill>
              </a:rPr>
              <a:t>.</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 </a:t>
            </a:r>
          </a:p>
          <a:p>
            <a:pPr marL="457200" indent="-457200">
              <a:buAutoNum type="arabicPeriod"/>
              <a:tabLst>
                <a:tab pos="2955925" algn="l"/>
              </a:tabLst>
            </a:pPr>
            <a:endParaRPr lang="ru-RU" sz="2400" i="1" dirty="0">
              <a:solidFill>
                <a:schemeClr val="tx1">
                  <a:lumMod val="95000"/>
                  <a:lumOff val="5000"/>
                </a:schemeClr>
              </a:solidFill>
            </a:endParaRPr>
          </a:p>
        </p:txBody>
      </p:sp>
      <p:sp>
        <p:nvSpPr>
          <p:cNvPr id="2" name="TextBox 1">
            <a:extLst>
              <a:ext uri="{FF2B5EF4-FFF2-40B4-BE49-F238E27FC236}">
                <a16:creationId xmlns:a16="http://schemas.microsoft.com/office/drawing/2014/main" id="{DB0F4E5B-2192-4B3B-9048-718906652519}"/>
              </a:ext>
            </a:extLst>
          </p:cNvPr>
          <p:cNvSpPr txBox="1"/>
          <p:nvPr/>
        </p:nvSpPr>
        <p:spPr>
          <a:xfrm>
            <a:off x="1086677" y="2101032"/>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1</a:t>
            </a:r>
          </a:p>
        </p:txBody>
      </p:sp>
      <p:sp>
        <p:nvSpPr>
          <p:cNvPr id="14" name="Прямоугольник: скругленные углы 13">
            <a:hlinkClick r:id="rId6" action="ppaction://hlinksldjump"/>
            <a:extLst>
              <a:ext uri="{FF2B5EF4-FFF2-40B4-BE49-F238E27FC236}">
                <a16:creationId xmlns:a16="http://schemas.microsoft.com/office/drawing/2014/main" id="{6511E8AB-CDA1-4569-975E-E254630B3EC5}"/>
              </a:ext>
            </a:extLst>
          </p:cNvPr>
          <p:cNvSpPr/>
          <p:nvPr/>
        </p:nvSpPr>
        <p:spPr>
          <a:xfrm>
            <a:off x="6231407" y="2551624"/>
            <a:ext cx="5903415" cy="3653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учетную запись с полными правами!</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Не работайте от имени администратора (root);</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По необходимости делайте «джелбрейк», «разлочку», «рутование»;</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антивирусную защиту;</a:t>
            </a:r>
            <a:br>
              <a:rPr lang="ru-RU" sz="16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Регулярно обновляйте систему и антивирус;</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Настройте дополнительные функции (блокировку рекламы в браузере, функции антифишинга, блокировку всплывающих окон, режим безопасного поиска);</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Используйте официальное лицензионное и (или) свободное программное обеспечение;</a:t>
            </a:r>
          </a:p>
          <a:p>
            <a:pPr marL="342900" indent="-342900">
              <a:buFont typeface="+mj-lt"/>
              <a:buAutoNum type="arabicPeriod"/>
              <a:tabLst>
                <a:tab pos="2955925" algn="l"/>
              </a:tabLst>
            </a:pPr>
            <a:r>
              <a:rPr lang="ru-RU" sz="1600" dirty="0">
                <a:solidFill>
                  <a:schemeClr val="tx1">
                    <a:lumMod val="95000"/>
                    <a:lumOff val="5000"/>
                  </a:schemeClr>
                </a:solidFill>
                <a:latin typeface="Times New Roman" panose="02020603050405020304" pitchFamily="18" charset="0"/>
                <a:cs typeface="Times New Roman" panose="02020603050405020304" pitchFamily="18" charset="0"/>
              </a:rPr>
              <a:t>Учитывайте рекомендации программ защиты</a:t>
            </a:r>
            <a:r>
              <a:rPr lang="ru-RU" sz="1600" i="1" dirty="0">
                <a:solidFill>
                  <a:schemeClr val="tx1">
                    <a:lumMod val="95000"/>
                    <a:lumOff val="5000"/>
                  </a:schemeClr>
                </a:solidFill>
                <a:latin typeface="Times New Roman" panose="02020603050405020304" pitchFamily="18" charset="0"/>
                <a:cs typeface="Times New Roman" panose="02020603050405020304" pitchFamily="18" charset="0"/>
              </a:rPr>
              <a:t>.</a:t>
            </a:r>
            <a:endParaRPr lang="ru-RU" sz="28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72F6EB19-2B08-4359-85BA-B0F44E16F357}"/>
              </a:ext>
            </a:extLst>
          </p:cNvPr>
          <p:cNvSpPr txBox="1"/>
          <p:nvPr/>
        </p:nvSpPr>
        <p:spPr>
          <a:xfrm>
            <a:off x="6806494" y="2144453"/>
            <a:ext cx="1187954" cy="461665"/>
          </a:xfrm>
          <a:prstGeom prst="rect">
            <a:avLst/>
          </a:prstGeom>
          <a:noFill/>
        </p:spPr>
        <p:txBody>
          <a:bodyPr wrap="none" rtlCol="0">
            <a:spAutoFit/>
          </a:bodyPr>
          <a:lstStyle/>
          <a:p>
            <a:r>
              <a:rPr lang="ru-RU" sz="2400" dirty="0">
                <a:solidFill>
                  <a:srgbClr val="C00000"/>
                </a:solidFill>
                <a:latin typeface="Times New Roman" panose="02020603050405020304" pitchFamily="18" charset="0"/>
                <a:cs typeface="Times New Roman" panose="02020603050405020304" pitchFamily="18" charset="0"/>
              </a:rPr>
              <a:t>Ответ 2</a:t>
            </a:r>
          </a:p>
        </p:txBody>
      </p:sp>
    </p:spTree>
    <p:extLst>
      <p:ext uri="{BB962C8B-B14F-4D97-AF65-F5344CB8AC3E}">
        <p14:creationId xmlns:p14="http://schemas.microsoft.com/office/powerpoint/2010/main" val="4085381253"/>
      </p:ext>
    </p:extLst>
  </p:cSld>
  <p:clrMapOvr>
    <a:masterClrMapping/>
  </p:clrMapOvr>
  <p:transition spd="slow">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82217258-B29D-439F-80FD-058D88400D2B}"/>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балла</a:t>
            </a:r>
          </a:p>
        </p:txBody>
      </p:sp>
    </p:spTree>
    <p:extLst>
      <p:ext uri="{BB962C8B-B14F-4D97-AF65-F5344CB8AC3E}">
        <p14:creationId xmlns:p14="http://schemas.microsoft.com/office/powerpoint/2010/main" val="36881057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460642" y="3187721"/>
            <a:ext cx="7774295" cy="1938992"/>
          </a:xfrm>
          <a:prstGeom prst="rect">
            <a:avLst/>
          </a:prstGeom>
          <a:noFill/>
        </p:spPr>
        <p:txBody>
          <a:bodyPr wrap="square">
            <a:spAutoFit/>
          </a:bodyPr>
          <a:lstStyle/>
          <a:p>
            <a:pPr marL="571500" indent="-571500">
              <a:buFont typeface="Wingdings" panose="05000000000000000000" pitchFamily="2" charset="2"/>
              <a:buChar char="q"/>
              <a:tabLst>
                <a:tab pos="2955925" algn="l"/>
              </a:tabLst>
            </a:pP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Персональные данные охраняет Федеральный Закон № 152 – ФЗ</a:t>
            </a:r>
            <a:br>
              <a:rPr lang="ru-RU" sz="4000" dirty="0">
                <a:solidFill>
                  <a:schemeClr val="tx1">
                    <a:lumMod val="95000"/>
                    <a:lumOff val="5000"/>
                  </a:schemeClr>
                </a:solidFill>
                <a:latin typeface="Times New Roman" panose="02020603050405020304" pitchFamily="18" charset="0"/>
                <a:cs typeface="Times New Roman" panose="02020603050405020304" pitchFamily="18" charset="0"/>
              </a:rPr>
            </a:b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«О …</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610362917"/>
      </p:ext>
    </p:extLst>
  </p:cSld>
  <p:clrMapOvr>
    <a:masterClrMapping/>
  </p:clrMapOvr>
  <p:transition spd="slow">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6D095C53-D736-46C4-B264-D7104FD42642}"/>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513073033"/>
      </p:ext>
    </p:extLst>
  </p:cSld>
  <p:clrMapOvr>
    <a:masterClrMapping/>
  </p:clrMapOvr>
  <p:transition spd="slow">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664805" y="1321013"/>
            <a:ext cx="9644670" cy="1815882"/>
          </a:xfrm>
          <a:prstGeom prst="rect">
            <a:avLst/>
          </a:prstGeom>
          <a:noFill/>
        </p:spPr>
        <p:txBody>
          <a:bodyPr wrap="square">
            <a:spAutoFit/>
          </a:bodyPr>
          <a:lstStyle/>
          <a:p>
            <a:pPr>
              <a:tabLst>
                <a:tab pos="2955925" algn="l"/>
              </a:tabLst>
            </a:pPr>
            <a:r>
              <a:rPr lang="ru-RU" sz="4000" b="1" u="sng" dirty="0">
                <a:solidFill>
                  <a:srgbClr val="002060"/>
                </a:solidFill>
                <a:latin typeface="Times New Roman" panose="02020603050405020304" pitchFamily="18" charset="0"/>
                <a:cs typeface="Times New Roman" panose="02020603050405020304" pitchFamily="18" charset="0"/>
              </a:rPr>
              <a:t>Какой из предложенных паролей является надежным?</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2" y="2789272"/>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Дата рождения</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6" action="ppaction://hlinksldjump"/>
            <a:extLst>
              <a:ext uri="{FF2B5EF4-FFF2-40B4-BE49-F238E27FC236}">
                <a16:creationId xmlns:a16="http://schemas.microsoft.com/office/drawing/2014/main" id="{0EB38397-F13D-48B1-93CC-B8E928AB80C5}"/>
              </a:ext>
            </a:extLst>
          </p:cNvPr>
          <p:cNvSpPr/>
          <p:nvPr/>
        </p:nvSpPr>
        <p:spPr>
          <a:xfrm>
            <a:off x="603039" y="2789272"/>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en-US" sz="2400" dirty="0">
                <a:solidFill>
                  <a:schemeClr val="tx1"/>
                </a:solidFill>
                <a:latin typeface="Times New Roman" panose="02020603050405020304" pitchFamily="18" charset="0"/>
                <a:cs typeface="Times New Roman" panose="02020603050405020304" pitchFamily="18" charset="0"/>
              </a:rPr>
              <a:t>root</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6" action="ppaction://hlinksldjump"/>
            <a:extLst>
              <a:ext uri="{FF2B5EF4-FFF2-40B4-BE49-F238E27FC236}">
                <a16:creationId xmlns:a16="http://schemas.microsoft.com/office/drawing/2014/main" id="{3B34FA5A-BBBB-4571-A1F9-AD2BCC4A6B82}"/>
              </a:ext>
            </a:extLst>
          </p:cNvPr>
          <p:cNvSpPr/>
          <p:nvPr/>
        </p:nvSpPr>
        <p:spPr>
          <a:xfrm>
            <a:off x="603039" y="45217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en-US" sz="2400" dirty="0">
                <a:solidFill>
                  <a:schemeClr val="tx1"/>
                </a:solidFill>
                <a:latin typeface="Times New Roman" panose="02020603050405020304" pitchFamily="18" charset="0"/>
                <a:cs typeface="Times New Roman" panose="02020603050405020304" pitchFamily="18" charset="0"/>
              </a:rPr>
              <a:t>NoTen1</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2" y="4521763"/>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en-US" sz="2400" dirty="0">
                <a:solidFill>
                  <a:schemeClr val="tx1"/>
                </a:solidFill>
                <a:latin typeface="Times New Roman" panose="02020603050405020304" pitchFamily="18" charset="0"/>
                <a:cs typeface="Times New Roman" panose="02020603050405020304" pitchFamily="18" charset="0"/>
              </a:rPr>
              <a:t>NoTeN1!</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6519012"/>
      </p:ext>
    </p:extLst>
  </p:cSld>
  <p:clrMapOvr>
    <a:masterClrMapping/>
  </p:clrMapOvr>
  <p:transition spd="slow">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077506ED-46BB-4A82-94DE-D70B90B089BF}"/>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264755509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96460288-E374-4EC4-821D-8D5C2A43122C}"/>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756746701"/>
      </p:ext>
    </p:extLst>
  </p:cSld>
  <p:clrMapOvr>
    <a:masterClrMapping/>
  </p:clrMapOvr>
  <p:transition spd="slow">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431435"/>
          </a:xfrm>
          <a:prstGeom prst="rect">
            <a:avLst/>
          </a:prstGeom>
          <a:noFill/>
        </p:spPr>
        <p:txBody>
          <a:bodyPr wrap="square">
            <a:spAutoFit/>
          </a:bodyPr>
          <a:lstStyle/>
          <a:p>
            <a:pPr>
              <a:tabLst>
                <a:tab pos="2955925" algn="l"/>
              </a:tabLst>
            </a:pPr>
            <a:r>
              <a:rPr lang="ru-RU" sz="2400" b="1" u="sng" dirty="0">
                <a:solidFill>
                  <a:srgbClr val="002060"/>
                </a:solidFill>
                <a:latin typeface="Times New Roman" panose="02020603050405020304" pitchFamily="18" charset="0"/>
                <a:cs typeface="Times New Roman" panose="02020603050405020304" pitchFamily="18" charset="0"/>
              </a:rPr>
              <a:t>На вашу электронную почту пришло сообщение, в котором сообщалось о попытке взлома Вашего аккаунта в социальной сети с чужого устройства. Вам самостоятельно рекомендовалось пройти по ссылке, указанной в сообщении, для смены пароля. Как правильно поступить в такой ситуации?</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Пройти по ссылке, указанной в письме, и сменить пароль</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Самостоятельно зайти в свой аккаунт социальной сети и сменить пароль</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6" action="ppaction://hlinksldjump"/>
            <a:extLst>
              <a:ext uri="{FF2B5EF4-FFF2-40B4-BE49-F238E27FC236}">
                <a16:creationId xmlns:a16="http://schemas.microsoft.com/office/drawing/2014/main" id="{3B34FA5A-BBBB-4571-A1F9-AD2BCC4A6B82}"/>
              </a:ext>
            </a:extLst>
          </p:cNvPr>
          <p:cNvSpPr/>
          <p:nvPr/>
        </p:nvSpPr>
        <p:spPr>
          <a:xfrm>
            <a:off x="560442"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Проигнорировать письмо и добавить его в спам</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6"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Написать в ответ гневное письмо с критикой работы социальной сети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8419044"/>
      </p:ext>
    </p:extLst>
  </p:cSld>
  <p:clrMapOvr>
    <a:masterClrMapping/>
  </p:clrMapOvr>
  <p:transition spd="slow">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C19F8F24-414B-45EE-9188-9C623B2CAA89}"/>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118765830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5A203199-3FF3-4805-9E17-2C4A8422E18B}"/>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3441203477"/>
      </p:ext>
    </p:extLst>
  </p:cSld>
  <p:clrMapOvr>
    <a:masterClrMapping/>
  </p:clrMapOvr>
  <p:transition spd="slow">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1200329"/>
          </a:xfrm>
          <a:prstGeom prst="rect">
            <a:avLst/>
          </a:prstGeom>
          <a:noFill/>
        </p:spPr>
        <p:txBody>
          <a:bodyPr wrap="square">
            <a:spAutoFit/>
          </a:bodyPr>
          <a:lstStyle/>
          <a:p>
            <a:pPr>
              <a:tabLst>
                <a:tab pos="2955925" algn="l"/>
              </a:tabLst>
            </a:pPr>
            <a:r>
              <a:rPr lang="ru-RU" sz="4000" b="1" u="sng" dirty="0">
                <a:solidFill>
                  <a:srgbClr val="002060"/>
                </a:solidFill>
                <a:latin typeface="Times New Roman" panose="02020603050405020304" pitchFamily="18" charset="0"/>
                <a:cs typeface="Times New Roman" panose="02020603050405020304" pitchFamily="18" charset="0"/>
              </a:rPr>
              <a:t>Троянская программа опасна тем, что</a:t>
            </a:r>
            <a:r>
              <a:rPr lang="ru-RU" sz="2800" b="1" u="sng" dirty="0">
                <a:solidFill>
                  <a:srgbClr val="002060"/>
                </a:solidFill>
                <a:latin typeface="Times New Roman" panose="02020603050405020304" pitchFamily="18" charset="0"/>
                <a:cs typeface="Times New Roman" panose="02020603050405020304" pitchFamily="18" charset="0"/>
              </a:rPr>
              <a:t>:</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148595" y="2243135"/>
            <a:ext cx="5177526" cy="2013639"/>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Проникает на компьютер под видом полезной программы и выполняет вредоносные действия без ведома пользователя</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632341" y="251336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Вынуждает пользователя возвращать долги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6433734" y="452603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Ищет на доске какого-то коня, снижая производительность системы</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539799" y="4247135"/>
            <a:ext cx="5177526" cy="2013638"/>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Проникает на компьютер под видом полезной программы и выполняет вредоносные действия без ведома пользователя и приводит только к удалению данных</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8217146"/>
      </p:ext>
    </p:extLst>
  </p:cSld>
  <p:clrMapOvr>
    <a:masterClrMapping/>
  </p:clrMapOvr>
  <p:transition spd="slow">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EA97CF14-14C3-4B47-8A63-1C199BBFA5D0}"/>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333888252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4DA794F9-3AB6-4F39-A375-05F6C0688D46}"/>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4193811070"/>
      </p:ext>
    </p:extLst>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460642" y="3187721"/>
            <a:ext cx="7774295" cy="1323439"/>
          </a:xfrm>
          <a:prstGeom prst="rect">
            <a:avLst/>
          </a:prstGeom>
          <a:noFill/>
        </p:spPr>
        <p:txBody>
          <a:bodyPr wrap="square">
            <a:spAutoFit/>
          </a:bodyPr>
          <a:lstStyle/>
          <a:p>
            <a:pPr marL="571500" indent="-571500">
              <a:buFont typeface="Wingdings" panose="05000000000000000000" pitchFamily="2" charset="2"/>
              <a:buChar char="q"/>
              <a:tabLst>
                <a:tab pos="2955925" algn="l"/>
              </a:tabLst>
            </a:pP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Анонимность в сети Интернет – это отсутствие связи…</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932579123"/>
      </p:ext>
    </p:extLst>
  </p:cSld>
  <p:clrMapOvr>
    <a:masterClrMapping/>
  </p:clrMapOvr>
  <p:transition spd="slow">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308324"/>
          </a:xfrm>
          <a:prstGeom prst="rect">
            <a:avLst/>
          </a:prstGeom>
          <a:noFill/>
        </p:spPr>
        <p:txBody>
          <a:bodyPr wrap="square">
            <a:spAutoFit/>
          </a:bodyPr>
          <a:lstStyle/>
          <a:p>
            <a:pPr>
              <a:tabLst>
                <a:tab pos="2955925" algn="l"/>
              </a:tabLst>
            </a:pPr>
            <a:r>
              <a:rPr lang="ru-RU" sz="2800" b="1" u="sng" dirty="0">
                <a:solidFill>
                  <a:srgbClr val="002060"/>
                </a:solidFill>
                <a:latin typeface="Times New Roman" panose="02020603050405020304" pitchFamily="18" charset="0"/>
                <a:cs typeface="Times New Roman" panose="02020603050405020304" pitchFamily="18" charset="0"/>
              </a:rPr>
              <a:t>Вам пришло письмо: «Чтобы выиграть миллион в нашей лотерее, Вам нужно зарегистрироваться на этом сайте (ссылка на сайт). Регистрация закрывается завтра». Каковы будут Ваши действия?</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Напишу в ответ письмо, где попрошу прислать подробности о лотерее</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6"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Зайду на сайт и посмотрю, что за лотерея</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6" action="ppaction://hlinksldjump"/>
            <a:extLst>
              <a:ext uri="{FF2B5EF4-FFF2-40B4-BE49-F238E27FC236}">
                <a16:creationId xmlns:a16="http://schemas.microsoft.com/office/drawing/2014/main" id="{3B34FA5A-BBBB-4571-A1F9-AD2BCC4A6B82}"/>
              </a:ext>
            </a:extLst>
          </p:cNvPr>
          <p:cNvSpPr/>
          <p:nvPr/>
        </p:nvSpPr>
        <p:spPr>
          <a:xfrm>
            <a:off x="560442"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Перешлю друзьям данное письмо</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Удалю письмо, так как ничего не знаю об этом сайте и авторе письма. Скорее всего это спам</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7836258"/>
      </p:ext>
    </p:extLst>
  </p:cSld>
  <p:clrMapOvr>
    <a:masterClrMapping/>
  </p:clrMapOvr>
  <p:transition spd="slow">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9A07BE99-068E-425D-9C33-36575DDD4B8D}"/>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238666815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80C6A1F3-DDA5-4D3C-B98F-6AFDDC73833C}"/>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4156688977"/>
      </p:ext>
    </p:extLst>
  </p:cSld>
  <p:clrMapOvr>
    <a:masterClrMapping/>
  </p:clrMapOvr>
  <p:transition spd="slow">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246769"/>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Вам пришло письмо: «Новые снимки на сервисе Яндекс. Фотки. Открой и увидишь!». Каковы будут Ваши действия?</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Удалю письмо</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Обязательно посмотрю фотографии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560442"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Поделюсь ссылкой с друзьям</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Проигнорирую письмо</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8556566"/>
      </p:ext>
    </p:extLst>
  </p:cSld>
  <p:clrMapOvr>
    <a:masterClrMapping/>
  </p:clrMapOvr>
  <p:transition spd="slow">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0C860EC7-22C8-454E-9997-D7DF876B04BF}"/>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428037991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31958BBB-5E76-4E27-AB5F-230E84BCE665}"/>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179927061"/>
      </p:ext>
    </p:extLst>
  </p:cSld>
  <p:clrMapOvr>
    <a:masterClrMapping/>
  </p:clrMapOvr>
  <p:transition spd="slow">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554545"/>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На адрес электронной почты Вам пришло письмо сообщение о предоставлении Вам демо-доступа к игре и файл с игрой». Каковы будут Ваши действия?</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Не открою файл</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Скачаю файл и начну играть</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560442"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Задам вопрос откуда у отправителя адрес моей электронной почты</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Отправлю файл своим друзьям для совместной игры</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04713915"/>
      </p:ext>
    </p:extLst>
  </p:cSld>
  <p:clrMapOvr>
    <a:masterClrMapping/>
  </p:clrMapOvr>
  <p:transition spd="slow">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55015D36-2FCB-457E-9787-3ECAC4158C41}"/>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240291718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E04F21AB-4832-4044-A227-42EDAF1F0C4F}"/>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025963191"/>
      </p:ext>
    </p:extLst>
  </p:cSld>
  <p:clrMapOvr>
    <a:masterClrMapping/>
  </p:clrMapOvr>
  <p:transition spd="slow">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062103"/>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Какая персональная информация, размещенная на онлайн-ресурсе, может быть удалена из поисковой системы по запросу пользователя?</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Номер паспорта или любого другого официального документа пользователя</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7"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Любые групповые фото, на котором есть изображение данного пользователя</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560442" y="4993610"/>
            <a:ext cx="5177526" cy="1420441"/>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Перепост пользовательского поста, размещенного в открытом доступе на странице данного пользователя в социальной сети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Любая персональная информация о пользователе может быть удалена из сети Интернет</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5405558"/>
      </p:ext>
    </p:extLst>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678765" y="1507146"/>
            <a:ext cx="9338050" cy="4628609"/>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1944747" y="3003046"/>
            <a:ext cx="9338049" cy="1938992"/>
          </a:xfrm>
          <a:prstGeom prst="rect">
            <a:avLst/>
          </a:prstGeom>
          <a:noFill/>
        </p:spPr>
        <p:txBody>
          <a:bodyPr wrap="square">
            <a:spAutoFit/>
          </a:bodyPr>
          <a:lstStyle/>
          <a:p>
            <a:pPr marL="571500" indent="-571500">
              <a:buFont typeface="Wingdings" panose="05000000000000000000" pitchFamily="2" charset="2"/>
              <a:buChar char="q"/>
              <a:tabLst>
                <a:tab pos="2955925" algn="l"/>
              </a:tabLst>
            </a:pP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При установке программных продуктов (от неизвестных производителей) следует…</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80043696"/>
      </p:ext>
    </p:extLst>
  </p:cSld>
  <p:clrMapOvr>
    <a:masterClrMapping/>
  </p:clrMapOvr>
  <p:transition spd="slow">
    <p:fade thruBlk="1"/>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2441E985-C087-4EEB-BF2B-E008B9B1FF46}"/>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327728138"/>
      </p:ext>
    </p:extLst>
  </p:cSld>
  <p:clrMapOvr>
    <a:masterClrMapping/>
  </p:clrMapOvr>
  <p:transition spd="slow">
    <p:fade thruBlk="1"/>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8CF457D2-1813-4D97-BFC4-C662F699504F}"/>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41887845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2062103"/>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Ваш друг в социальной сети написал следующее сообщение: «У меня горе помоги, реквизиты на стене». Каковы будут Ваши действия?</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454031"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Уточню, что случилось и нужна ли помощь, по сообщению</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6" action="ppaction://hlinksldjump"/>
            <a:extLst>
              <a:ext uri="{FF2B5EF4-FFF2-40B4-BE49-F238E27FC236}">
                <a16:creationId xmlns:a16="http://schemas.microsoft.com/office/drawing/2014/main" id="{0EB38397-F13D-48B1-93CC-B8E928AB80C5}"/>
              </a:ext>
            </a:extLst>
          </p:cNvPr>
          <p:cNvSpPr/>
          <p:nvPr/>
        </p:nvSpPr>
        <p:spPr>
          <a:xfrm>
            <a:off x="560443" y="3414916"/>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Отправлю деньги другу</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6" action="ppaction://hlinksldjump"/>
            <a:extLst>
              <a:ext uri="{FF2B5EF4-FFF2-40B4-BE49-F238E27FC236}">
                <a16:creationId xmlns:a16="http://schemas.microsoft.com/office/drawing/2014/main" id="{3B34FA5A-BBBB-4571-A1F9-AD2BCC4A6B82}"/>
              </a:ext>
            </a:extLst>
          </p:cNvPr>
          <p:cNvSpPr/>
          <p:nvPr/>
        </p:nvSpPr>
        <p:spPr>
          <a:xfrm>
            <a:off x="560442"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Поделюсь с друзьями</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7" action="ppaction://hlinksldjump"/>
            <a:extLst>
              <a:ext uri="{FF2B5EF4-FFF2-40B4-BE49-F238E27FC236}">
                <a16:creationId xmlns:a16="http://schemas.microsoft.com/office/drawing/2014/main" id="{E283F938-A113-4995-ABDC-29009A7D5454}"/>
              </a:ext>
            </a:extLst>
          </p:cNvPr>
          <p:cNvSpPr/>
          <p:nvPr/>
        </p:nvSpPr>
        <p:spPr>
          <a:xfrm>
            <a:off x="6454031" y="4993611"/>
            <a:ext cx="5177526" cy="121920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Не буду отправлять деньги другу</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0155752"/>
      </p:ext>
    </p:extLst>
  </p:cSld>
  <p:clrMapOvr>
    <a:masterClrMapping/>
  </p:clrMapOvr>
  <p:transition spd="slow">
    <p:fade thruBlk="1"/>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376BE0BA-E42C-4FF0-957A-BA15D3B30B3F}"/>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649945915"/>
      </p:ext>
    </p:extLst>
  </p:cSld>
  <p:clrMapOvr>
    <a:masterClrMapping/>
  </p:clrMapOvr>
  <p:transition spd="slow">
    <p:fade thruBlk="1"/>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A2E62A85-C99D-4A9F-BD9A-0DF7F72B03FB}"/>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30805763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403667" y="39757"/>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Выберите правильный вариант ответа</a:t>
            </a:r>
          </a:p>
        </p:txBody>
      </p:sp>
      <p:grpSp>
        <p:nvGrpSpPr>
          <p:cNvPr id="8" name="Группа 7">
            <a:extLst>
              <a:ext uri="{FF2B5EF4-FFF2-40B4-BE49-F238E27FC236}">
                <a16:creationId xmlns:a16="http://schemas.microsoft.com/office/drawing/2014/main" id="{D788999C-9419-44C4-9A46-E7DCC277E834}"/>
              </a:ext>
            </a:extLst>
          </p:cNvPr>
          <p:cNvGrpSpPr/>
          <p:nvPr/>
        </p:nvGrpSpPr>
        <p:grpSpPr>
          <a:xfrm>
            <a:off x="108529" y="-107116"/>
            <a:ext cx="12083471" cy="6934200"/>
            <a:chOff x="539551" y="548810"/>
            <a:chExt cx="3759979" cy="1347245"/>
          </a:xfrm>
        </p:grpSpPr>
        <p:sp>
          <p:nvSpPr>
            <p:cNvPr id="9" name="Прямоугольник 8">
              <a:extLst>
                <a:ext uri="{FF2B5EF4-FFF2-40B4-BE49-F238E27FC236}">
                  <a16:creationId xmlns:a16="http://schemas.microsoft.com/office/drawing/2014/main" id="{07FF792F-0E77-4D83-AFBA-7E7A7959FE21}"/>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Picture 8" descr="D:\00_USER_C\Desktop\Картинки\g20209.png">
              <a:extLst>
                <a:ext uri="{FF2B5EF4-FFF2-40B4-BE49-F238E27FC236}">
                  <a16:creationId xmlns:a16="http://schemas.microsoft.com/office/drawing/2014/main" id="{D447FDBA-6BDA-4F47-878E-84DA9BBA19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00_USER_C\Desktop\Картинки\g20209.png">
              <a:extLst>
                <a:ext uri="{FF2B5EF4-FFF2-40B4-BE49-F238E27FC236}">
                  <a16:creationId xmlns:a16="http://schemas.microsoft.com/office/drawing/2014/main" id="{CB5C5037-27F9-477F-AB03-CBFC6A96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Управляющая кнопка: &quot;Вперед&quot; или &quot;Следующий&quot; 6">
            <a:hlinkClick r:id="rId5" action="ppaction://hlinksldjump" highlightClick="1"/>
            <a:extLst>
              <a:ext uri="{FF2B5EF4-FFF2-40B4-BE49-F238E27FC236}">
                <a16:creationId xmlns:a16="http://schemas.microsoft.com/office/drawing/2014/main" id="{3241F73D-AE13-4FCE-A3A9-99E56BBFFE32}"/>
              </a:ext>
            </a:extLst>
          </p:cNvPr>
          <p:cNvSpPr/>
          <p:nvPr/>
        </p:nvSpPr>
        <p:spPr>
          <a:xfrm>
            <a:off x="11309475" y="6283745"/>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TextBox 15">
            <a:extLst>
              <a:ext uri="{FF2B5EF4-FFF2-40B4-BE49-F238E27FC236}">
                <a16:creationId xmlns:a16="http://schemas.microsoft.com/office/drawing/2014/main" id="{333B612D-06A2-41F3-9A94-91D16E5FAEF7}"/>
              </a:ext>
            </a:extLst>
          </p:cNvPr>
          <p:cNvSpPr txBox="1"/>
          <p:nvPr/>
        </p:nvSpPr>
        <p:spPr>
          <a:xfrm>
            <a:off x="1327929" y="1313032"/>
            <a:ext cx="9644670" cy="1692771"/>
          </a:xfrm>
          <a:prstGeom prst="rect">
            <a:avLst/>
          </a:prstGeom>
          <a:noFill/>
        </p:spPr>
        <p:txBody>
          <a:bodyPr wrap="square">
            <a:spAutoFit/>
          </a:bodyPr>
          <a:lstStyle/>
          <a:p>
            <a:pPr>
              <a:tabLst>
                <a:tab pos="2955925" algn="l"/>
              </a:tabLst>
            </a:pPr>
            <a:r>
              <a:rPr lang="ru-RU" sz="3600" b="1" u="sng" dirty="0">
                <a:solidFill>
                  <a:srgbClr val="002060"/>
                </a:solidFill>
                <a:latin typeface="Times New Roman" panose="02020603050405020304" pitchFamily="18" charset="0"/>
                <a:cs typeface="Times New Roman" panose="02020603050405020304" pitchFamily="18" charset="0"/>
              </a:rPr>
              <a:t>Какую цель преследует такая угроза как фишинг?</a:t>
            </a:r>
          </a:p>
          <a:p>
            <a:pPr>
              <a:tabLst>
                <a:tab pos="2955925" algn="l"/>
              </a:tabLst>
            </a:pPr>
            <a:endParaRPr lang="ru-RU" sz="3200" b="1" u="sng" dirty="0">
              <a:solidFill>
                <a:srgbClr val="002060"/>
              </a:solidFill>
              <a:latin typeface="Times New Roman" panose="02020603050405020304" pitchFamily="18" charset="0"/>
              <a:cs typeface="Times New Roman" panose="02020603050405020304" pitchFamily="18" charset="0"/>
            </a:endParaRPr>
          </a:p>
        </p:txBody>
      </p:sp>
      <p:sp>
        <p:nvSpPr>
          <p:cNvPr id="17" name="Прямоугольник: скругленные углы 16">
            <a:hlinkClick r:id="rId6" action="ppaction://hlinksldjump"/>
            <a:extLst>
              <a:ext uri="{FF2B5EF4-FFF2-40B4-BE49-F238E27FC236}">
                <a16:creationId xmlns:a16="http://schemas.microsoft.com/office/drawing/2014/main" id="{DF88671A-F5B5-4DB9-A6A8-038570723F3C}"/>
              </a:ext>
            </a:extLst>
          </p:cNvPr>
          <p:cNvSpPr/>
          <p:nvPr/>
        </p:nvSpPr>
        <p:spPr>
          <a:xfrm>
            <a:off x="6376221" y="2803279"/>
            <a:ext cx="5177526" cy="1183588"/>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Перенаправлять новые запросы пользователя в браузере на хакерский сайт</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8" name="Прямоугольник: скругленные углы 17">
            <a:hlinkClick r:id="rId6" action="ppaction://hlinksldjump"/>
            <a:extLst>
              <a:ext uri="{FF2B5EF4-FFF2-40B4-BE49-F238E27FC236}">
                <a16:creationId xmlns:a16="http://schemas.microsoft.com/office/drawing/2014/main" id="{0EB38397-F13D-48B1-93CC-B8E928AB80C5}"/>
              </a:ext>
            </a:extLst>
          </p:cNvPr>
          <p:cNvSpPr/>
          <p:nvPr/>
        </p:nvSpPr>
        <p:spPr>
          <a:xfrm>
            <a:off x="506721" y="2803279"/>
            <a:ext cx="5611175" cy="1298713"/>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Организовать отправку от имени зараженного пользователя приглашение по электронной почте</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19" name="Прямоугольник: скругленные углы 18">
            <a:hlinkClick r:id="rId7" action="ppaction://hlinksldjump"/>
            <a:extLst>
              <a:ext uri="{FF2B5EF4-FFF2-40B4-BE49-F238E27FC236}">
                <a16:creationId xmlns:a16="http://schemas.microsoft.com/office/drawing/2014/main" id="{3B34FA5A-BBBB-4571-A1F9-AD2BCC4A6B82}"/>
              </a:ext>
            </a:extLst>
          </p:cNvPr>
          <p:cNvSpPr/>
          <p:nvPr/>
        </p:nvSpPr>
        <p:spPr>
          <a:xfrm>
            <a:off x="484825" y="4343088"/>
            <a:ext cx="5177526" cy="1298713"/>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Обманным путем вынудить у пользователя данные, позволяющее получить доступ к учетным записям</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
        <p:nvSpPr>
          <p:cNvPr id="20" name="Прямоугольник: скругленные углы 19">
            <a:hlinkClick r:id="rId6" action="ppaction://hlinksldjump"/>
            <a:extLst>
              <a:ext uri="{FF2B5EF4-FFF2-40B4-BE49-F238E27FC236}">
                <a16:creationId xmlns:a16="http://schemas.microsoft.com/office/drawing/2014/main" id="{E283F938-A113-4995-ABDC-29009A7D5454}"/>
              </a:ext>
            </a:extLst>
          </p:cNvPr>
          <p:cNvSpPr/>
          <p:nvPr/>
        </p:nvSpPr>
        <p:spPr>
          <a:xfrm>
            <a:off x="6338412" y="4269198"/>
            <a:ext cx="5177526" cy="1022876"/>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tabLst>
                <a:tab pos="2955925" algn="l"/>
              </a:tabLst>
            </a:pPr>
            <a:r>
              <a:rPr lang="ru-RU" sz="2400" dirty="0">
                <a:solidFill>
                  <a:schemeClr val="tx1"/>
                </a:solidFill>
                <a:latin typeface="Times New Roman" panose="02020603050405020304" pitchFamily="18" charset="0"/>
                <a:cs typeface="Times New Roman" panose="02020603050405020304" pitchFamily="18" charset="0"/>
              </a:rPr>
              <a:t>Распространение вредоносных вирусов</a:t>
            </a:r>
            <a:endParaRPr lang="ru-RU" sz="2400" dirty="0">
              <a:solidFill>
                <a:schemeClr val="bg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7574975"/>
      </p:ext>
    </p:extLst>
  </p:cSld>
  <p:clrMapOvr>
    <a:masterClrMapping/>
  </p:clrMapOvr>
  <p:transition spd="slow">
    <p:fade thruBlk="1"/>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Неверно!</a:t>
            </a:r>
          </a:p>
        </p:txBody>
      </p:sp>
      <p:sp>
        <p:nvSpPr>
          <p:cNvPr id="6" name="Прямоугольник: скругленные углы 5">
            <a:extLst>
              <a:ext uri="{FF2B5EF4-FFF2-40B4-BE49-F238E27FC236}">
                <a16:creationId xmlns:a16="http://schemas.microsoft.com/office/drawing/2014/main" id="{74BA3D11-4DDB-4062-B9C5-62AFA27178BA}"/>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 баллов</a:t>
            </a:r>
          </a:p>
        </p:txBody>
      </p:sp>
    </p:spTree>
    <p:extLst>
      <p:ext uri="{BB962C8B-B14F-4D97-AF65-F5344CB8AC3E}">
        <p14:creationId xmlns:p14="http://schemas.microsoft.com/office/powerpoint/2010/main" val="2125465663"/>
      </p:ext>
    </p:extLst>
  </p:cSld>
  <p:clrMapOvr>
    <a:masterClrMapping/>
  </p:clrMapOvr>
  <p:transition spd="slow">
    <p:fade thruBlk="1"/>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5AD70CC5-BF91-497B-98FF-FE5ABB444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5" name="Прямоугольник: скругленные углы 4">
            <a:hlinkClick r:id="rId3" action="ppaction://hlinksldjump"/>
            <a:extLst>
              <a:ext uri="{FF2B5EF4-FFF2-40B4-BE49-F238E27FC236}">
                <a16:creationId xmlns:a16="http://schemas.microsoft.com/office/drawing/2014/main" id="{50C71454-E4D9-4950-8234-2140FB36437E}"/>
              </a:ext>
            </a:extLst>
          </p:cNvPr>
          <p:cNvSpPr/>
          <p:nvPr/>
        </p:nvSpPr>
        <p:spPr>
          <a:xfrm>
            <a:off x="2116009" y="2690192"/>
            <a:ext cx="8100731" cy="1174140"/>
          </a:xfrm>
          <a:prstGeom prst="roundRect">
            <a:avLst/>
          </a:prstGeom>
          <a:solidFill>
            <a:srgbClr val="9AB8FC"/>
          </a:solidFill>
          <a:ln>
            <a:noFill/>
          </a:ln>
          <a:effectLst>
            <a:glow rad="139700">
              <a:schemeClr val="accent5">
                <a:satMod val="175000"/>
                <a:alpha val="40000"/>
              </a:schemeClr>
            </a:glow>
            <a:outerShdw blurRad="76200" dist="12700" dir="8100000" sy="-23000" kx="800400" algn="br" rotWithShape="0">
              <a:prstClr val="black">
                <a:alpha val="20000"/>
              </a:prstClr>
            </a:outerShdw>
            <a:softEdge rad="31750"/>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a:solidFill>
                  <a:srgbClr val="FF0000"/>
                </a:solidFill>
                <a:effectLst>
                  <a:outerShdw blurRad="38100" dist="38100" dir="2700000" algn="tl">
                    <a:srgbClr val="000000">
                      <a:alpha val="43137"/>
                    </a:srgbClr>
                  </a:outerShdw>
                </a:effectLst>
                <a:latin typeface="Sitka Banner" panose="02000505000000020004" pitchFamily="2" charset="0"/>
              </a:rPr>
              <a:t>Верно!</a:t>
            </a:r>
          </a:p>
        </p:txBody>
      </p:sp>
      <p:sp>
        <p:nvSpPr>
          <p:cNvPr id="6" name="Прямоугольник: скругленные углы 5">
            <a:extLst>
              <a:ext uri="{FF2B5EF4-FFF2-40B4-BE49-F238E27FC236}">
                <a16:creationId xmlns:a16="http://schemas.microsoft.com/office/drawing/2014/main" id="{35E81C7E-C38A-4B92-A26F-6412070C350A}"/>
              </a:ext>
            </a:extLst>
          </p:cNvPr>
          <p:cNvSpPr/>
          <p:nvPr/>
        </p:nvSpPr>
        <p:spPr>
          <a:xfrm>
            <a:off x="9342782" y="178905"/>
            <a:ext cx="2849218"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балл</a:t>
            </a:r>
          </a:p>
        </p:txBody>
      </p:sp>
    </p:spTree>
    <p:extLst>
      <p:ext uri="{BB962C8B-B14F-4D97-AF65-F5344CB8AC3E}">
        <p14:creationId xmlns:p14="http://schemas.microsoft.com/office/powerpoint/2010/main" val="271022028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270587" y="175591"/>
            <a:ext cx="7190388"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
        <p:nvSpPr>
          <p:cNvPr id="2" name="Прямоугольник: скругленные углы 1">
            <a:hlinkClick r:id="rId4" action="ppaction://hlinksldjump"/>
            <a:extLst>
              <a:ext uri="{FF2B5EF4-FFF2-40B4-BE49-F238E27FC236}">
                <a16:creationId xmlns:a16="http://schemas.microsoft.com/office/drawing/2014/main" id="{FE09D171-3F94-4E78-A2DB-1E626649B068}"/>
              </a:ext>
            </a:extLst>
          </p:cNvPr>
          <p:cNvSpPr/>
          <p:nvPr/>
        </p:nvSpPr>
        <p:spPr>
          <a:xfrm>
            <a:off x="6480313" y="5352222"/>
            <a:ext cx="4585252" cy="1007165"/>
          </a:xfrm>
          <a:prstGeom prst="roundRec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400" dirty="0">
                <a:solidFill>
                  <a:schemeClr val="tx1">
                    <a:lumMod val="95000"/>
                    <a:lumOff val="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Закончить игру</a:t>
            </a:r>
          </a:p>
        </p:txBody>
      </p:sp>
    </p:spTree>
    <p:extLst>
      <p:ext uri="{BB962C8B-B14F-4D97-AF65-F5344CB8AC3E}">
        <p14:creationId xmlns:p14="http://schemas.microsoft.com/office/powerpoint/2010/main" val="4092946664"/>
      </p:ext>
    </p:extLst>
  </p:cSld>
  <p:clrMapOvr>
    <a:masterClrMapping/>
  </p:clrMapOvr>
  <p:transition spd="slow">
    <p:fade thruBlk="1"/>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023730"/>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47759180"/>
      </p:ext>
    </p:extLst>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Дополните список…</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997876" y="697964"/>
            <a:ext cx="10699827" cy="5888366"/>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1991288" y="2398793"/>
            <a:ext cx="8713001" cy="2800767"/>
          </a:xfrm>
          <a:prstGeom prst="rect">
            <a:avLst/>
          </a:prstGeom>
          <a:noFill/>
        </p:spPr>
        <p:txBody>
          <a:bodyPr wrap="square">
            <a:spAutoFit/>
          </a:bodyPr>
          <a:lstStyle/>
          <a:p>
            <a:pPr>
              <a:tabLst>
                <a:tab pos="2955925" algn="l"/>
              </a:tabLst>
            </a:pPr>
            <a:r>
              <a:rPr lang="ru-RU" sz="3200" b="1" u="sng" dirty="0">
                <a:solidFill>
                  <a:srgbClr val="002060"/>
                </a:solidFill>
                <a:latin typeface="Times New Roman" panose="02020603050405020304" pitchFamily="18" charset="0"/>
                <a:cs typeface="Times New Roman" panose="02020603050405020304" pitchFamily="18" charset="0"/>
              </a:rPr>
              <a:t>Мобильные устройства содержат важную информацию</a:t>
            </a: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a:t>
            </a:r>
          </a:p>
          <a:p>
            <a:pPr marL="457200" indent="-457200">
              <a:buFont typeface="Wingdings" panose="05000000000000000000" pitchFamily="2" charset="2"/>
              <a:buChar char="q"/>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список контактов;</a:t>
            </a:r>
          </a:p>
          <a:p>
            <a:pPr marL="457200" indent="-457200">
              <a:buFont typeface="Wingdings" panose="05000000000000000000" pitchFamily="2" charset="2"/>
              <a:buChar char="q"/>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личные фотографии/видеозаписи;</a:t>
            </a:r>
          </a:p>
          <a:p>
            <a:pPr marL="457200" indent="-457200">
              <a:buFont typeface="Wingdings" panose="05000000000000000000" pitchFamily="2" charset="2"/>
              <a:buChar char="q"/>
              <a:tabLst>
                <a:tab pos="2955925" algn="l"/>
              </a:tabLst>
            </a:pPr>
            <a:r>
              <a:rPr lang="ru-RU" sz="2800" dirty="0">
                <a:solidFill>
                  <a:schemeClr val="tx1">
                    <a:lumMod val="95000"/>
                    <a:lumOff val="5000"/>
                  </a:schemeClr>
                </a:solidFill>
                <a:latin typeface="Times New Roman" panose="02020603050405020304" pitchFamily="18" charset="0"/>
                <a:cs typeface="Times New Roman" panose="02020603050405020304" pitchFamily="18" charset="0"/>
              </a:rPr>
              <a:t>данные доступа к электронной почте; и иным аккаунтам в сети.</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36870655"/>
      </p:ext>
    </p:extLst>
  </p:cSld>
  <p:clrMapOvr>
    <a:masterClrMapping/>
  </p:clrMapOvr>
  <p:transition spd="slow">
    <p:fade thruBlk="1"/>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extLst>
              <a:ext uri="{FF2B5EF4-FFF2-40B4-BE49-F238E27FC236}">
                <a16:creationId xmlns:a16="http://schemas.microsoft.com/office/drawing/2014/main" id="{EC712CDD-131F-4FF7-8AC9-63A499036E3A}"/>
              </a:ext>
            </a:extLst>
          </p:cNvPr>
          <p:cNvSpPr/>
          <p:nvPr/>
        </p:nvSpPr>
        <p:spPr>
          <a:xfrm>
            <a:off x="730299" y="970721"/>
            <a:ext cx="10731402"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Ожидание…</a:t>
            </a:r>
          </a:p>
        </p:txBody>
      </p:sp>
    </p:spTree>
    <p:extLst>
      <p:ext uri="{BB962C8B-B14F-4D97-AF65-F5344CB8AC3E}">
        <p14:creationId xmlns:p14="http://schemas.microsoft.com/office/powerpoint/2010/main" val="603233640"/>
      </p:ext>
    </p:extLst>
  </p:cSld>
  <p:clrMapOvr>
    <a:masterClrMapping/>
  </p:clrMapOvr>
  <p:transition spd="slow" advClick="0" advTm="60000">
    <p:fade thruBlk="1"/>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721160" y="1023730"/>
            <a:ext cx="10890429" cy="438647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 </a:t>
            </a: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«Безопасность в сети Интернет»</a:t>
            </a:r>
          </a:p>
        </p:txBody>
      </p:sp>
    </p:spTree>
    <p:extLst>
      <p:ext uri="{BB962C8B-B14F-4D97-AF65-F5344CB8AC3E}">
        <p14:creationId xmlns:p14="http://schemas.microsoft.com/office/powerpoint/2010/main" val="1384762530"/>
      </p:ext>
    </p:extLst>
  </p:cSld>
  <p:clrMapOvr>
    <a:masterClrMapping/>
  </p:clrMapOvr>
  <p:transition spd="slow">
    <p:fade thruBlk="1"/>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Рефлексия</a:t>
            </a:r>
          </a:p>
        </p:txBody>
      </p:sp>
      <p:pic>
        <p:nvPicPr>
          <p:cNvPr id="11" name="Рисунок 10">
            <a:extLst>
              <a:ext uri="{FF2B5EF4-FFF2-40B4-BE49-F238E27FC236}">
                <a16:creationId xmlns:a16="http://schemas.microsoft.com/office/drawing/2014/main" id="{57686A81-F3F9-44DB-ACE6-E7D420C68FBA}"/>
              </a:ext>
            </a:extLst>
          </p:cNvPr>
          <p:cNvPicPr/>
          <p:nvPr/>
        </p:nvPicPr>
        <p:blipFill>
          <a:blip r:embed="rId4"/>
          <a:stretch>
            <a:fillRect/>
          </a:stretch>
        </p:blipFill>
        <p:spPr>
          <a:xfrm>
            <a:off x="3604768" y="1772714"/>
            <a:ext cx="4982463" cy="4789422"/>
          </a:xfrm>
          <a:prstGeom prst="rect">
            <a:avLst/>
          </a:prstGeom>
        </p:spPr>
      </p:pic>
    </p:spTree>
    <p:extLst>
      <p:ext uri="{BB962C8B-B14F-4D97-AF65-F5344CB8AC3E}">
        <p14:creationId xmlns:p14="http://schemas.microsoft.com/office/powerpoint/2010/main" val="2752065629"/>
      </p:ext>
    </p:extLst>
  </p:cSld>
  <p:clrMapOvr>
    <a:masterClrMapping/>
  </p:clrMapOvr>
  <p:transition spd="slow">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ACB8880A-CB45-4A87-AC89-DB95646D9C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332751" cy="6858000"/>
          </a:xfrm>
          <a:prstGeom prst="rect">
            <a:avLst/>
          </a:prstGeom>
        </p:spPr>
      </p:pic>
      <p:sp>
        <p:nvSpPr>
          <p:cNvPr id="8" name="Прямоугольник 7">
            <a:hlinkClick r:id="rId3" action="ppaction://hlinksldjump"/>
            <a:extLst>
              <a:ext uri="{FF2B5EF4-FFF2-40B4-BE49-F238E27FC236}">
                <a16:creationId xmlns:a16="http://schemas.microsoft.com/office/drawing/2014/main" id="{EC712CDD-131F-4FF7-8AC9-63A499036E3A}"/>
              </a:ext>
            </a:extLst>
          </p:cNvPr>
          <p:cNvSpPr/>
          <p:nvPr/>
        </p:nvSpPr>
        <p:spPr>
          <a:xfrm>
            <a:off x="902576" y="83277"/>
            <a:ext cx="10890429" cy="1606160"/>
          </a:xfrm>
          <a:prstGeom prst="rect">
            <a:avLst/>
          </a:prstGeom>
          <a:solidFill>
            <a:schemeClr val="bg1"/>
          </a:solidFill>
          <a:ln>
            <a:noFill/>
          </a:ln>
          <a:effectLst>
            <a:glow rad="228600">
              <a:schemeClr val="accent5">
                <a:satMod val="175000"/>
                <a:alpha val="40000"/>
              </a:schemeClr>
            </a:glo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8800" u="sng" dirty="0">
                <a:solidFill>
                  <a:schemeClr val="tx1">
                    <a:lumMod val="95000"/>
                    <a:lumOff val="5000"/>
                  </a:schemeClr>
                </a:solidFill>
                <a:effectLst>
                  <a:outerShdw blurRad="38100" dist="38100" dir="2700000" algn="tl">
                    <a:srgbClr val="000000">
                      <a:alpha val="43137"/>
                    </a:srgbClr>
                  </a:outerShdw>
                </a:effectLst>
                <a:latin typeface="Sitka Banner" panose="02000505000000020004" pitchFamily="2" charset="0"/>
              </a:rPr>
              <a:t>Продолжите фразу…</a:t>
            </a:r>
          </a:p>
        </p:txBody>
      </p:sp>
      <p:grpSp>
        <p:nvGrpSpPr>
          <p:cNvPr id="4" name="Группа 3">
            <a:extLst>
              <a:ext uri="{FF2B5EF4-FFF2-40B4-BE49-F238E27FC236}">
                <a16:creationId xmlns:a16="http://schemas.microsoft.com/office/drawing/2014/main" id="{70EFF1B0-8F9B-44DA-BFBE-4C8D6C39E785}"/>
              </a:ext>
            </a:extLst>
          </p:cNvPr>
          <p:cNvGrpSpPr/>
          <p:nvPr/>
        </p:nvGrpSpPr>
        <p:grpSpPr>
          <a:xfrm>
            <a:off x="1093177" y="1412469"/>
            <a:ext cx="10699827" cy="3489723"/>
            <a:chOff x="539551" y="548810"/>
            <a:chExt cx="3759979" cy="1347245"/>
          </a:xfrm>
        </p:grpSpPr>
        <p:sp>
          <p:nvSpPr>
            <p:cNvPr id="5" name="Прямоугольник 4">
              <a:extLst>
                <a:ext uri="{FF2B5EF4-FFF2-40B4-BE49-F238E27FC236}">
                  <a16:creationId xmlns:a16="http://schemas.microsoft.com/office/drawing/2014/main" id="{3412F674-C697-4CD6-AA9C-F229C955FADD}"/>
                </a:ext>
              </a:extLst>
            </p:cNvPr>
            <p:cNvSpPr/>
            <p:nvPr/>
          </p:nvSpPr>
          <p:spPr>
            <a:xfrm>
              <a:off x="539551" y="815935"/>
              <a:ext cx="3759979" cy="1080120"/>
            </a:xfrm>
            <a:prstGeom prst="rect">
              <a:avLst/>
            </a:prstGeom>
            <a:solidFill>
              <a:schemeClr val="bg1"/>
            </a:solidFill>
            <a:ln>
              <a:noFill/>
            </a:ln>
            <a:effectLst>
              <a:outerShdw blurRad="50800" dist="63500" dir="7320000" sx="101000" sy="101000" algn="tr" rotWithShape="0">
                <a:schemeClr val="tx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Picture 8" descr="D:\00_USER_C\Desktop\Картинки\g20209.png">
              <a:extLst>
                <a:ext uri="{FF2B5EF4-FFF2-40B4-BE49-F238E27FC236}">
                  <a16:creationId xmlns:a16="http://schemas.microsoft.com/office/drawing/2014/main" id="{7F653D5F-8405-47B6-97C5-7D7B76F756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642" y="570470"/>
              <a:ext cx="269875" cy="4349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D:\00_USER_C\Desktop\Картинки\g20209.png">
              <a:extLst>
                <a:ext uri="{FF2B5EF4-FFF2-40B4-BE49-F238E27FC236}">
                  <a16:creationId xmlns:a16="http://schemas.microsoft.com/office/drawing/2014/main" id="{7D870D05-30A3-4F2D-AA7D-1F2C5ED3FF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548810"/>
              <a:ext cx="269875" cy="43497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1DC8CCA7-8699-4524-81F8-C3C16C726EF8}"/>
              </a:ext>
            </a:extLst>
          </p:cNvPr>
          <p:cNvSpPr txBox="1"/>
          <p:nvPr/>
        </p:nvSpPr>
        <p:spPr>
          <a:xfrm>
            <a:off x="2011147" y="2841573"/>
            <a:ext cx="8713001" cy="1323439"/>
          </a:xfrm>
          <a:prstGeom prst="rect">
            <a:avLst/>
          </a:prstGeom>
          <a:noFill/>
        </p:spPr>
        <p:txBody>
          <a:bodyPr wrap="square">
            <a:spAutoFit/>
          </a:bodyPr>
          <a:lstStyle/>
          <a:p>
            <a:pPr marL="571500" indent="-571500">
              <a:buFont typeface="Wingdings" panose="05000000000000000000" pitchFamily="2" charset="2"/>
              <a:buChar char="q"/>
              <a:tabLst>
                <a:tab pos="2955925" algn="l"/>
              </a:tabLst>
            </a:pPr>
            <a:r>
              <a:rPr lang="ru-RU" sz="4000" b="1" u="sng" dirty="0" err="1">
                <a:solidFill>
                  <a:srgbClr val="002060"/>
                </a:solidFill>
                <a:latin typeface="Times New Roman" panose="02020603050405020304" pitchFamily="18" charset="0"/>
                <a:cs typeface="Times New Roman" panose="02020603050405020304" pitchFamily="18" charset="0"/>
              </a:rPr>
              <a:t>Кардинг</a:t>
            </a:r>
            <a:r>
              <a:rPr lang="ru-RU" sz="4000" dirty="0">
                <a:solidFill>
                  <a:schemeClr val="tx1">
                    <a:lumMod val="95000"/>
                    <a:lumOff val="5000"/>
                  </a:schemeClr>
                </a:solidFill>
                <a:latin typeface="Times New Roman" panose="02020603050405020304" pitchFamily="18" charset="0"/>
                <a:cs typeface="Times New Roman" panose="02020603050405020304" pitchFamily="18" charset="0"/>
              </a:rPr>
              <a:t> - способ мошенничества с использованием…</a:t>
            </a:r>
          </a:p>
        </p:txBody>
      </p:sp>
      <p:sp>
        <p:nvSpPr>
          <p:cNvPr id="11" name="Управляющая кнопка: &quot;Вперед&quot; или &quot;Следующий&quot; 10">
            <a:hlinkClick r:id="" action="ppaction://hlinkshowjump?jump=nextslide" highlightClick="1"/>
            <a:extLst>
              <a:ext uri="{FF2B5EF4-FFF2-40B4-BE49-F238E27FC236}">
                <a16:creationId xmlns:a16="http://schemas.microsoft.com/office/drawing/2014/main" id="{22AD2018-8BDD-4D51-B7F9-F43F38DC3C25}"/>
              </a:ext>
            </a:extLst>
          </p:cNvPr>
          <p:cNvSpPr/>
          <p:nvPr/>
        </p:nvSpPr>
        <p:spPr>
          <a:xfrm>
            <a:off x="11282796" y="6314661"/>
            <a:ext cx="1020417" cy="543339"/>
          </a:xfrm>
          <a:prstGeom prst="actionButtonForwardNext">
            <a:avLst/>
          </a:prstGeom>
          <a:solidFill>
            <a:srgbClr val="9AB8FC"/>
          </a:solidFill>
          <a:ln>
            <a:noFill/>
          </a:ln>
          <a:effectLst>
            <a:glow rad="139700">
              <a:schemeClr val="accent5">
                <a:satMod val="175000"/>
                <a:alpha val="40000"/>
              </a:schemeClr>
            </a:glow>
            <a:outerShdw blurRad="50800" dist="38100" dir="16200000"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2726364752"/>
      </p:ext>
    </p:extLst>
  </p:cSld>
  <p:clrMapOvr>
    <a:masterClrMapping/>
  </p:clrMapOvr>
  <p:transition spd="slow">
    <p:fade thruBlk="1"/>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764</TotalTime>
  <Words>1940</Words>
  <Application>Microsoft Office PowerPoint</Application>
  <PresentationFormat>Широкоэкранный</PresentationFormat>
  <Paragraphs>311</Paragraphs>
  <Slides>82</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82</vt:i4>
      </vt:variant>
    </vt:vector>
  </HeadingPairs>
  <TitlesOfParts>
    <vt:vector size="89" baseType="lpstr">
      <vt:lpstr>Arial</vt:lpstr>
      <vt:lpstr>Calibri</vt:lpstr>
      <vt:lpstr>Calibri Light</vt:lpstr>
      <vt:lpstr>Sitka Banner</vt:lpstr>
      <vt:lpstr>Times New Roman</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Анастасия</dc:creator>
  <cp:lastModifiedBy>Хозянина Анастасия Николаевна</cp:lastModifiedBy>
  <cp:revision>9</cp:revision>
  <dcterms:created xsi:type="dcterms:W3CDTF">2022-11-19T13:44:20Z</dcterms:created>
  <dcterms:modified xsi:type="dcterms:W3CDTF">2023-02-16T07:25:36Z</dcterms:modified>
</cp:coreProperties>
</file>