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61" r:id="rId1"/>
  </p:sldMasterIdLst>
  <p:notesMasterIdLst>
    <p:notesMasterId r:id="rId15"/>
  </p:notesMasterIdLst>
  <p:handoutMasterIdLst>
    <p:handoutMasterId r:id="rId16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9" r:id="rId13"/>
    <p:sldId id="267" r:id="rId14"/>
  </p:sldIdLst>
  <p:sldSz cx="9144000" cy="6858000" type="screen4x3"/>
  <p:notesSz cx="6997700" cy="92837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0"/>
      </p:ext>
    </p:extLst>
  </p:showPr>
  <p:clrMru>
    <a:srgbClr val="FFFF66"/>
    <a:srgbClr val="FFCC00"/>
    <a:srgbClr val="00CC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0" autoAdjust="0"/>
    <p:restoredTop sz="94600" autoAdjust="0"/>
  </p:normalViewPr>
  <p:slideViewPr>
    <p:cSldViewPr>
      <p:cViewPr varScale="1">
        <p:scale>
          <a:sx n="110" d="100"/>
          <a:sy n="110" d="100"/>
        </p:scale>
        <p:origin x="-164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3029" tIns="46516" rIns="93029" bIns="46516" numCol="1" anchor="t" anchorCtr="0" compatLnSpc="1">
            <a:prstTxWarp prst="textNoShape">
              <a:avLst/>
            </a:prstTxWarp>
          </a:bodyPr>
          <a:lstStyle>
            <a:lvl1pPr defTabSz="930275">
              <a:defRPr kumimoji="1" sz="1200">
                <a:latin typeface="Tahoma" pitchFamily="34" charset="0"/>
              </a:defRPr>
            </a:lvl1pPr>
          </a:lstStyle>
          <a:p>
            <a:endParaRPr lang="ru-RU" altLang="ru-RU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3029" tIns="46516" rIns="93029" bIns="46516" numCol="1" anchor="t" anchorCtr="0" compatLnSpc="1">
            <a:prstTxWarp prst="textNoShape">
              <a:avLst/>
            </a:prstTxWarp>
          </a:bodyPr>
          <a:lstStyle>
            <a:lvl1pPr algn="r" defTabSz="930275">
              <a:defRPr kumimoji="1" sz="1200">
                <a:latin typeface="Tahoma" pitchFamily="34" charset="0"/>
              </a:defRPr>
            </a:lvl1pPr>
          </a:lstStyle>
          <a:p>
            <a:endParaRPr lang="ru-RU" altLang="ru-RU"/>
          </a:p>
        </p:txBody>
      </p:sp>
      <p:sp>
        <p:nvSpPr>
          <p:cNvPr id="1946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18563"/>
            <a:ext cx="3032125" cy="46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3029" tIns="46516" rIns="93029" bIns="46516" numCol="1" anchor="b" anchorCtr="0" compatLnSpc="1">
            <a:prstTxWarp prst="textNoShape">
              <a:avLst/>
            </a:prstTxWarp>
          </a:bodyPr>
          <a:lstStyle>
            <a:lvl1pPr defTabSz="930275">
              <a:defRPr kumimoji="1" sz="1200">
                <a:latin typeface="Tahoma" pitchFamily="34" charset="0"/>
              </a:defRPr>
            </a:lvl1pPr>
          </a:lstStyle>
          <a:p>
            <a:endParaRPr lang="ru-RU" altLang="ru-RU"/>
          </a:p>
        </p:txBody>
      </p:sp>
      <p:sp>
        <p:nvSpPr>
          <p:cNvPr id="1946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3988" y="8818563"/>
            <a:ext cx="3032125" cy="46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3029" tIns="46516" rIns="93029" bIns="46516" numCol="1" anchor="b" anchorCtr="0" compatLnSpc="1">
            <a:prstTxWarp prst="textNoShape">
              <a:avLst/>
            </a:prstTxWarp>
          </a:bodyPr>
          <a:lstStyle>
            <a:lvl1pPr algn="r" defTabSz="930275">
              <a:defRPr kumimoji="1" sz="1200">
                <a:latin typeface="Tahoma" pitchFamily="34" charset="0"/>
              </a:defRPr>
            </a:lvl1pPr>
          </a:lstStyle>
          <a:p>
            <a:fld id="{E6BC6ED2-5C14-493B-8675-88C1CFBB78E7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422341152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9381" tIns="0" rIns="19381" bIns="0" numCol="1" anchor="t" anchorCtr="0" compatLnSpc="1">
            <a:prstTxWarp prst="textNoShape">
              <a:avLst/>
            </a:prstTxWarp>
          </a:bodyPr>
          <a:lstStyle>
            <a:lvl1pPr defTabSz="930275">
              <a:defRPr kumimoji="1" sz="1000" i="1">
                <a:latin typeface="Tahoma" pitchFamily="34" charset="0"/>
              </a:defRPr>
            </a:lvl1pPr>
          </a:lstStyle>
          <a:p>
            <a:r>
              <a:rPr lang="ru-RU" altLang="ru-RU"/>
              <a:t>*</a:t>
            </a:r>
            <a:endParaRPr lang="ru-RU" altLang="ru-RU" sz="1200" i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5575" y="0"/>
            <a:ext cx="3032125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9381" tIns="0" rIns="19381" bIns="0" numCol="1" anchor="t" anchorCtr="0" compatLnSpc="1">
            <a:prstTxWarp prst="textNoShape">
              <a:avLst/>
            </a:prstTxWarp>
          </a:bodyPr>
          <a:lstStyle>
            <a:lvl1pPr algn="r" defTabSz="930275">
              <a:defRPr kumimoji="1" sz="1000" i="1">
                <a:latin typeface="Tahoma" pitchFamily="34" charset="0"/>
              </a:defRPr>
            </a:lvl1pPr>
          </a:lstStyle>
          <a:p>
            <a:r>
              <a:rPr lang="ru-RU" altLang="ru-RU"/>
              <a:t>07/16/96</a:t>
            </a:r>
            <a:endParaRPr lang="ru-RU" altLang="ru-RU" sz="1200" i="0"/>
          </a:p>
        </p:txBody>
      </p:sp>
      <p:sp>
        <p:nvSpPr>
          <p:cNvPr id="20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77925" y="696913"/>
            <a:ext cx="4641850" cy="3481387"/>
          </a:xfrm>
          <a:prstGeom prst="rect">
            <a:avLst/>
          </a:prstGeom>
          <a:noFill/>
          <a:ln w="12700" cap="sq">
            <a:solidFill>
              <a:schemeClr val="tx1"/>
            </a:solidFill>
            <a:miter lim="800000"/>
            <a:headEnd/>
            <a:tailEnd/>
          </a:ln>
        </p:spPr>
      </p:sp>
      <p:sp>
        <p:nvSpPr>
          <p:cNvPr id="205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1863" y="4410075"/>
            <a:ext cx="5133975" cy="417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675" tIns="46840" rIns="93675" bIns="468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20150"/>
            <a:ext cx="3032125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9381" tIns="0" rIns="19381" bIns="0" numCol="1" anchor="b" anchorCtr="0" compatLnSpc="1">
            <a:prstTxWarp prst="textNoShape">
              <a:avLst/>
            </a:prstTxWarp>
          </a:bodyPr>
          <a:lstStyle>
            <a:lvl1pPr defTabSz="930275">
              <a:defRPr kumimoji="1" sz="1000" i="1">
                <a:latin typeface="Tahoma" pitchFamily="34" charset="0"/>
              </a:defRPr>
            </a:lvl1pPr>
          </a:lstStyle>
          <a:p>
            <a:r>
              <a:rPr lang="ru-RU" altLang="ru-RU"/>
              <a:t>*</a:t>
            </a:r>
            <a:endParaRPr lang="ru-RU" altLang="ru-RU" sz="1200" i="0"/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5575" y="8820150"/>
            <a:ext cx="3032125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9381" tIns="0" rIns="19381" bIns="0" numCol="1" anchor="b" anchorCtr="0" compatLnSpc="1">
            <a:prstTxWarp prst="textNoShape">
              <a:avLst/>
            </a:prstTxWarp>
          </a:bodyPr>
          <a:lstStyle>
            <a:lvl1pPr algn="r" defTabSz="930275">
              <a:defRPr kumimoji="1" sz="1000" i="1">
                <a:latin typeface="Tahoma" pitchFamily="34" charset="0"/>
              </a:defRPr>
            </a:lvl1pPr>
          </a:lstStyle>
          <a:p>
            <a:r>
              <a:rPr lang="ru-RU" altLang="ru-RU"/>
              <a:t>##</a:t>
            </a:r>
            <a:endParaRPr lang="ru-RU" altLang="ru-RU" sz="1200" i="0"/>
          </a:p>
        </p:txBody>
      </p:sp>
    </p:spTree>
    <p:extLst>
      <p:ext uri="{BB962C8B-B14F-4D97-AF65-F5344CB8AC3E}">
        <p14:creationId xmlns="" xmlns:p14="http://schemas.microsoft.com/office/powerpoint/2010/main" val="1603732072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ru-RU" altLang="ru-RU"/>
              <a:t>*</a:t>
            </a:r>
            <a:endParaRPr lang="ru-RU" altLang="ru-RU" sz="1200" i="0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ru-RU" altLang="ru-RU"/>
              <a:t>07/16/96</a:t>
            </a:r>
            <a:endParaRPr lang="ru-RU" altLang="ru-RU" sz="1200" i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ru-RU" altLang="ru-RU"/>
              <a:t>*</a:t>
            </a:r>
            <a:endParaRPr lang="ru-RU" altLang="ru-RU" sz="1200" i="0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r>
              <a:rPr lang="ru-RU" altLang="ru-RU"/>
              <a:t>##</a:t>
            </a:r>
            <a:endParaRPr lang="ru-RU" altLang="ru-RU" sz="1200" i="0"/>
          </a:p>
        </p:txBody>
      </p:sp>
      <p:sp>
        <p:nvSpPr>
          <p:cNvPr id="215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842" name="Group 2"/>
          <p:cNvGrpSpPr>
            <a:grpSpLocks/>
          </p:cNvGrpSpPr>
          <p:nvPr/>
        </p:nvGrpSpPr>
        <p:grpSpPr bwMode="auto">
          <a:xfrm>
            <a:off x="0" y="2438400"/>
            <a:ext cx="9009063" cy="1052513"/>
            <a:chOff x="0" y="1536"/>
            <a:chExt cx="5675" cy="663"/>
          </a:xfrm>
        </p:grpSpPr>
        <p:grpSp>
          <p:nvGrpSpPr>
            <p:cNvPr id="35843" name="Group 3"/>
            <p:cNvGrpSpPr>
              <a:grpSpLocks/>
            </p:cNvGrpSpPr>
            <p:nvPr/>
          </p:nvGrpSpPr>
          <p:grpSpPr bwMode="auto">
            <a:xfrm>
              <a:off x="183" y="1604"/>
              <a:ext cx="448" cy="299"/>
              <a:chOff x="720" y="336"/>
              <a:chExt cx="624" cy="432"/>
            </a:xfrm>
          </p:grpSpPr>
          <p:sp>
            <p:nvSpPr>
              <p:cNvPr id="35844" name="Rectangle 4"/>
              <p:cNvSpPr>
                <a:spLocks noChangeArrowheads="1"/>
              </p:cNvSpPr>
              <p:nvPr/>
            </p:nvSpPr>
            <p:spPr bwMode="auto">
              <a:xfrm>
                <a:off x="720" y="336"/>
                <a:ext cx="384" cy="432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5845" name="Rectangle 5"/>
              <p:cNvSpPr>
                <a:spLocks noChangeArrowheads="1"/>
              </p:cNvSpPr>
              <p:nvPr/>
            </p:nvSpPr>
            <p:spPr bwMode="auto">
              <a:xfrm>
                <a:off x="1056" y="336"/>
                <a:ext cx="288" cy="432"/>
              </a:xfrm>
              <a:prstGeom prst="rect">
                <a:avLst/>
              </a:prstGeom>
              <a:gradFill rotWithShape="0">
                <a:gsLst>
                  <a:gs pos="0">
                    <a:schemeClr val="folHlink"/>
                  </a:gs>
                  <a:gs pos="100000">
                    <a:schemeClr val="bg1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35846" name="Group 6"/>
            <p:cNvGrpSpPr>
              <a:grpSpLocks/>
            </p:cNvGrpSpPr>
            <p:nvPr/>
          </p:nvGrpSpPr>
          <p:grpSpPr bwMode="auto">
            <a:xfrm>
              <a:off x="261" y="1870"/>
              <a:ext cx="465" cy="299"/>
              <a:chOff x="912" y="2640"/>
              <a:chExt cx="672" cy="432"/>
            </a:xfrm>
          </p:grpSpPr>
          <p:sp>
            <p:nvSpPr>
              <p:cNvPr id="35847" name="Rectangle 7"/>
              <p:cNvSpPr>
                <a:spLocks noChangeArrowheads="1"/>
              </p:cNvSpPr>
              <p:nvPr/>
            </p:nvSpPr>
            <p:spPr bwMode="auto">
              <a:xfrm>
                <a:off x="912" y="2640"/>
                <a:ext cx="384" cy="432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5848" name="Rectangle 8"/>
              <p:cNvSpPr>
                <a:spLocks noChangeArrowheads="1"/>
              </p:cNvSpPr>
              <p:nvPr/>
            </p:nvSpPr>
            <p:spPr bwMode="auto">
              <a:xfrm>
                <a:off x="1248" y="2640"/>
                <a:ext cx="336" cy="432"/>
              </a:xfrm>
              <a:prstGeom prst="rect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35849" name="Rectangle 9"/>
            <p:cNvSpPr>
              <a:spLocks noChangeArrowheads="1"/>
            </p:cNvSpPr>
            <p:nvPr/>
          </p:nvSpPr>
          <p:spPr bwMode="auto">
            <a:xfrm>
              <a:off x="0" y="1824"/>
              <a:ext cx="353" cy="26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5850" name="Rectangle 10"/>
            <p:cNvSpPr>
              <a:spLocks noChangeArrowheads="1"/>
            </p:cNvSpPr>
            <p:nvPr/>
          </p:nvSpPr>
          <p:spPr bwMode="auto">
            <a:xfrm>
              <a:off x="400" y="1536"/>
              <a:ext cx="20" cy="663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5851" name="Rectangle 11"/>
            <p:cNvSpPr>
              <a:spLocks noChangeArrowheads="1"/>
            </p:cNvSpPr>
            <p:nvPr/>
          </p:nvSpPr>
          <p:spPr bwMode="auto">
            <a:xfrm flipV="1">
              <a:off x="199" y="2054"/>
              <a:ext cx="5476" cy="35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35852" name="Rectangle 12"/>
          <p:cNvSpPr>
            <a:spLocks noGrp="1" noChangeArrowheads="1"/>
          </p:cNvSpPr>
          <p:nvPr>
            <p:ph type="ctrTitle"/>
          </p:nvPr>
        </p:nvSpPr>
        <p:spPr>
          <a:xfrm>
            <a:off x="990600" y="1676400"/>
            <a:ext cx="7772400" cy="1462088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ru-RU" altLang="ru-RU" noProof="0" smtClean="0"/>
              <a:t>Образец заголовка</a:t>
            </a:r>
          </a:p>
        </p:txBody>
      </p:sp>
      <p:sp>
        <p:nvSpPr>
          <p:cNvPr id="35853" name="Rectangle 1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ru-RU" altLang="ru-RU" noProof="0" smtClean="0"/>
              <a:t>Образец подзаголовка</a:t>
            </a:r>
          </a:p>
        </p:txBody>
      </p:sp>
      <p:sp>
        <p:nvSpPr>
          <p:cNvPr id="35854" name="Rectangle 14"/>
          <p:cNvSpPr>
            <a:spLocks noGrp="1" noChangeArrowheads="1"/>
          </p:cNvSpPr>
          <p:nvPr>
            <p:ph type="dt" sz="half" idx="2"/>
          </p:nvPr>
        </p:nvSpPr>
        <p:spPr>
          <a:xfrm>
            <a:off x="990600" y="6248400"/>
            <a:ext cx="19050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ru-RU" altLang="ru-RU"/>
          </a:p>
        </p:txBody>
      </p:sp>
      <p:sp>
        <p:nvSpPr>
          <p:cNvPr id="35855" name="Rectangle 15"/>
          <p:cNvSpPr>
            <a:spLocks noGrp="1" noChangeArrowheads="1"/>
          </p:cNvSpPr>
          <p:nvPr>
            <p:ph type="ftr" sz="quarter" idx="3"/>
          </p:nvPr>
        </p:nvSpPr>
        <p:spPr>
          <a:xfrm>
            <a:off x="3429000" y="6248400"/>
            <a:ext cx="28956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r>
              <a:rPr lang="ru-RU" altLang="ru-RU" smtClean="0"/>
              <a:t>Клепинина Н.Р., учитель начальных классов</a:t>
            </a:r>
            <a:endParaRPr lang="ru-RU" altLang="ru-RU"/>
          </a:p>
        </p:txBody>
      </p:sp>
      <p:sp>
        <p:nvSpPr>
          <p:cNvPr id="35856" name="Rectangle 1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858000" y="6248400"/>
            <a:ext cx="19050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CA1876C2-DFF3-49C3-B958-4B966F1A498B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 smtClean="0"/>
              <a:t>Клепинина Н.Р., учитель начальных классов</a:t>
            </a:r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582C410-2613-4DA8-981D-61A9662D010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41418339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004050" y="214313"/>
            <a:ext cx="1951038" cy="5918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50938" y="214313"/>
            <a:ext cx="5700712" cy="5918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 smtClean="0"/>
              <a:t>Клепинина Н.Р., учитель начальных классов</a:t>
            </a:r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345603D-9E3C-4FCD-8DEC-68C2C995677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21746870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 smtClean="0"/>
              <a:t>Клепинина Н.Р., учитель начальных классов</a:t>
            </a:r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0B7414-BFBE-4F25-85ED-CA0C1788D66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10606320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 smtClean="0"/>
              <a:t>Клепинина Н.Р., учитель начальных классов</a:t>
            </a:r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D73AC92-8FAD-4CF0-8882-F84854C2F84C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31028583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182688" y="2017713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145088" y="2017713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 smtClean="0"/>
              <a:t>Клепинина Н.Р., учитель начальных классов</a:t>
            </a:r>
            <a:endParaRPr lang="ru-RU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D9456BF-273F-4A7C-99BC-E57A39FFEA54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1961607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 smtClean="0"/>
              <a:t>Клепинина Н.Р., учитель начальных классов</a:t>
            </a:r>
            <a:endParaRPr lang="ru-RU" alt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9B89008-1429-40E0-AA89-71499B6D621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35562689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 smtClean="0"/>
              <a:t>Клепинина Н.Р., учитель начальных классов</a:t>
            </a:r>
            <a:endParaRPr lang="ru-RU" alt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A417639-3D84-4278-88DD-0C08418FC6AA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28880497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 smtClean="0"/>
              <a:t>Клепинина Н.Р., учитель начальных классов</a:t>
            </a:r>
            <a:endParaRPr lang="ru-RU" alt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92CB1D-F9A6-40DE-B3E4-5092384D38F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35076029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 smtClean="0"/>
              <a:t>Клепинина Н.Р., учитель начальных классов</a:t>
            </a:r>
            <a:endParaRPr lang="ru-RU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9A9308-0281-4C64-9124-C4E6A643CA6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21315371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 smtClean="0"/>
              <a:t>Клепинина Н.Р., учитель начальных классов</a:t>
            </a:r>
            <a:endParaRPr lang="ru-RU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E8D6C4C-E1E3-41AB-9561-F18C0F5FFD67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5957968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tx2">
                <a:lumMod val="20000"/>
                <a:lumOff val="8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ChangeArrowheads="1"/>
          </p:cNvSpPr>
          <p:nvPr/>
        </p:nvSpPr>
        <p:spPr bwMode="ltGray">
          <a:xfrm>
            <a:off x="417513" y="1098550"/>
            <a:ext cx="438150" cy="474663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endParaRPr kumimoji="1" lang="ru-RU" altLang="ru-RU" sz="2400">
              <a:latin typeface="Tahoma" pitchFamily="34" charset="0"/>
            </a:endParaRPr>
          </a:p>
        </p:txBody>
      </p:sp>
      <p:sp>
        <p:nvSpPr>
          <p:cNvPr id="34819" name="Rectangle 3"/>
          <p:cNvSpPr>
            <a:spLocks noChangeArrowheads="1"/>
          </p:cNvSpPr>
          <p:nvPr/>
        </p:nvSpPr>
        <p:spPr bwMode="ltGray">
          <a:xfrm>
            <a:off x="800100" y="1098550"/>
            <a:ext cx="328613" cy="474663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endParaRPr kumimoji="1" lang="ru-RU" altLang="ru-RU" sz="2400">
              <a:latin typeface="Tahoma" pitchFamily="34" charset="0"/>
            </a:endParaRPr>
          </a:p>
        </p:txBody>
      </p:sp>
      <p:sp>
        <p:nvSpPr>
          <p:cNvPr id="34820" name="Rectangle 4"/>
          <p:cNvSpPr>
            <a:spLocks noChangeArrowheads="1"/>
          </p:cNvSpPr>
          <p:nvPr/>
        </p:nvSpPr>
        <p:spPr bwMode="ltGray">
          <a:xfrm>
            <a:off x="541338" y="1520825"/>
            <a:ext cx="422275" cy="474663"/>
          </a:xfrm>
          <a:prstGeom prst="rect">
            <a:avLst/>
          </a:prstGeom>
          <a:solidFill>
            <a:schemeClr val="folHlink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endParaRPr kumimoji="1" lang="ru-RU" altLang="ru-RU" sz="2400">
              <a:latin typeface="Tahoma" pitchFamily="34" charset="0"/>
            </a:endParaRPr>
          </a:p>
        </p:txBody>
      </p:sp>
      <p:sp>
        <p:nvSpPr>
          <p:cNvPr id="34821" name="Rectangle 5"/>
          <p:cNvSpPr>
            <a:spLocks noChangeArrowheads="1"/>
          </p:cNvSpPr>
          <p:nvPr/>
        </p:nvSpPr>
        <p:spPr bwMode="ltGray">
          <a:xfrm>
            <a:off x="911225" y="1520825"/>
            <a:ext cx="368300" cy="474663"/>
          </a:xfrm>
          <a:prstGeom prst="rect">
            <a:avLst/>
          </a:prstGeom>
          <a:gradFill rotWithShape="0">
            <a:gsLst>
              <a:gs pos="0">
                <a:schemeClr val="folHlink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endParaRPr kumimoji="1" lang="ru-RU" altLang="ru-RU" sz="2400">
              <a:latin typeface="Tahoma" pitchFamily="34" charset="0"/>
            </a:endParaRPr>
          </a:p>
        </p:txBody>
      </p:sp>
      <p:sp>
        <p:nvSpPr>
          <p:cNvPr id="34822" name="Rectangle 6"/>
          <p:cNvSpPr>
            <a:spLocks noChangeArrowheads="1"/>
          </p:cNvSpPr>
          <p:nvPr/>
        </p:nvSpPr>
        <p:spPr bwMode="ltGray">
          <a:xfrm>
            <a:off x="127000" y="1447800"/>
            <a:ext cx="560388" cy="422275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endParaRPr kumimoji="1" lang="ru-RU" altLang="ru-RU" sz="2400">
              <a:latin typeface="Tahoma" pitchFamily="34" charset="0"/>
            </a:endParaRPr>
          </a:p>
        </p:txBody>
      </p:sp>
      <p:sp>
        <p:nvSpPr>
          <p:cNvPr id="34823" name="Rectangle 7"/>
          <p:cNvSpPr>
            <a:spLocks noChangeArrowheads="1"/>
          </p:cNvSpPr>
          <p:nvPr/>
        </p:nvSpPr>
        <p:spPr bwMode="gray">
          <a:xfrm>
            <a:off x="762000" y="990600"/>
            <a:ext cx="31750" cy="1052513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endParaRPr kumimoji="1" lang="ru-RU" altLang="ru-RU" sz="2400">
              <a:latin typeface="Tahoma" pitchFamily="34" charset="0"/>
            </a:endParaRPr>
          </a:p>
        </p:txBody>
      </p:sp>
      <p:sp>
        <p:nvSpPr>
          <p:cNvPr id="34824" name="Rectangle 8"/>
          <p:cNvSpPr>
            <a:spLocks noChangeArrowheads="1"/>
          </p:cNvSpPr>
          <p:nvPr/>
        </p:nvSpPr>
        <p:spPr bwMode="gray">
          <a:xfrm>
            <a:off x="442913" y="1781175"/>
            <a:ext cx="8226425" cy="31750"/>
          </a:xfrm>
          <a:prstGeom prst="rect">
            <a:avLst/>
          </a:pr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endParaRPr kumimoji="1" lang="ru-RU" altLang="ru-RU" sz="2400">
              <a:latin typeface="Tahoma" pitchFamily="34" charset="0"/>
            </a:endParaRPr>
          </a:p>
        </p:txBody>
      </p:sp>
      <p:sp>
        <p:nvSpPr>
          <p:cNvPr id="34825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1150938" y="214313"/>
            <a:ext cx="7793037" cy="1462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34826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1182688" y="2017713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34827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162050" y="6243638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+mn-lt"/>
              </a:defRPr>
            </a:lvl1pPr>
          </a:lstStyle>
          <a:p>
            <a:endParaRPr lang="ru-RU" altLang="ru-RU"/>
          </a:p>
        </p:txBody>
      </p:sp>
      <p:sp>
        <p:nvSpPr>
          <p:cNvPr id="34828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657600" y="6243638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+mn-lt"/>
              </a:defRPr>
            </a:lvl1pPr>
          </a:lstStyle>
          <a:p>
            <a:r>
              <a:rPr lang="ru-RU" altLang="ru-RU" smtClean="0"/>
              <a:t>Клепинина Н.Р., учитель начальных классов</a:t>
            </a:r>
            <a:endParaRPr lang="ru-RU" altLang="ru-RU"/>
          </a:p>
        </p:txBody>
      </p:sp>
      <p:sp>
        <p:nvSpPr>
          <p:cNvPr id="34829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42150" y="6243638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latin typeface="+mn-lt"/>
              </a:defRPr>
            </a:lvl1pPr>
          </a:lstStyle>
          <a:p>
            <a:fld id="{845683AD-B19C-4DDC-90EC-7EE90EC64EBE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hf sldNum="0" hd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itchFamily="2" charset="2"/>
        <a:buChar char="n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itchFamily="2" charset="2"/>
        <a:buChar char="n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SzPct val="5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1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1475656" y="1772816"/>
            <a:ext cx="7416824" cy="1368152"/>
          </a:xfrm>
        </p:spPr>
        <p:txBody>
          <a:bodyPr/>
          <a:lstStyle/>
          <a:p>
            <a:r>
              <a:rPr lang="ru-RU" altLang="ru-RU" sz="3600" b="1" dirty="0" smtClean="0">
                <a:solidFill>
                  <a:srgbClr val="C00000"/>
                </a:solidFill>
              </a:rPr>
              <a:t>Внеурочное занятие</a:t>
            </a:r>
          </a:p>
          <a:p>
            <a:r>
              <a:rPr lang="ru-RU" altLang="ru-RU" sz="3600" b="1" dirty="0" smtClean="0">
                <a:solidFill>
                  <a:srgbClr val="C00000"/>
                </a:solidFill>
              </a:rPr>
              <a:t>«День народного единства»</a:t>
            </a:r>
            <a:endParaRPr lang="ru-RU" altLang="ru-RU" sz="3600" b="1" dirty="0">
              <a:solidFill>
                <a:srgbClr val="C00000"/>
              </a:solidFill>
            </a:endParaRPr>
          </a:p>
        </p:txBody>
      </p:sp>
      <p:sp>
        <p:nvSpPr>
          <p:cNvPr id="6" name="Rectangle 4"/>
          <p:cNvSpPr>
            <a:spLocks noGrp="1" noChangeArrowheads="1"/>
          </p:cNvSpPr>
          <p:nvPr>
            <p:ph type="ctrTitle"/>
          </p:nvPr>
        </p:nvSpPr>
        <p:spPr>
          <a:xfrm>
            <a:off x="683568" y="3789040"/>
            <a:ext cx="7772400" cy="1462088"/>
          </a:xfrm>
        </p:spPr>
        <p:txBody>
          <a:bodyPr/>
          <a:lstStyle/>
          <a:p>
            <a:pPr algn="ctr"/>
            <a:r>
              <a:rPr lang="ru-RU" altLang="ru-RU" sz="3600" dirty="0" smtClean="0"/>
              <a:t>Викторина</a:t>
            </a:r>
            <a:br>
              <a:rPr lang="ru-RU" altLang="ru-RU" sz="3600" dirty="0" smtClean="0"/>
            </a:br>
            <a:r>
              <a:rPr lang="ru-RU" altLang="ru-RU" sz="3600" dirty="0" smtClean="0"/>
              <a:t>1 класс</a:t>
            </a:r>
            <a:endParaRPr lang="ru-RU" altLang="ru-RU" sz="3600" dirty="0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ru-RU" altLang="ru-RU" dirty="0"/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1" grpId="0" autoUpdateAnimBg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838200" y="277813"/>
            <a:ext cx="8305800" cy="788987"/>
          </a:xfrm>
        </p:spPr>
        <p:txBody>
          <a:bodyPr/>
          <a:lstStyle/>
          <a:p>
            <a:r>
              <a:rPr lang="ru-RU" sz="2800" b="1" dirty="0">
                <a:solidFill>
                  <a:schemeClr val="tx2"/>
                </a:solidFill>
              </a:rPr>
              <a:t>В честь какого события празднуется </a:t>
            </a:r>
            <a:r>
              <a:rPr lang="ru-RU" sz="2800" b="1" dirty="0" smtClean="0">
                <a:solidFill>
                  <a:schemeClr val="tx2"/>
                </a:solidFill>
              </a:rPr>
              <a:t/>
            </a:r>
            <a:br>
              <a:rPr lang="ru-RU" sz="2800" b="1" dirty="0" smtClean="0">
                <a:solidFill>
                  <a:schemeClr val="tx2"/>
                </a:solidFill>
              </a:rPr>
            </a:br>
            <a:r>
              <a:rPr lang="ru-RU" sz="2800" b="1" dirty="0" smtClean="0">
                <a:solidFill>
                  <a:schemeClr val="tx2"/>
                </a:solidFill>
              </a:rPr>
              <a:t>День </a:t>
            </a:r>
            <a:r>
              <a:rPr lang="ru-RU" sz="2800" b="1" dirty="0">
                <a:solidFill>
                  <a:schemeClr val="tx2"/>
                </a:solidFill>
              </a:rPr>
              <a:t>народного единства?</a:t>
            </a:r>
            <a:endParaRPr lang="ru-RU" altLang="ru-RU" sz="2800" dirty="0"/>
          </a:p>
        </p:txBody>
      </p:sp>
      <p:pic>
        <p:nvPicPr>
          <p:cNvPr id="49157" name="Picture 5" descr="slide-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061" y="2549388"/>
            <a:ext cx="6858000" cy="401112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028223" y="1663561"/>
            <a:ext cx="711066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rgbClr val="C00000"/>
                </a:solidFill>
              </a:rPr>
              <a:t>Освобождение Москвы от польских захватчиков</a:t>
            </a: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6084168" y="6331909"/>
            <a:ext cx="2895600" cy="457200"/>
          </a:xfrm>
        </p:spPr>
        <p:txBody>
          <a:bodyPr/>
          <a:lstStyle/>
          <a:p>
            <a:endParaRPr lang="ru-RU" altLang="ru-RU" dirty="0"/>
          </a:p>
        </p:txBody>
      </p:sp>
    </p:spTree>
    <p:extLst>
      <p:ext uri="{BB962C8B-B14F-4D97-AF65-F5344CB8AC3E}">
        <p14:creationId xmlns="" xmlns:p14="http://schemas.microsoft.com/office/powerpoint/2010/main" val="3766278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38200" y="1828800"/>
            <a:ext cx="56388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a</a:t>
            </a:r>
            <a:r>
              <a:rPr lang="ru-RU" sz="2800" dirty="0"/>
              <a:t>. …- мы непобедимы</a:t>
            </a:r>
            <a:r>
              <a:rPr lang="ru-RU" sz="2800" dirty="0" smtClean="0"/>
              <a:t>!</a:t>
            </a:r>
            <a:endParaRPr lang="ru-RU" sz="28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143000" y="228600"/>
            <a:ext cx="66294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000000"/>
                </a:solidFill>
              </a:rPr>
              <a:t>Закончите пословицу</a:t>
            </a:r>
            <a:r>
              <a:rPr lang="ru-RU" sz="2800" b="1" dirty="0" smtClean="0">
                <a:solidFill>
                  <a:srgbClr val="000000"/>
                </a:solidFill>
              </a:rPr>
              <a:t>:</a:t>
            </a:r>
          </a:p>
          <a:p>
            <a:r>
              <a:rPr lang="ru-RU" sz="2800" b="1" dirty="0" smtClean="0">
                <a:solidFill>
                  <a:srgbClr val="000000"/>
                </a:solidFill>
              </a:rPr>
              <a:t> </a:t>
            </a:r>
            <a:r>
              <a:rPr lang="ru-RU" sz="2800" b="1" dirty="0">
                <a:solidFill>
                  <a:srgbClr val="000000"/>
                </a:solidFill>
              </a:rPr>
              <a:t>«Когда мы едины</a:t>
            </a:r>
            <a:r>
              <a:rPr lang="ru-RU" sz="2800" b="1" dirty="0" smtClean="0">
                <a:solidFill>
                  <a:srgbClr val="000000"/>
                </a:solidFill>
              </a:rPr>
              <a:t>…»</a:t>
            </a:r>
            <a:endParaRPr lang="ru-RU" sz="28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866274" y="2209800"/>
            <a:ext cx="4572000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800" dirty="0" smtClean="0"/>
              <a:t>b. … - мы горы свернём!</a:t>
            </a:r>
            <a:br>
              <a:rPr lang="ru-RU" sz="2800" dirty="0" smtClean="0"/>
            </a:br>
            <a:r>
              <a:rPr lang="ru-RU" sz="2800" dirty="0" smtClean="0"/>
              <a:t>c. … - нет нам равных!</a:t>
            </a:r>
            <a:endParaRPr lang="ru-RU" sz="2800" dirty="0"/>
          </a:p>
        </p:txBody>
      </p:sp>
      <p:pic>
        <p:nvPicPr>
          <p:cNvPr id="62466" name="Picture 2" descr="http://cks-nizhnegorskij.ru/upload/iblock/509/%D0%92%20%D0%B5%D0%B4%D0%B8%D0%BD%D1%81%D1%82%D0%B2%D0%B5%20-%20%D1%81%D0%B8%D0%BB%D0%B0%21%20%D0%96%D0%B5%D0%BB%D1%8F%D0%B1%D0%BE%D0%B2%D1%81%D0%BA%D0%B8%D0%B9%20%D0%A1%D0%94%D0%9A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0" y="2686853"/>
            <a:ext cx="3826016" cy="383087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>
          <a:xfrm>
            <a:off x="5940152" y="6289124"/>
            <a:ext cx="2895600" cy="457200"/>
          </a:xfrm>
        </p:spPr>
        <p:txBody>
          <a:bodyPr/>
          <a:lstStyle/>
          <a:p>
            <a:endParaRPr lang="ru-RU" altLang="ru-RU" dirty="0"/>
          </a:p>
        </p:txBody>
      </p:sp>
    </p:spTree>
    <p:extLst>
      <p:ext uri="{BB962C8B-B14F-4D97-AF65-F5344CB8AC3E}">
        <p14:creationId xmlns="" xmlns:p14="http://schemas.microsoft.com/office/powerpoint/2010/main" val="3797279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24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24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5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760040" y="2132856"/>
            <a:ext cx="7772400" cy="40386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ru-RU" altLang="ru-RU" sz="2400" dirty="0" smtClean="0"/>
              <a:t>Одна у человека родная мать, одна у него и Родина.</a:t>
            </a:r>
            <a:r>
              <a:rPr lang="ru-RU" altLang="ru-RU" sz="4400" dirty="0" smtClean="0"/>
              <a:t> </a:t>
            </a:r>
            <a:endParaRPr lang="ru-RU" altLang="ru-RU" sz="2400" dirty="0"/>
          </a:p>
          <a:p>
            <a:pPr>
              <a:lnSpc>
                <a:spcPct val="90000"/>
              </a:lnSpc>
            </a:pPr>
            <a:r>
              <a:rPr lang="ru-RU" altLang="ru-RU" sz="2400" dirty="0"/>
              <a:t> </a:t>
            </a:r>
            <a:r>
              <a:rPr lang="ru-RU" altLang="ru-RU" sz="2400" dirty="0" smtClean="0"/>
              <a:t>Если </a:t>
            </a:r>
            <a:r>
              <a:rPr lang="ru-RU" altLang="ru-RU" sz="2400" dirty="0"/>
              <a:t>дружба велика, будет Родина </a:t>
            </a:r>
            <a:r>
              <a:rPr lang="ru-RU" altLang="ru-RU" sz="2400" dirty="0" smtClean="0"/>
              <a:t>крепка.</a:t>
            </a:r>
            <a:endParaRPr lang="ru-RU" altLang="ru-RU" sz="2400" dirty="0"/>
          </a:p>
          <a:p>
            <a:pPr>
              <a:lnSpc>
                <a:spcPct val="90000"/>
              </a:lnSpc>
            </a:pPr>
            <a:r>
              <a:rPr lang="ru-RU" altLang="ru-RU" sz="2400" dirty="0"/>
              <a:t> </a:t>
            </a:r>
            <a:r>
              <a:rPr lang="ru-RU" altLang="ru-RU" sz="2400" dirty="0" smtClean="0"/>
              <a:t>Нет </a:t>
            </a:r>
            <a:r>
              <a:rPr lang="ru-RU" altLang="ru-RU" sz="2400" dirty="0"/>
              <a:t>в мире краше Родины </a:t>
            </a:r>
            <a:r>
              <a:rPr lang="ru-RU" altLang="ru-RU" sz="2400" dirty="0" smtClean="0"/>
              <a:t>нашей.</a:t>
            </a:r>
            <a:endParaRPr lang="ru-RU" altLang="ru-RU" sz="2400" dirty="0"/>
          </a:p>
          <a:p>
            <a:pPr>
              <a:lnSpc>
                <a:spcPct val="90000"/>
              </a:lnSpc>
            </a:pPr>
            <a:r>
              <a:rPr lang="ru-RU" altLang="ru-RU" sz="2400" dirty="0"/>
              <a:t> </a:t>
            </a:r>
            <a:r>
              <a:rPr lang="ru-RU" altLang="ru-RU" sz="2400" dirty="0" smtClean="0"/>
              <a:t>Родина </a:t>
            </a:r>
            <a:r>
              <a:rPr lang="ru-RU" altLang="ru-RU" sz="2400" dirty="0"/>
              <a:t>любимая, что </a:t>
            </a:r>
            <a:r>
              <a:rPr lang="ru-RU" altLang="ru-RU" sz="2400"/>
              <a:t>мать </a:t>
            </a:r>
            <a:r>
              <a:rPr lang="ru-RU" altLang="ru-RU" sz="2400" smtClean="0"/>
              <a:t>родимая.</a:t>
            </a:r>
            <a:endParaRPr lang="ru-RU" altLang="ru-RU" sz="2400" dirty="0"/>
          </a:p>
          <a:p>
            <a:pPr>
              <a:lnSpc>
                <a:spcPct val="90000"/>
              </a:lnSpc>
            </a:pPr>
            <a:r>
              <a:rPr lang="ru-RU" altLang="ru-RU" sz="2400" dirty="0"/>
              <a:t> </a:t>
            </a:r>
            <a:r>
              <a:rPr lang="ru-RU" altLang="ru-RU" sz="2400" dirty="0" smtClean="0"/>
              <a:t>На </a:t>
            </a:r>
            <a:r>
              <a:rPr lang="ru-RU" altLang="ru-RU" sz="2400" dirty="0"/>
              <a:t>чужой стороне, что соловей без </a:t>
            </a:r>
            <a:r>
              <a:rPr lang="ru-RU" altLang="ru-RU" sz="2400" dirty="0" smtClean="0"/>
              <a:t>песни.</a:t>
            </a:r>
            <a:endParaRPr lang="ru-RU" altLang="ru-RU" sz="2400" dirty="0"/>
          </a:p>
          <a:p>
            <a:pPr>
              <a:lnSpc>
                <a:spcPct val="90000"/>
              </a:lnSpc>
            </a:pPr>
            <a:r>
              <a:rPr lang="ru-RU" altLang="ru-RU" sz="2400" dirty="0"/>
              <a:t> </a:t>
            </a:r>
            <a:r>
              <a:rPr lang="ru-RU" altLang="ru-RU" sz="2400" dirty="0" smtClean="0"/>
              <a:t>Жить </a:t>
            </a:r>
            <a:r>
              <a:rPr lang="ru-RU" altLang="ru-RU" sz="2400" dirty="0"/>
              <a:t>- Родине </a:t>
            </a:r>
            <a:r>
              <a:rPr lang="ru-RU" altLang="ru-RU" sz="2400" dirty="0" smtClean="0"/>
              <a:t>служить.</a:t>
            </a:r>
            <a:endParaRPr lang="ru-RU" altLang="ru-RU" sz="2400" dirty="0"/>
          </a:p>
          <a:p>
            <a:pPr>
              <a:lnSpc>
                <a:spcPct val="90000"/>
              </a:lnSpc>
            </a:pPr>
            <a:r>
              <a:rPr lang="ru-RU" altLang="ru-RU" sz="2400" dirty="0"/>
              <a:t> </a:t>
            </a:r>
            <a:r>
              <a:rPr lang="ru-RU" altLang="ru-RU" sz="2400" dirty="0" smtClean="0"/>
              <a:t>Для </a:t>
            </a:r>
            <a:r>
              <a:rPr lang="ru-RU" altLang="ru-RU" sz="2400" dirty="0"/>
              <a:t>Родины своей ни сил, ни жизни не </a:t>
            </a:r>
            <a:r>
              <a:rPr lang="ru-RU" altLang="ru-RU" sz="2400" dirty="0" smtClean="0"/>
              <a:t>жалей.</a:t>
            </a:r>
            <a:endParaRPr lang="ru-RU" altLang="ru-RU" sz="2400" dirty="0"/>
          </a:p>
          <a:p>
            <a:pPr>
              <a:lnSpc>
                <a:spcPct val="90000"/>
              </a:lnSpc>
            </a:pPr>
            <a:r>
              <a:rPr lang="ru-RU" altLang="ru-RU" sz="2400" dirty="0"/>
              <a:t> </a:t>
            </a:r>
            <a:r>
              <a:rPr lang="ru-RU" altLang="ru-RU" sz="2400" dirty="0" smtClean="0"/>
              <a:t>Родина </a:t>
            </a:r>
            <a:r>
              <a:rPr lang="ru-RU" altLang="ru-RU" sz="2400" dirty="0"/>
              <a:t>- мать, умей за неё </a:t>
            </a:r>
            <a:r>
              <a:rPr lang="ru-RU" altLang="ru-RU" sz="2400" dirty="0" smtClean="0"/>
              <a:t>постоять.</a:t>
            </a:r>
            <a:endParaRPr lang="ru-RU" altLang="ru-RU" sz="24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475656" y="908720"/>
            <a:ext cx="705678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/>
              <a:t>Вспомните пословицы и поговорки </a:t>
            </a:r>
            <a:endParaRPr lang="ru-RU" sz="2800" dirty="0" smtClean="0"/>
          </a:p>
          <a:p>
            <a:r>
              <a:rPr lang="ru-RU" sz="2800" dirty="0" smtClean="0"/>
              <a:t>о </a:t>
            </a:r>
            <a:r>
              <a:rPr lang="ru-RU" sz="2800" dirty="0"/>
              <a:t>Родине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altLang="ru-RU" dirty="0"/>
          </a:p>
        </p:txBody>
      </p:sp>
    </p:spTree>
    <p:extLst>
      <p:ext uri="{BB962C8B-B14F-4D97-AF65-F5344CB8AC3E}">
        <p14:creationId xmlns="" xmlns:p14="http://schemas.microsoft.com/office/powerpoint/2010/main" val="3992261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93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93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93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93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93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93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93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93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93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93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93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93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93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93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93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93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93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93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93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93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93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939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939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5939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5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>
          <a:xfrm>
            <a:off x="1122363" y="260648"/>
            <a:ext cx="7793037" cy="550391"/>
          </a:xfrm>
        </p:spPr>
        <p:txBody>
          <a:bodyPr/>
          <a:lstStyle/>
          <a:p>
            <a:endParaRPr lang="ru-RU" altLang="ru-RU" sz="3600" b="1" dirty="0"/>
          </a:p>
        </p:txBody>
      </p:sp>
      <p:sp>
        <p:nvSpPr>
          <p:cNvPr id="512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  <p:pic>
        <p:nvPicPr>
          <p:cNvPr id="51205" name="Picture 5" descr="img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311" y="980728"/>
            <a:ext cx="8458200" cy="536292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>
          <a:xfrm>
            <a:off x="3563888" y="6343650"/>
            <a:ext cx="2895600" cy="457200"/>
          </a:xfrm>
        </p:spPr>
        <p:txBody>
          <a:bodyPr/>
          <a:lstStyle/>
          <a:p>
            <a:endParaRPr lang="ru-RU" altLang="ru-RU" dirty="0"/>
          </a:p>
        </p:txBody>
      </p:sp>
    </p:spTree>
    <p:extLst>
      <p:ext uri="{BB962C8B-B14F-4D97-AF65-F5344CB8AC3E}">
        <p14:creationId xmlns="" xmlns:p14="http://schemas.microsoft.com/office/powerpoint/2010/main" val="755106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1" name="Text Box 5"/>
          <p:cNvSpPr txBox="1">
            <a:spLocks noChangeArrowheads="1"/>
          </p:cNvSpPr>
          <p:nvPr/>
        </p:nvSpPr>
        <p:spPr bwMode="auto">
          <a:xfrm>
            <a:off x="395536" y="1767840"/>
            <a:ext cx="6781800" cy="48013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altLang="ru-RU" sz="2400" dirty="0" smtClean="0"/>
              <a:t>Наша </a:t>
            </a:r>
            <a:r>
              <a:rPr lang="ru-RU" altLang="ru-RU" sz="2400" dirty="0"/>
              <a:t>страна называется</a:t>
            </a:r>
            <a:r>
              <a:rPr lang="ru-RU" altLang="ru-RU" sz="2400" dirty="0" smtClean="0"/>
              <a:t>…</a:t>
            </a:r>
          </a:p>
          <a:p>
            <a:r>
              <a:rPr lang="ru-RU" altLang="ru-RU" sz="2400" dirty="0"/>
              <a:t> </a:t>
            </a:r>
            <a:endParaRPr lang="ru-RU" altLang="ru-RU" sz="2400" dirty="0" smtClean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altLang="ru-RU" sz="2400" dirty="0" smtClean="0"/>
              <a:t>Столица </a:t>
            </a:r>
            <a:r>
              <a:rPr lang="ru-RU" altLang="ru-RU" sz="2400" dirty="0"/>
              <a:t>России… </a:t>
            </a:r>
            <a:endParaRPr lang="ru-RU" altLang="ru-RU" sz="2400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ru-RU" altLang="ru-RU" sz="2400" dirty="0" smtClean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altLang="ru-RU" sz="2400" dirty="0" smtClean="0"/>
              <a:t>Граждане </a:t>
            </a:r>
            <a:r>
              <a:rPr lang="ru-RU" altLang="ru-RU" sz="2400" dirty="0"/>
              <a:t>России называется</a:t>
            </a:r>
            <a:r>
              <a:rPr lang="ru-RU" altLang="ru-RU" sz="2400" dirty="0" smtClean="0"/>
              <a:t>…</a:t>
            </a:r>
          </a:p>
          <a:p>
            <a:r>
              <a:rPr lang="ru-RU" altLang="ru-RU" sz="2400" dirty="0"/>
              <a:t> </a:t>
            </a:r>
            <a:endParaRPr lang="ru-RU" altLang="ru-RU" sz="2400" dirty="0" smtClean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altLang="ru-RU" sz="2400" dirty="0" smtClean="0"/>
              <a:t> Наш областной центр город…</a:t>
            </a:r>
            <a:r>
              <a:rPr lang="ru-RU" altLang="ru-RU" sz="1400" dirty="0"/>
              <a:t> </a:t>
            </a:r>
            <a:endParaRPr lang="ru-RU" altLang="ru-RU" sz="14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altLang="ru-RU" sz="1400" dirty="0" smtClean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altLang="ru-RU" sz="2400" dirty="0" smtClean="0"/>
              <a:t>Как </a:t>
            </a:r>
            <a:r>
              <a:rPr lang="ru-RU" altLang="ru-RU" sz="2400" dirty="0"/>
              <a:t>называется </a:t>
            </a:r>
            <a:r>
              <a:rPr lang="ru-RU" altLang="ru-RU" sz="2400" dirty="0" smtClean="0"/>
              <a:t>место, где </a:t>
            </a:r>
            <a:r>
              <a:rPr lang="ru-RU" altLang="ru-RU" sz="2400" dirty="0"/>
              <a:t>мы живем? </a:t>
            </a:r>
            <a:endParaRPr lang="ru-RU" altLang="ru-RU" sz="24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altLang="ru-RU" sz="1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altLang="ru-RU" sz="2400" dirty="0"/>
              <a:t>6. Жителей нашего </a:t>
            </a:r>
            <a:r>
              <a:rPr lang="ru-RU" altLang="ru-RU" sz="2400" dirty="0" smtClean="0"/>
              <a:t>поселка </a:t>
            </a:r>
            <a:r>
              <a:rPr lang="ru-RU" altLang="ru-RU" sz="2400" dirty="0"/>
              <a:t>называют</a:t>
            </a:r>
            <a:r>
              <a:rPr lang="ru-RU" altLang="ru-RU" sz="2400" dirty="0" smtClean="0"/>
              <a:t>…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altLang="ru-RU" sz="1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altLang="ru-RU" sz="2400" dirty="0"/>
              <a:t>7. Главное богатство России великий, могучий российский… </a:t>
            </a:r>
            <a:r>
              <a:rPr lang="ru-RU" altLang="ru-RU" sz="1400" dirty="0" smtClean="0"/>
              <a:t>.</a:t>
            </a:r>
            <a:endParaRPr lang="ru-RU" altLang="ru-RU" sz="1400" dirty="0"/>
          </a:p>
        </p:txBody>
      </p:sp>
      <p:sp>
        <p:nvSpPr>
          <p:cNvPr id="2" name="TextBox 1"/>
          <p:cNvSpPr txBox="1"/>
          <p:nvPr/>
        </p:nvSpPr>
        <p:spPr>
          <a:xfrm>
            <a:off x="5029200" y="1752600"/>
            <a:ext cx="2286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rgbClr val="C00000"/>
                </a:solidFill>
              </a:rPr>
              <a:t>Р</a:t>
            </a:r>
            <a:r>
              <a:rPr lang="ru-RU" sz="2800" b="1" dirty="0" smtClean="0">
                <a:solidFill>
                  <a:srgbClr val="C00000"/>
                </a:solidFill>
              </a:rPr>
              <a:t>оссия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819217" y="2492896"/>
            <a:ext cx="2286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Москва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638800" y="3212976"/>
            <a:ext cx="2286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россияне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305763" y="3906887"/>
            <a:ext cx="3048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Оренбург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228184" y="4509120"/>
            <a:ext cx="28211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  с. Октябрьское 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508243" y="5032340"/>
            <a:ext cx="2514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err="1" smtClean="0">
                <a:solidFill>
                  <a:srgbClr val="C00000"/>
                </a:solidFill>
              </a:rPr>
              <a:t>октябрьцы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381500" y="6045934"/>
            <a:ext cx="2514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народ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173989" y="404664"/>
            <a:ext cx="3207511" cy="504056"/>
          </a:xfrm>
        </p:spPr>
        <p:txBody>
          <a:bodyPr/>
          <a:lstStyle/>
          <a:p>
            <a:r>
              <a:rPr lang="ru-RU" altLang="ru-RU" sz="3200" b="1" dirty="0" smtClean="0"/>
              <a:t/>
            </a:r>
            <a:br>
              <a:rPr lang="ru-RU" altLang="ru-RU" sz="3200" b="1" dirty="0" smtClean="0"/>
            </a:br>
            <a:r>
              <a:rPr lang="ru-RU" altLang="ru-RU" sz="3200" b="1" dirty="0"/>
              <a:t/>
            </a:r>
            <a:br>
              <a:rPr lang="ru-RU" altLang="ru-RU" sz="3200" b="1" dirty="0"/>
            </a:br>
            <a:r>
              <a:rPr lang="ru-RU" altLang="ru-RU" sz="3200" b="1" dirty="0" smtClean="0"/>
              <a:t>1. Разминка:</a:t>
            </a:r>
            <a:endParaRPr lang="ru-RU" sz="3200" b="1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6105217" y="6340554"/>
            <a:ext cx="2895600" cy="457200"/>
          </a:xfrm>
        </p:spPr>
        <p:txBody>
          <a:bodyPr/>
          <a:lstStyle/>
          <a:p>
            <a:endParaRPr lang="ru-RU" altLang="ru-RU" dirty="0"/>
          </a:p>
        </p:txBody>
      </p:sp>
    </p:spTree>
    <p:extLst>
      <p:ext uri="{BB962C8B-B14F-4D97-AF65-F5344CB8AC3E}">
        <p14:creationId xmlns="" xmlns:p14="http://schemas.microsoft.com/office/powerpoint/2010/main" val="542353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371600" y="1600200"/>
            <a:ext cx="7772400" cy="2133600"/>
          </a:xfrm>
        </p:spPr>
        <p:txBody>
          <a:bodyPr/>
          <a:lstStyle/>
          <a:p>
            <a:pPr marL="0" indent="0">
              <a:buNone/>
            </a:pPr>
            <a:endParaRPr lang="ru-RU" altLang="ru-RU" sz="2400" dirty="0"/>
          </a:p>
          <a:p>
            <a:pPr>
              <a:buFont typeface="Wingdings" pitchFamily="2" charset="2"/>
              <a:buNone/>
            </a:pPr>
            <a:r>
              <a:rPr lang="ru-RU" altLang="ru-RU" sz="2400" dirty="0"/>
              <a:t>а. День флага России</a:t>
            </a:r>
          </a:p>
          <a:p>
            <a:pPr>
              <a:buFont typeface="Wingdings" pitchFamily="2" charset="2"/>
              <a:buNone/>
            </a:pPr>
            <a:r>
              <a:rPr lang="ru-RU" altLang="ru-RU" sz="2400" dirty="0"/>
              <a:t>б. Дань независимости</a:t>
            </a:r>
          </a:p>
          <a:p>
            <a:pPr>
              <a:buFont typeface="Wingdings" pitchFamily="2" charset="2"/>
              <a:buNone/>
            </a:pPr>
            <a:r>
              <a:rPr lang="ru-RU" altLang="ru-RU" sz="2400" dirty="0"/>
              <a:t>в. День народного единства</a:t>
            </a:r>
            <a:br>
              <a:rPr lang="ru-RU" altLang="ru-RU" sz="2400" dirty="0"/>
            </a:br>
            <a:r>
              <a:rPr lang="ru-RU" altLang="ru-RU" sz="2400" dirty="0"/>
              <a:t/>
            </a:r>
            <a:br>
              <a:rPr lang="ru-RU" altLang="ru-RU" sz="2400" dirty="0"/>
            </a:br>
            <a:endParaRPr lang="ru-RU" altLang="ru-RU" sz="2400" dirty="0"/>
          </a:p>
          <a:p>
            <a:endParaRPr lang="ru-RU" altLang="ru-RU" sz="2400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1331640" y="764704"/>
            <a:ext cx="7004749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3200" kern="0" dirty="0" smtClean="0">
                <a:solidFill>
                  <a:srgbClr val="000000"/>
                </a:solidFill>
                <a:latin typeface="Arial"/>
                <a:cs typeface="Arial"/>
              </a:rPr>
              <a:t>Какой </a:t>
            </a:r>
            <a:r>
              <a:rPr lang="ru-RU" altLang="ru-RU" sz="3200" kern="0" dirty="0">
                <a:solidFill>
                  <a:srgbClr val="000000"/>
                </a:solidFill>
                <a:latin typeface="Arial"/>
                <a:cs typeface="Arial"/>
              </a:rPr>
              <a:t>праздник отмечается </a:t>
            </a:r>
            <a:endParaRPr lang="ru-RU" altLang="ru-RU" sz="3200" kern="0" dirty="0" smtClean="0">
              <a:solidFill>
                <a:srgbClr val="000000"/>
              </a:solidFill>
              <a:latin typeface="Arial"/>
              <a:cs typeface="Arial"/>
            </a:endParaRPr>
          </a:p>
          <a:p>
            <a:r>
              <a:rPr lang="ru-RU" altLang="ru-RU" sz="3200" kern="0" dirty="0" smtClean="0">
                <a:solidFill>
                  <a:srgbClr val="000000"/>
                </a:solidFill>
                <a:latin typeface="Arial"/>
                <a:cs typeface="Arial"/>
              </a:rPr>
              <a:t>                                      4 </a:t>
            </a:r>
            <a:r>
              <a:rPr lang="ru-RU" altLang="ru-RU" sz="3200" kern="0" dirty="0">
                <a:solidFill>
                  <a:srgbClr val="000000"/>
                </a:solidFill>
                <a:latin typeface="Arial"/>
                <a:cs typeface="Arial"/>
              </a:rPr>
              <a:t>ноября</a:t>
            </a:r>
            <a:r>
              <a:rPr lang="ru-RU" altLang="ru-RU" sz="3200" kern="0" dirty="0" smtClean="0">
                <a:solidFill>
                  <a:srgbClr val="000000"/>
                </a:solidFill>
                <a:latin typeface="Arial"/>
                <a:cs typeface="Arial"/>
              </a:rPr>
              <a:t>?</a:t>
            </a:r>
            <a:endParaRPr lang="ru-RU" sz="3200" dirty="0"/>
          </a:p>
        </p:txBody>
      </p:sp>
      <p:pic>
        <p:nvPicPr>
          <p:cNvPr id="5125" name="Picture 5" descr="https://min.kurortkuban.ru/upload/iblock/fd4/fd4571e36825bd090ec90c22eeb0eba5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2795738"/>
            <a:ext cx="3810326" cy="381032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250733" y="161484"/>
            <a:ext cx="64807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</a:rPr>
              <a:t>2. Вопросы викторины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1691680" y="6237312"/>
            <a:ext cx="2895600" cy="457200"/>
          </a:xfrm>
        </p:spPr>
        <p:txBody>
          <a:bodyPr/>
          <a:lstStyle/>
          <a:p>
            <a:endParaRPr lang="ru-RU" altLang="ru-RU" dirty="0"/>
          </a:p>
        </p:txBody>
      </p:sp>
    </p:spTree>
    <p:extLst>
      <p:ext uri="{BB962C8B-B14F-4D97-AF65-F5344CB8AC3E}">
        <p14:creationId xmlns="" xmlns:p14="http://schemas.microsoft.com/office/powerpoint/2010/main" val="965045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>
          <a:xfrm>
            <a:off x="1115616" y="188640"/>
            <a:ext cx="7793037" cy="1086595"/>
          </a:xfrm>
        </p:spPr>
        <p:txBody>
          <a:bodyPr/>
          <a:lstStyle/>
          <a:p>
            <a:r>
              <a:rPr lang="ru-RU" altLang="ru-RU" sz="3200" dirty="0" smtClean="0"/>
              <a:t>Против кого поднялся русский народ во главе Минина и Пожарского?</a:t>
            </a:r>
            <a:endParaRPr lang="ru-RU" altLang="ru-RU" sz="3200" dirty="0"/>
          </a:p>
        </p:txBody>
      </p:sp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  <p:pic>
        <p:nvPicPr>
          <p:cNvPr id="44037" name="Picture 5" descr="larg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524000"/>
            <a:ext cx="7772400" cy="517465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altLang="ru-RU" dirty="0"/>
          </a:p>
        </p:txBody>
      </p:sp>
    </p:spTree>
    <p:extLst>
      <p:ext uri="{BB962C8B-B14F-4D97-AF65-F5344CB8AC3E}">
        <p14:creationId xmlns="" xmlns:p14="http://schemas.microsoft.com/office/powerpoint/2010/main" val="41638060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40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40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651520" y="332656"/>
            <a:ext cx="8492480" cy="1143000"/>
          </a:xfrm>
        </p:spPr>
        <p:txBody>
          <a:bodyPr/>
          <a:lstStyle/>
          <a:p>
            <a:r>
              <a:rPr lang="ru-RU" sz="2800" dirty="0">
                <a:solidFill>
                  <a:schemeClr val="tx2"/>
                </a:solidFill>
              </a:rPr>
              <a:t> В каком городе староста Кузьма Минин начал призыв к объединению и созданию ополчения, для освобождения от польских захватчиков?</a:t>
            </a:r>
            <a:endParaRPr lang="ru-RU" altLang="ru-RU" sz="2800" dirty="0"/>
          </a:p>
        </p:txBody>
      </p:sp>
      <p:pic>
        <p:nvPicPr>
          <p:cNvPr id="45063" name="Picture 7" descr="https://ds04.infourok.ru/uploads/ex/0935/000141b4-74d67dda/img18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878" t="1345" r="8649"/>
          <a:stretch/>
        </p:blipFill>
        <p:spPr bwMode="auto">
          <a:xfrm>
            <a:off x="1979712" y="1844824"/>
            <a:ext cx="5657014" cy="456904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>
          <a:xfrm>
            <a:off x="0" y="6338500"/>
            <a:ext cx="2895600" cy="457200"/>
          </a:xfrm>
        </p:spPr>
        <p:txBody>
          <a:bodyPr/>
          <a:lstStyle/>
          <a:p>
            <a:endParaRPr lang="ru-RU" altLang="ru-RU" dirty="0"/>
          </a:p>
        </p:txBody>
      </p:sp>
    </p:spTree>
    <p:extLst>
      <p:ext uri="{BB962C8B-B14F-4D97-AF65-F5344CB8AC3E}">
        <p14:creationId xmlns="" xmlns:p14="http://schemas.microsoft.com/office/powerpoint/2010/main" val="3628074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50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371600" y="277813"/>
            <a:ext cx="7772400" cy="636587"/>
          </a:xfrm>
        </p:spPr>
        <p:txBody>
          <a:bodyPr/>
          <a:lstStyle/>
          <a:p>
            <a:r>
              <a:rPr lang="ru-RU" sz="3200" b="1" dirty="0" smtClean="0"/>
              <a:t>Кто возглавил ополчение</a:t>
            </a:r>
            <a:r>
              <a:rPr lang="ru-RU" sz="3200" b="1" dirty="0" smtClean="0">
                <a:solidFill>
                  <a:schemeClr val="tx2"/>
                </a:solidFill>
              </a:rPr>
              <a:t>?</a:t>
            </a:r>
            <a:endParaRPr lang="ru-RU" altLang="ru-RU" sz="3200" dirty="0"/>
          </a:p>
        </p:txBody>
      </p:sp>
      <p:pic>
        <p:nvPicPr>
          <p:cNvPr id="46085" name="Picture 5" descr="larg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1600200"/>
            <a:ext cx="7238999" cy="496959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219200" y="914400"/>
            <a:ext cx="6248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Князь Димитрий Пожарский</a:t>
            </a:r>
            <a:endParaRPr lang="ru-RU" sz="2800" b="1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altLang="ru-RU" dirty="0"/>
          </a:p>
        </p:txBody>
      </p:sp>
    </p:spTree>
    <p:extLst>
      <p:ext uri="{BB962C8B-B14F-4D97-AF65-F5344CB8AC3E}">
        <p14:creationId xmlns="" xmlns:p14="http://schemas.microsoft.com/office/powerpoint/2010/main" val="255741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60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471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  <p:pic>
        <p:nvPicPr>
          <p:cNvPr id="47109" name="Picture 5" descr="img3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259632" y="5301208"/>
            <a:ext cx="64008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В каком году ополченцы прогнали  польских захватчиков?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altLang="ru-RU" dirty="0"/>
          </a:p>
        </p:txBody>
      </p:sp>
    </p:spTree>
    <p:extLst>
      <p:ext uri="{BB962C8B-B14F-4D97-AF65-F5344CB8AC3E}">
        <p14:creationId xmlns="" xmlns:p14="http://schemas.microsoft.com/office/powerpoint/2010/main" val="3830060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42" name="Picture 2" descr="https://ds05.infourok.ru/uploads/ex/0ec9/00087338-69dc3ea4/hello_html_m5213c56a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611560" y="6370977"/>
            <a:ext cx="2895600" cy="457200"/>
          </a:xfrm>
        </p:spPr>
        <p:txBody>
          <a:bodyPr/>
          <a:lstStyle/>
          <a:p>
            <a:endParaRPr lang="ru-RU" altLang="ru-RU" dirty="0"/>
          </a:p>
        </p:txBody>
      </p:sp>
    </p:spTree>
    <p:extLst>
      <p:ext uri="{BB962C8B-B14F-4D97-AF65-F5344CB8AC3E}">
        <p14:creationId xmlns="" xmlns:p14="http://schemas.microsoft.com/office/powerpoint/2010/main" val="705839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>
          <a:xfrm>
            <a:off x="1295400" y="116632"/>
            <a:ext cx="7525072" cy="1143000"/>
          </a:xfrm>
        </p:spPr>
        <p:txBody>
          <a:bodyPr/>
          <a:lstStyle/>
          <a:p>
            <a:r>
              <a:rPr lang="ru-RU" altLang="ru-RU" sz="3200" dirty="0" smtClean="0"/>
              <a:t>Где находится памятник Минину </a:t>
            </a:r>
            <a:r>
              <a:rPr lang="ru-RU" altLang="ru-RU" sz="3200" dirty="0"/>
              <a:t>и</a:t>
            </a:r>
            <a:r>
              <a:rPr lang="ru-RU" altLang="ru-RU" sz="3200" dirty="0" smtClean="0"/>
              <a:t> Пожарскому?</a:t>
            </a:r>
            <a:endParaRPr lang="ru-RU" altLang="ru-RU" sz="3200" dirty="0"/>
          </a:p>
        </p:txBody>
      </p:sp>
      <p:pic>
        <p:nvPicPr>
          <p:cNvPr id="48133" name="Picture 5" descr="s120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412776"/>
            <a:ext cx="6553200" cy="491623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>
          <a:xfrm>
            <a:off x="3491880" y="6400800"/>
            <a:ext cx="2895600" cy="457200"/>
          </a:xfrm>
        </p:spPr>
        <p:txBody>
          <a:bodyPr/>
          <a:lstStyle/>
          <a:p>
            <a:endParaRPr lang="ru-RU" altLang="ru-RU" dirty="0"/>
          </a:p>
        </p:txBody>
      </p:sp>
    </p:spTree>
    <p:extLst>
      <p:ext uri="{BB962C8B-B14F-4D97-AF65-F5344CB8AC3E}">
        <p14:creationId xmlns="" xmlns:p14="http://schemas.microsoft.com/office/powerpoint/2010/main" val="669717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Презентация 'Обучение персонала'">
  <a:themeElements>
    <a:clrScheme name="Blends 5">
      <a:dk1>
        <a:srgbClr val="000000"/>
      </a:dk1>
      <a:lt1>
        <a:srgbClr val="FFFFFF"/>
      </a:lt1>
      <a:dk2>
        <a:srgbClr val="000066"/>
      </a:dk2>
      <a:lt2>
        <a:srgbClr val="333333"/>
      </a:lt2>
      <a:accent1>
        <a:srgbClr val="C4709A"/>
      </a:accent1>
      <a:accent2>
        <a:srgbClr val="4B4EB5"/>
      </a:accent2>
      <a:accent3>
        <a:srgbClr val="FFFFFF"/>
      </a:accent3>
      <a:accent4>
        <a:srgbClr val="000000"/>
      </a:accent4>
      <a:accent5>
        <a:srgbClr val="DEBBCA"/>
      </a:accent5>
      <a:accent6>
        <a:srgbClr val="4346A4"/>
      </a:accent6>
      <a:hlink>
        <a:srgbClr val="C481CF"/>
      </a:hlink>
      <a:folHlink>
        <a:srgbClr val="76B749"/>
      </a:folHlink>
    </a:clrScheme>
    <a:fontScheme name="Blends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ends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ends 2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ends 3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4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Презентация 'Обучение персонала'</Template>
  <TotalTime>43</TotalTime>
  <Words>135</Words>
  <Application>Microsoft Office PowerPoint</Application>
  <PresentationFormat>Экран (4:3)</PresentationFormat>
  <Paragraphs>57</Paragraphs>
  <Slides>13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Презентация 'Обучение персонала'</vt:lpstr>
      <vt:lpstr>Викторина 1 класс</vt:lpstr>
      <vt:lpstr>  1. Разминка:</vt:lpstr>
      <vt:lpstr>Слайд 3</vt:lpstr>
      <vt:lpstr>Против кого поднялся русский народ во главе Минина и Пожарского?</vt:lpstr>
      <vt:lpstr> В каком городе староста Кузьма Минин начал призыв к объединению и созданию ополчения, для освобождения от польских захватчиков?</vt:lpstr>
      <vt:lpstr>Кто возглавил ополчение?</vt:lpstr>
      <vt:lpstr>Слайд 7</vt:lpstr>
      <vt:lpstr>Слайд 8</vt:lpstr>
      <vt:lpstr>Где находится памятник Минину и Пожарскому?</vt:lpstr>
      <vt:lpstr>В честь какого события празднуется  День народного единства?</vt:lpstr>
      <vt:lpstr>Слайд 11</vt:lpstr>
      <vt:lpstr>Слайд 12</vt:lpstr>
      <vt:lpstr>Слайд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Викторина-игра</dc:title>
  <dc:creator>user</dc:creator>
  <cp:lastModifiedBy>K-SUSTEMS</cp:lastModifiedBy>
  <cp:revision>8</cp:revision>
  <dcterms:created xsi:type="dcterms:W3CDTF">2019-11-04T05:52:54Z</dcterms:created>
  <dcterms:modified xsi:type="dcterms:W3CDTF">2021-10-29T03:19:26Z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TC010130221049</vt:lpwstr>
  </property>
</Properties>
</file>