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4"/>
  </p:notesMasterIdLst>
  <p:sldIdLst>
    <p:sldId id="258" r:id="rId2"/>
    <p:sldId id="257" r:id="rId3"/>
    <p:sldId id="259" r:id="rId4"/>
    <p:sldId id="261" r:id="rId5"/>
    <p:sldId id="260" r:id="rId6"/>
    <p:sldId id="270" r:id="rId7"/>
    <p:sldId id="265" r:id="rId8"/>
    <p:sldId id="269" r:id="rId9"/>
    <p:sldId id="264" r:id="rId10"/>
    <p:sldId id="267" r:id="rId11"/>
    <p:sldId id="266" r:id="rId12"/>
    <p:sldId id="262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336699"/>
    <a:srgbClr val="0000CC"/>
    <a:srgbClr val="003366"/>
    <a:srgbClr val="0066FF"/>
    <a:srgbClr val="3399FF"/>
    <a:srgbClr val="0000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napToGrid="0">
      <p:cViewPr>
        <p:scale>
          <a:sx n="65" d="100"/>
          <a:sy n="65" d="100"/>
        </p:scale>
        <p:origin x="-876" y="-20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C5E1DC3-B8C0-4123-9340-DB333F9AE38A}" type="datetimeFigureOut">
              <a:rPr lang="ru-RU" smtClean="0"/>
              <a:pPr/>
              <a:t>28.02.2021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BFFD5AF-1FA2-4CE4-87C0-A5A46B49288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64421524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2EC996-38A8-426F-B40E-C8AA060F6838}" type="datetimeFigureOut">
              <a:rPr lang="ru-RU" smtClean="0"/>
              <a:pPr/>
              <a:t>28.02.2021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63769-A7B8-4ABD-BB61-802465C5D6E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2322399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2EC996-38A8-426F-B40E-C8AA060F6838}" type="datetimeFigureOut">
              <a:rPr lang="ru-RU" smtClean="0"/>
              <a:pPr/>
              <a:t>28.02.2021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63769-A7B8-4ABD-BB61-802465C5D6E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5002390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2EC996-38A8-426F-B40E-C8AA060F6838}" type="datetimeFigureOut">
              <a:rPr lang="ru-RU" smtClean="0"/>
              <a:pPr/>
              <a:t>28.02.2021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63769-A7B8-4ABD-BB61-802465C5D6E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7416777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2EC996-38A8-426F-B40E-C8AA060F6838}" type="datetimeFigureOut">
              <a:rPr lang="ru-RU" smtClean="0"/>
              <a:pPr/>
              <a:t>28.02.2021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63769-A7B8-4ABD-BB61-802465C5D6E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2266446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2EC996-38A8-426F-B40E-C8AA060F6838}" type="datetimeFigureOut">
              <a:rPr lang="ru-RU" smtClean="0"/>
              <a:pPr/>
              <a:t>28.02.2021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63769-A7B8-4ABD-BB61-802465C5D6E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8228805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2EC996-38A8-426F-B40E-C8AA060F6838}" type="datetimeFigureOut">
              <a:rPr lang="ru-RU" smtClean="0"/>
              <a:pPr/>
              <a:t>28.02.2021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63769-A7B8-4ABD-BB61-802465C5D6E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2779707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2EC996-38A8-426F-B40E-C8AA060F6838}" type="datetimeFigureOut">
              <a:rPr lang="ru-RU" smtClean="0"/>
              <a:pPr/>
              <a:t>28.02.2021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63769-A7B8-4ABD-BB61-802465C5D6E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5010340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2EC996-38A8-426F-B40E-C8AA060F6838}" type="datetimeFigureOut">
              <a:rPr lang="ru-RU" smtClean="0"/>
              <a:pPr/>
              <a:t>28.02.2021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63769-A7B8-4ABD-BB61-802465C5D6E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7351724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2EC996-38A8-426F-B40E-C8AA060F6838}" type="datetimeFigureOut">
              <a:rPr lang="ru-RU" smtClean="0"/>
              <a:pPr/>
              <a:t>28.02.2021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63769-A7B8-4ABD-BB61-802465C5D6E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4382597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2EC996-38A8-426F-B40E-C8AA060F6838}" type="datetimeFigureOut">
              <a:rPr lang="ru-RU" smtClean="0"/>
              <a:pPr/>
              <a:t>28.02.2021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63769-A7B8-4ABD-BB61-802465C5D6E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8604012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2EC996-38A8-426F-B40E-C8AA060F6838}" type="datetimeFigureOut">
              <a:rPr lang="ru-RU" smtClean="0"/>
              <a:pPr/>
              <a:t>28.02.2021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63769-A7B8-4ABD-BB61-802465C5D6E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36349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2EC996-38A8-426F-B40E-C8AA060F6838}" type="datetimeFigureOut">
              <a:rPr lang="ru-RU" smtClean="0"/>
              <a:pPr/>
              <a:t>28.02.2021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363769-A7B8-4ABD-BB61-802465C5D6E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3747196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&#1042;&#1080;&#1082;&#1090;&#1086;&#1088;&#1080;&#1103;%20&#1055;&#1077;&#1090;&#1088;&#1086;&#1074;&#1085;&#1072;\Desktop\introducing%20family.MP4" TargetMode="External"/><Relationship Id="rId4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quizizz.com/" TargetMode="External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jpeg"/><Relationship Id="rId4" Type="http://schemas.openxmlformats.org/officeDocument/2006/relationships/hyperlink" Target="https://quizizz.com/join?gc=59549820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ctrTitle"/>
          </p:nvPr>
        </p:nvSpPr>
        <p:spPr>
          <a:xfrm>
            <a:off x="685800" y="2647419"/>
            <a:ext cx="7772400" cy="1061731"/>
          </a:xfrm>
        </p:spPr>
        <p:txBody>
          <a:bodyPr>
            <a:normAutofit fontScale="90000"/>
          </a:bodyPr>
          <a:lstStyle/>
          <a:p>
            <a:r>
              <a:rPr lang="sah-RU" sz="3600" dirty="0" smtClean="0"/>
              <a:t>Колодезникова Виктория Петровна, учитель английского языка</a:t>
            </a:r>
            <a:endParaRPr lang="ru-RU" sz="3600" dirty="0"/>
          </a:p>
        </p:txBody>
      </p:sp>
      <p:sp>
        <p:nvSpPr>
          <p:cNvPr id="7" name="Подзаголовок 6"/>
          <p:cNvSpPr>
            <a:spLocks noGrp="1"/>
          </p:cNvSpPr>
          <p:nvPr>
            <p:ph type="subTitle" idx="1"/>
          </p:nvPr>
        </p:nvSpPr>
        <p:spPr>
          <a:xfrm>
            <a:off x="1143000" y="3672366"/>
            <a:ext cx="6858000" cy="862781"/>
          </a:xfrm>
        </p:spPr>
        <p:txBody>
          <a:bodyPr>
            <a:noAutofit/>
          </a:bodyPr>
          <a:lstStyle/>
          <a:p>
            <a:r>
              <a:rPr lang="sah-RU" sz="3200" dirty="0" smtClean="0"/>
              <a:t>МБОУ </a:t>
            </a:r>
            <a:r>
              <a:rPr lang="ru-RU" sz="3200" dirty="0" smtClean="0"/>
              <a:t>«Ертская СОШ им. С.И.Тарасова»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xmlns="" val="14929426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05631" y="0"/>
            <a:ext cx="7886700" cy="1325563"/>
          </a:xfrm>
        </p:spPr>
        <p:txBody>
          <a:bodyPr>
            <a:normAutofit/>
          </a:bodyPr>
          <a:lstStyle/>
          <a:p>
            <a:pPr algn="ctr"/>
            <a:r>
              <a:rPr lang="en-US" sz="5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6. Exercising  </a:t>
            </a:r>
            <a:endParaRPr lang="ru-RU" sz="5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 t="4909"/>
          <a:stretch>
            <a:fillRect/>
          </a:stretch>
        </p:blipFill>
        <p:spPr bwMode="auto">
          <a:xfrm>
            <a:off x="753615" y="1797745"/>
            <a:ext cx="7636770" cy="50602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TextBox 5"/>
          <p:cNvSpPr txBox="1"/>
          <p:nvPr/>
        </p:nvSpPr>
        <p:spPr>
          <a:xfrm>
            <a:off x="294980" y="1283110"/>
            <a:ext cx="771340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336699"/>
                </a:solidFill>
              </a:rPr>
              <a:t>Fill </a:t>
            </a:r>
            <a:r>
              <a:rPr lang="en-US" sz="2400" b="1" dirty="0" smtClean="0">
                <a:solidFill>
                  <a:srgbClr val="336699"/>
                </a:solidFill>
              </a:rPr>
              <a:t>Ann’s </a:t>
            </a:r>
            <a:r>
              <a:rPr lang="en-US" sz="2400" b="1" dirty="0" smtClean="0">
                <a:solidFill>
                  <a:srgbClr val="336699"/>
                </a:solidFill>
              </a:rPr>
              <a:t>family tree using the text and complete the sentences.</a:t>
            </a:r>
            <a:endParaRPr lang="ru-RU" sz="2400" b="1" dirty="0">
              <a:solidFill>
                <a:srgbClr val="336699"/>
              </a:solidFill>
            </a:endParaRPr>
          </a:p>
        </p:txBody>
      </p:sp>
      <p:pic>
        <p:nvPicPr>
          <p:cNvPr id="5" name="Рисунок 4" descr="C:\Users\Виктория Петровна\Desktop\открытый урок\introducing family[2019-12-12-20-42-24].JPG"/>
          <p:cNvPicPr/>
          <p:nvPr/>
        </p:nvPicPr>
        <p:blipFill>
          <a:blip r:embed="rId3">
            <a:lum bright="10000"/>
          </a:blip>
          <a:srcRect l="12186" r="3728" b="704"/>
          <a:stretch>
            <a:fillRect/>
          </a:stretch>
        </p:blipFill>
        <p:spPr bwMode="auto">
          <a:xfrm rot="771467">
            <a:off x="5619135" y="4350774"/>
            <a:ext cx="3038168" cy="19117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1414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en-US" sz="4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7. Watching the video</a:t>
            </a:r>
            <a:endParaRPr lang="ru-RU" sz="4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C:\KMPlayer\Capture\introducing family[2019-12-12-20-48-27].JPG"/>
          <p:cNvPicPr>
            <a:picLocks noGrp="1"/>
          </p:cNvPicPr>
          <p:nvPr>
            <p:ph idx="1"/>
          </p:nvPr>
        </p:nvPicPr>
        <p:blipFill>
          <a:blip r:embed="rId3"/>
          <a:srcRect l="14091" t="3704" r="53866" b="22428"/>
          <a:stretch>
            <a:fillRect/>
          </a:stretch>
        </p:blipFill>
        <p:spPr bwMode="auto">
          <a:xfrm>
            <a:off x="191729" y="1578077"/>
            <a:ext cx="1607574" cy="219751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introducing family.MP4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2067181" y="1553804"/>
            <a:ext cx="6722858" cy="504214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58147" y="0"/>
            <a:ext cx="7886700" cy="1325563"/>
          </a:xfrm>
        </p:spPr>
        <p:txBody>
          <a:bodyPr/>
          <a:lstStyle/>
          <a:p>
            <a:pPr algn="ctr"/>
            <a:r>
              <a:rPr lang="en-US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8. Project</a:t>
            </a:r>
            <a:endParaRPr lang="ru-RU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28650" y="1548581"/>
            <a:ext cx="7886700" cy="4628381"/>
          </a:xfrm>
        </p:spPr>
        <p:txBody>
          <a:bodyPr>
            <a:normAutofit/>
          </a:bodyPr>
          <a:lstStyle/>
          <a:p>
            <a:r>
              <a:rPr lang="en-US" sz="3600" b="1" dirty="0" smtClean="0">
                <a:solidFill>
                  <a:srgbClr val="336699"/>
                </a:solidFill>
              </a:rPr>
              <a:t>Try to make your family tree </a:t>
            </a:r>
            <a:r>
              <a:rPr lang="en-US" sz="3600" b="1" i="1" dirty="0" smtClean="0">
                <a:solidFill>
                  <a:srgbClr val="336699"/>
                </a:solidFill>
              </a:rPr>
              <a:t>(</a:t>
            </a:r>
            <a:r>
              <a:rPr lang="en-US" sz="3600" b="1" i="1" dirty="0" smtClean="0">
                <a:solidFill>
                  <a:srgbClr val="336699"/>
                </a:solidFill>
              </a:rPr>
              <a:t>grandparents, </a:t>
            </a:r>
            <a:r>
              <a:rPr lang="en-US" sz="3600" b="1" i="1" dirty="0" smtClean="0">
                <a:solidFill>
                  <a:srgbClr val="336699"/>
                </a:solidFill>
              </a:rPr>
              <a:t>parents, sisters, brothers, etc.) </a:t>
            </a:r>
            <a:r>
              <a:rPr lang="en-US" sz="3600" b="1" dirty="0" smtClean="0">
                <a:solidFill>
                  <a:srgbClr val="336699"/>
                </a:solidFill>
              </a:rPr>
              <a:t>using the family tree below and prepare a short description of your family.</a:t>
            </a:r>
            <a:endParaRPr lang="ru-RU" sz="3600" b="1" dirty="0">
              <a:solidFill>
                <a:srgbClr val="336699"/>
              </a:solidFill>
            </a:endParaRPr>
          </a:p>
        </p:txBody>
      </p:sp>
      <p:pic>
        <p:nvPicPr>
          <p:cNvPr id="4" name="Рисунок 3" descr="simpsons_PNG11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809996" y="3908321"/>
            <a:ext cx="2717173" cy="256621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3"/>
          <p:cNvGrpSpPr/>
          <p:nvPr/>
        </p:nvGrpSpPr>
        <p:grpSpPr>
          <a:xfrm>
            <a:off x="-1" y="0"/>
            <a:ext cx="9144002" cy="6858000"/>
            <a:chOff x="-1" y="0"/>
            <a:chExt cx="9144002" cy="6858000"/>
          </a:xfrm>
        </p:grpSpPr>
        <p:pic>
          <p:nvPicPr>
            <p:cNvPr id="3" name="Рисунок 2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t="63441"/>
            <a:stretch/>
          </p:blipFill>
          <p:spPr>
            <a:xfrm>
              <a:off x="-1" y="3515032"/>
              <a:ext cx="9144001" cy="3342968"/>
            </a:xfrm>
            <a:prstGeom prst="rect">
              <a:avLst/>
            </a:prstGeom>
          </p:spPr>
        </p:pic>
        <p:sp>
          <p:nvSpPr>
            <p:cNvPr id="2" name="Прямоугольник 1"/>
            <p:cNvSpPr/>
            <p:nvPr/>
          </p:nvSpPr>
          <p:spPr>
            <a:xfrm>
              <a:off x="0" y="0"/>
              <a:ext cx="9144001" cy="1710813"/>
            </a:xfrm>
            <a:prstGeom prst="rect">
              <a:avLst/>
            </a:prstGeom>
            <a:solidFill>
              <a:srgbClr val="3399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" name="Прямоугольник 11"/>
            <p:cNvSpPr/>
            <p:nvPr/>
          </p:nvSpPr>
          <p:spPr>
            <a:xfrm>
              <a:off x="0" y="1297857"/>
              <a:ext cx="9144000" cy="4616245"/>
            </a:xfrm>
            <a:prstGeom prst="rect">
              <a:avLst/>
            </a:prstGeom>
            <a:solidFill>
              <a:schemeClr val="bg1"/>
            </a:solidFill>
            <a:ln w="38100" cmpd="sng">
              <a:gradFill>
                <a:gsLst>
                  <a:gs pos="100000">
                    <a:srgbClr val="0066FF"/>
                  </a:gs>
                  <a:gs pos="60000">
                    <a:schemeClr val="accent1">
                      <a:tint val="44500"/>
                      <a:satMod val="160000"/>
                    </a:schemeClr>
                  </a:gs>
                  <a:gs pos="37000">
                    <a:schemeClr val="accent1">
                      <a:tint val="23500"/>
                      <a:satMod val="160000"/>
                    </a:schemeClr>
                  </a:gs>
                </a:gsLst>
                <a:lin ang="5400000" scaled="0"/>
              </a:gradFill>
              <a:prstDash val="sysDot"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endParaRPr>
            </a:p>
          </p:txBody>
        </p:sp>
        <p:pic>
          <p:nvPicPr>
            <p:cNvPr id="11" name="Рисунок 10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510729" y="149988"/>
              <a:ext cx="993617" cy="1000387"/>
            </a:xfrm>
            <a:prstGeom prst="rect">
              <a:avLst/>
            </a:prstGeom>
          </p:spPr>
        </p:pic>
      </p:grp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604684" y="11174"/>
            <a:ext cx="7910666" cy="1325563"/>
          </a:xfrm>
        </p:spPr>
        <p:txBody>
          <a:bodyPr/>
          <a:lstStyle/>
          <a:p>
            <a:pPr algn="ctr"/>
            <a:r>
              <a:rPr lang="en-US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1. Warm up</a:t>
            </a:r>
            <a:endParaRPr lang="ru-RU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" name="Содержимое 3" descr="The-Croods-wallpaper-phone5.jpg"/>
          <p:cNvPicPr>
            <a:picLocks noGrp="1" noChangeAspect="1"/>
          </p:cNvPicPr>
          <p:nvPr>
            <p:ph idx="1"/>
          </p:nvPr>
        </p:nvPicPr>
        <p:blipFill>
          <a:blip r:embed="rId4" cstate="print"/>
          <a:stretch>
            <a:fillRect/>
          </a:stretch>
        </p:blipFill>
        <p:spPr>
          <a:xfrm>
            <a:off x="468169" y="2724635"/>
            <a:ext cx="4133328" cy="2324997"/>
          </a:xfrm>
        </p:spPr>
      </p:pic>
      <p:sp>
        <p:nvSpPr>
          <p:cNvPr id="14" name="TextBox 13"/>
          <p:cNvSpPr txBox="1"/>
          <p:nvPr/>
        </p:nvSpPr>
        <p:spPr>
          <a:xfrm>
            <a:off x="294968" y="1253612"/>
            <a:ext cx="7860890" cy="1508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rgbClr val="003366"/>
                </a:solidFill>
                <a:latin typeface="Times New Roman" pitchFamily="18" charset="0"/>
                <a:cs typeface="Times New Roman" pitchFamily="18" charset="0"/>
              </a:rPr>
              <a:t>Look at the pictures and answer the questions</a:t>
            </a:r>
            <a:r>
              <a:rPr lang="en-US" sz="2000" dirty="0" smtClean="0">
                <a:solidFill>
                  <a:srgbClr val="003366"/>
                </a:solidFill>
                <a:latin typeface="Times New Roman" pitchFamily="18" charset="0"/>
                <a:cs typeface="Times New Roman" pitchFamily="18" charset="0"/>
              </a:rPr>
              <a:t>: </a:t>
            </a:r>
          </a:p>
          <a:p>
            <a:pPr marL="1341438" indent="-14288">
              <a:buAutoNum type="arabicPeriod"/>
            </a:pPr>
            <a:r>
              <a:rPr lang="en-US" sz="2400" i="1" dirty="0" smtClean="0">
                <a:solidFill>
                  <a:srgbClr val="003366"/>
                </a:solidFill>
                <a:latin typeface="Times New Roman" pitchFamily="18" charset="0"/>
                <a:cs typeface="Times New Roman" pitchFamily="18" charset="0"/>
              </a:rPr>
              <a:t>Do you know these cartoon characters?</a:t>
            </a:r>
          </a:p>
          <a:p>
            <a:pPr marL="1341438" indent="-14288">
              <a:buAutoNum type="arabicPeriod"/>
            </a:pPr>
            <a:r>
              <a:rPr lang="en-US" sz="2400" i="1" dirty="0" smtClean="0">
                <a:solidFill>
                  <a:srgbClr val="003366"/>
                </a:solidFill>
                <a:latin typeface="Times New Roman" pitchFamily="18" charset="0"/>
                <a:cs typeface="Times New Roman" pitchFamily="18" charset="0"/>
              </a:rPr>
              <a:t>Who are they?</a:t>
            </a:r>
          </a:p>
          <a:p>
            <a:pPr marL="1341438" indent="-14288">
              <a:buAutoNum type="arabicPeriod"/>
            </a:pPr>
            <a:r>
              <a:rPr lang="en-US" sz="2400" i="1" dirty="0" smtClean="0">
                <a:solidFill>
                  <a:srgbClr val="003366"/>
                </a:solidFill>
                <a:latin typeface="Times New Roman" pitchFamily="18" charset="0"/>
                <a:cs typeface="Times New Roman" pitchFamily="18" charset="0"/>
              </a:rPr>
              <a:t>What is the common in these photos?</a:t>
            </a:r>
            <a:endParaRPr lang="ru-RU" sz="2400" i="1" dirty="0">
              <a:solidFill>
                <a:srgbClr val="00336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5" name="Рисунок 14" descr="коко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675240" y="2719603"/>
            <a:ext cx="3775586" cy="2265352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16" name="Рисунок 15" descr="simpsons_PNG11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616245" y="4097595"/>
            <a:ext cx="2922782" cy="2760405"/>
          </a:xfrm>
          <a:prstGeom prst="rect">
            <a:avLst/>
          </a:prstGeom>
        </p:spPr>
      </p:pic>
      <p:pic>
        <p:nvPicPr>
          <p:cNvPr id="17" name="Рисунок 16" descr="Incredibles_2_family_promo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745107" y="4333510"/>
            <a:ext cx="2668594" cy="25244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7762143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8000" b="1" dirty="0" smtClean="0">
                <a:solidFill>
                  <a:srgbClr val="3366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My family</a:t>
            </a:r>
            <a:endParaRPr lang="ru-RU" sz="8000" b="1" dirty="0">
              <a:solidFill>
                <a:srgbClr val="3366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336699"/>
                </a:solidFill>
              </a:rPr>
              <a:t>Pre-Intermediate level</a:t>
            </a:r>
            <a:endParaRPr lang="ru-RU" dirty="0">
              <a:solidFill>
                <a:srgbClr val="3366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237404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1218570" y="70166"/>
            <a:ext cx="7886700" cy="1325563"/>
          </a:xfrm>
        </p:spPr>
        <p:txBody>
          <a:bodyPr>
            <a:normAutofit/>
          </a:bodyPr>
          <a:lstStyle/>
          <a:p>
            <a:pPr algn="ctr"/>
            <a:r>
              <a:rPr lang="en-US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The aim of the lesson</a:t>
            </a:r>
            <a:r>
              <a:rPr lang="ru-RU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:</a:t>
            </a:r>
            <a:endParaRPr lang="ru-RU" sz="5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одержимое 4"/>
          <p:cNvSpPr txBox="1">
            <a:spLocks noGrp="1"/>
          </p:cNvSpPr>
          <p:nvPr>
            <p:ph idx="1"/>
          </p:nvPr>
        </p:nvSpPr>
        <p:spPr>
          <a:xfrm>
            <a:off x="628650" y="1825625"/>
            <a:ext cx="7886700" cy="50023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 smtClean="0">
                <a:ln w="1905"/>
                <a:solidFill>
                  <a:srgbClr val="3366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 to learn how to introduce and describe the family using a photo </a:t>
            </a:r>
          </a:p>
          <a:p>
            <a:r>
              <a:rPr lang="en-US" sz="4800" b="1" dirty="0" smtClean="0">
                <a:ln w="1905"/>
                <a:solidFill>
                  <a:srgbClr val="3366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 to </a:t>
            </a:r>
            <a:r>
              <a:rPr lang="en-US" sz="4800" b="1" dirty="0" err="1" smtClean="0">
                <a:ln w="1905"/>
                <a:solidFill>
                  <a:srgbClr val="3366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practise</a:t>
            </a:r>
            <a:r>
              <a:rPr lang="en-US" sz="4800" b="1" dirty="0" smtClean="0">
                <a:ln w="1905"/>
                <a:solidFill>
                  <a:srgbClr val="3366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 possessive adjectives, modal verb “can” </a:t>
            </a:r>
          </a:p>
          <a:p>
            <a:endParaRPr lang="ru-RU" sz="4800" dirty="0">
              <a:solidFill>
                <a:srgbClr val="3366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4684" y="0"/>
            <a:ext cx="7910666" cy="1283111"/>
          </a:xfrm>
        </p:spPr>
        <p:txBody>
          <a:bodyPr/>
          <a:lstStyle/>
          <a:p>
            <a:pPr algn="ctr"/>
            <a:r>
              <a:rPr lang="en-US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2. Quiz</a:t>
            </a:r>
            <a:endParaRPr lang="ru-RU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87449" y="1509193"/>
            <a:ext cx="3298753" cy="43016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TextBox 6"/>
          <p:cNvSpPr txBox="1"/>
          <p:nvPr/>
        </p:nvSpPr>
        <p:spPr>
          <a:xfrm>
            <a:off x="4129548" y="2816946"/>
            <a:ext cx="4675239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336699"/>
                </a:solidFill>
              </a:rPr>
              <a:t>Go to: </a:t>
            </a:r>
            <a:r>
              <a:rPr lang="en-US" sz="2800" dirty="0" smtClean="0">
                <a:solidFill>
                  <a:srgbClr val="336699"/>
                </a:solidFill>
                <a:hlinkClick r:id="rId3"/>
              </a:rPr>
              <a:t>www.quizizz.com</a:t>
            </a:r>
            <a:endParaRPr lang="en-US" sz="2800" dirty="0" smtClean="0">
              <a:solidFill>
                <a:srgbClr val="336699"/>
              </a:solidFill>
            </a:endParaRPr>
          </a:p>
          <a:p>
            <a:r>
              <a:rPr lang="en-US" sz="2800" dirty="0" smtClean="0">
                <a:solidFill>
                  <a:srgbClr val="336699"/>
                </a:solidFill>
              </a:rPr>
              <a:t>Enter code: </a:t>
            </a:r>
            <a:r>
              <a:rPr lang="ru-RU" sz="2800" b="1" dirty="0" smtClean="0">
                <a:solidFill>
                  <a:srgbClr val="336699"/>
                </a:solidFill>
              </a:rPr>
              <a:t>59549820</a:t>
            </a:r>
            <a:endParaRPr lang="en-US" sz="2800" b="1" dirty="0" smtClean="0">
              <a:solidFill>
                <a:srgbClr val="336699"/>
              </a:solidFill>
            </a:endParaRPr>
          </a:p>
          <a:p>
            <a:endParaRPr lang="en-US" sz="2800" b="1" dirty="0" smtClean="0">
              <a:solidFill>
                <a:srgbClr val="336699"/>
              </a:solidFill>
            </a:endParaRPr>
          </a:p>
          <a:p>
            <a:r>
              <a:rPr lang="en-US" sz="2800" dirty="0" smtClean="0">
                <a:solidFill>
                  <a:srgbClr val="336699"/>
                </a:solidFill>
              </a:rPr>
              <a:t>or</a:t>
            </a:r>
          </a:p>
          <a:p>
            <a:endParaRPr lang="en-US" sz="2800" dirty="0" smtClean="0">
              <a:solidFill>
                <a:srgbClr val="336699"/>
              </a:solidFill>
            </a:endParaRPr>
          </a:p>
          <a:p>
            <a:r>
              <a:rPr lang="en-US" sz="2800" dirty="0" smtClean="0">
                <a:solidFill>
                  <a:srgbClr val="336699"/>
                </a:solidFill>
                <a:hlinkClick r:id="rId4"/>
              </a:rPr>
              <a:t>https://quizizz.com/join?gc=59549820</a:t>
            </a:r>
            <a:endParaRPr lang="en-US" sz="2800" dirty="0" smtClean="0">
              <a:solidFill>
                <a:srgbClr val="336699"/>
              </a:solidFill>
            </a:endParaRPr>
          </a:p>
          <a:p>
            <a:endParaRPr lang="en-US" sz="2800" dirty="0" smtClean="0">
              <a:solidFill>
                <a:srgbClr val="336699"/>
              </a:solidFill>
            </a:endParaRPr>
          </a:p>
          <a:p>
            <a:endParaRPr lang="en-US" sz="2800" b="1" dirty="0" smtClean="0">
              <a:solidFill>
                <a:srgbClr val="336699"/>
              </a:solidFill>
            </a:endParaRPr>
          </a:p>
          <a:p>
            <a:endParaRPr lang="ru-RU" sz="2800" dirty="0">
              <a:solidFill>
                <a:srgbClr val="336699"/>
              </a:solidFill>
            </a:endParaRPr>
          </a:p>
        </p:txBody>
      </p:sp>
      <p:pic>
        <p:nvPicPr>
          <p:cNvPr id="8" name="Рисунок 7" descr="maxresdefault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102942" y="1394644"/>
            <a:ext cx="2580969" cy="14517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58147" y="0"/>
            <a:ext cx="7886700" cy="1325563"/>
          </a:xfrm>
        </p:spPr>
        <p:txBody>
          <a:bodyPr/>
          <a:lstStyle/>
          <a:p>
            <a:pPr algn="ctr"/>
            <a:r>
              <a:rPr lang="en-US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3. Reading</a:t>
            </a:r>
            <a:endParaRPr lang="ru-RU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Содержимое 3" descr="C:\KMPlayer\Capture\introducing family[2019-12-12-20-48-27].JPG"/>
          <p:cNvPicPr>
            <a:picLocks/>
          </p:cNvPicPr>
          <p:nvPr/>
        </p:nvPicPr>
        <p:blipFill>
          <a:blip r:embed="rId2"/>
          <a:srcRect l="14091" t="3704" r="53866" b="22428"/>
          <a:stretch>
            <a:fillRect/>
          </a:stretch>
        </p:blipFill>
        <p:spPr bwMode="auto">
          <a:xfrm>
            <a:off x="309715" y="1504334"/>
            <a:ext cx="1460091" cy="20647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Содержимое 4" descr="C:\Users\Виктория Петровна\Desktop\открытый урок\introducing family[2019-12-12-20-42-24].JPG"/>
          <p:cNvPicPr>
            <a:picLocks noGrp="1"/>
          </p:cNvPicPr>
          <p:nvPr>
            <p:ph idx="1"/>
          </p:nvPr>
        </p:nvPicPr>
        <p:blipFill>
          <a:blip r:embed="rId3">
            <a:lum bright="10000"/>
          </a:blip>
          <a:srcRect l="12186" r="3728" b="704"/>
          <a:stretch>
            <a:fillRect/>
          </a:stretch>
        </p:blipFill>
        <p:spPr bwMode="auto">
          <a:xfrm rot="280446">
            <a:off x="2073419" y="2166887"/>
            <a:ext cx="6187335" cy="44464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1814052" y="1179873"/>
            <a:ext cx="678425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336699"/>
                </a:solidFill>
              </a:rPr>
              <a:t>This is Ann and her big family. Read the text.</a:t>
            </a:r>
            <a:endParaRPr lang="ru-RU" sz="2800" b="1" dirty="0">
              <a:solidFill>
                <a:srgbClr val="33669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C:\KMPlayer\Capture\introducing family[2019-12-12-20-48-27].JPG"/>
          <p:cNvPicPr>
            <a:picLocks/>
          </p:cNvPicPr>
          <p:nvPr/>
        </p:nvPicPr>
        <p:blipFill>
          <a:blip r:embed="rId2"/>
          <a:srcRect l="14091" t="3704" r="53866" b="22428"/>
          <a:stretch>
            <a:fillRect/>
          </a:stretch>
        </p:blipFill>
        <p:spPr bwMode="auto">
          <a:xfrm>
            <a:off x="-1" y="1194618"/>
            <a:ext cx="1268361" cy="166656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-33070"/>
            <a:ext cx="7886700" cy="1325563"/>
          </a:xfrm>
        </p:spPr>
        <p:txBody>
          <a:bodyPr>
            <a:normAutofit/>
          </a:bodyPr>
          <a:lstStyle/>
          <a:p>
            <a:pPr algn="ctr"/>
            <a:r>
              <a:rPr lang="en-US" sz="4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3. Reading</a:t>
            </a:r>
            <a:endParaRPr lang="ru-RU" sz="4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4465" y="1327355"/>
            <a:ext cx="8524567" cy="4716876"/>
          </a:xfrm>
        </p:spPr>
        <p:txBody>
          <a:bodyPr>
            <a:no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000" b="1" dirty="0" smtClean="0">
                <a:solidFill>
                  <a:srgbClr val="336699"/>
                </a:solidFill>
              </a:rPr>
              <a:t>My family</a:t>
            </a:r>
            <a:endParaRPr lang="ru-RU" sz="2000" dirty="0" smtClean="0">
              <a:solidFill>
                <a:srgbClr val="336699"/>
              </a:solidFill>
            </a:endParaRPr>
          </a:p>
          <a:p>
            <a:pPr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000" dirty="0" smtClean="0">
                <a:solidFill>
                  <a:srgbClr val="336699"/>
                </a:solidFill>
              </a:rPr>
              <a:t> </a:t>
            </a:r>
            <a:endParaRPr lang="ru-RU" sz="2000" dirty="0" smtClean="0">
              <a:solidFill>
                <a:srgbClr val="336699"/>
              </a:solidFill>
            </a:endParaRPr>
          </a:p>
          <a:p>
            <a:pPr marL="811213" indent="176213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000" dirty="0" smtClean="0">
                <a:solidFill>
                  <a:srgbClr val="336699"/>
                </a:solidFill>
              </a:rPr>
              <a:t>My name is Ann. I am 10 years old. And this is the photo of my big family. </a:t>
            </a:r>
            <a:endParaRPr lang="ru-RU" sz="2000" dirty="0" smtClean="0">
              <a:solidFill>
                <a:srgbClr val="336699"/>
              </a:solidFill>
            </a:endParaRPr>
          </a:p>
          <a:p>
            <a:pPr marL="0" indent="987425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000" dirty="0" smtClean="0">
                <a:solidFill>
                  <a:srgbClr val="336699"/>
                </a:solidFill>
              </a:rPr>
              <a:t>My dad’s name is Jim. He is 40 years old and an engineer. He can play the piano. My dad is handsome and very cool.</a:t>
            </a:r>
            <a:endParaRPr lang="ru-RU" sz="2000" dirty="0" smtClean="0">
              <a:solidFill>
                <a:srgbClr val="336699"/>
              </a:solidFill>
            </a:endParaRPr>
          </a:p>
          <a:p>
            <a:pPr marL="0" indent="265113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000" dirty="0" smtClean="0">
                <a:solidFill>
                  <a:srgbClr val="336699"/>
                </a:solidFill>
              </a:rPr>
              <a:t>My mum’s name is Jane. She is 38 years old and very kind. She likes to cook.</a:t>
            </a:r>
            <a:endParaRPr lang="ru-RU" sz="2000" dirty="0" smtClean="0">
              <a:solidFill>
                <a:srgbClr val="336699"/>
              </a:solidFill>
            </a:endParaRPr>
          </a:p>
          <a:p>
            <a:pPr marL="0" indent="265113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000" dirty="0" smtClean="0">
                <a:solidFill>
                  <a:srgbClr val="336699"/>
                </a:solidFill>
              </a:rPr>
              <a:t>I have got a younger brother. His name is Tom. He is very naughty. </a:t>
            </a:r>
            <a:endParaRPr lang="ru-RU" sz="2000" dirty="0" smtClean="0">
              <a:solidFill>
                <a:srgbClr val="336699"/>
              </a:solidFill>
            </a:endParaRPr>
          </a:p>
          <a:p>
            <a:pPr marL="0" indent="265113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000" dirty="0" smtClean="0">
                <a:solidFill>
                  <a:srgbClr val="336699"/>
                </a:solidFill>
              </a:rPr>
              <a:t>This is my grandpa and grandma. Their names are Sam and Rose. They are great. </a:t>
            </a:r>
            <a:endParaRPr lang="ru-RU" sz="2000" dirty="0" smtClean="0">
              <a:solidFill>
                <a:srgbClr val="336699"/>
              </a:solidFill>
            </a:endParaRPr>
          </a:p>
          <a:p>
            <a:pPr marL="0" indent="265113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000" dirty="0" smtClean="0">
                <a:solidFill>
                  <a:srgbClr val="336699"/>
                </a:solidFill>
              </a:rPr>
              <a:t>My aunt Polly is my mum’s older sister. She is very pretty. Her husband Harry works in the office. Their sons are Bill and Ben. They are my cousins. </a:t>
            </a:r>
            <a:endParaRPr lang="ru-RU" sz="2000" dirty="0" smtClean="0">
              <a:solidFill>
                <a:srgbClr val="336699"/>
              </a:solidFill>
            </a:endParaRPr>
          </a:p>
          <a:p>
            <a:pPr marL="0" indent="265113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000" dirty="0" smtClean="0">
                <a:solidFill>
                  <a:srgbClr val="336699"/>
                </a:solidFill>
              </a:rPr>
              <a:t>Sarah is my mum’s younger sister. She is 23 years old and a student. She sings very well. Greg is her friend. He has got fair hair. </a:t>
            </a:r>
            <a:endParaRPr lang="ru-RU" sz="2000" dirty="0" smtClean="0">
              <a:solidFill>
                <a:srgbClr val="336699"/>
              </a:solidFill>
            </a:endParaRPr>
          </a:p>
          <a:p>
            <a:pPr marL="0" indent="265113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000" dirty="0" smtClean="0">
                <a:solidFill>
                  <a:srgbClr val="336699"/>
                </a:solidFill>
              </a:rPr>
              <a:t>My family is very great and I am so happy to have them. </a:t>
            </a:r>
            <a:endParaRPr lang="ru-RU" sz="2000" dirty="0" smtClean="0">
              <a:solidFill>
                <a:srgbClr val="336699"/>
              </a:solidFill>
            </a:endParaRPr>
          </a:p>
          <a:p>
            <a:pPr>
              <a:lnSpc>
                <a:spcPct val="100000"/>
              </a:lnSpc>
              <a:spcBef>
                <a:spcPts val="0"/>
              </a:spcBef>
              <a:buNone/>
            </a:pPr>
            <a:endParaRPr lang="ru-RU" sz="2000" dirty="0">
              <a:solidFill>
                <a:srgbClr val="33669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70166"/>
            <a:ext cx="7886700" cy="1325563"/>
          </a:xfrm>
        </p:spPr>
        <p:txBody>
          <a:bodyPr/>
          <a:lstStyle/>
          <a:p>
            <a:pPr algn="ctr"/>
            <a:r>
              <a:rPr lang="en-US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4. Discussion:  </a:t>
            </a:r>
            <a:endParaRPr lang="ru-RU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29148" y="1456925"/>
            <a:ext cx="7556705" cy="4351338"/>
          </a:xfrm>
        </p:spPr>
        <p:txBody>
          <a:bodyPr>
            <a:normAutofit/>
          </a:bodyPr>
          <a:lstStyle/>
          <a:p>
            <a:pPr lvl="0">
              <a:buNone/>
            </a:pPr>
            <a:r>
              <a:rPr lang="en-US" sz="3600" b="1" dirty="0" smtClean="0">
                <a:solidFill>
                  <a:srgbClr val="3366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Answer the questions:</a:t>
            </a:r>
          </a:p>
          <a:p>
            <a:pPr lvl="0">
              <a:buNone/>
            </a:pPr>
            <a:endParaRPr lang="en-US" sz="3600" b="1" dirty="0" smtClean="0">
              <a:solidFill>
                <a:srgbClr val="3366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en-US" sz="3600" i="1" dirty="0" smtClean="0">
                <a:solidFill>
                  <a:srgbClr val="336699"/>
                </a:solidFill>
              </a:rPr>
              <a:t>How old is Ann?</a:t>
            </a:r>
            <a:endParaRPr lang="ru-RU" sz="3600" i="1" dirty="0" smtClean="0">
              <a:solidFill>
                <a:srgbClr val="336699"/>
              </a:solidFill>
            </a:endParaRPr>
          </a:p>
          <a:p>
            <a:pPr lvl="0"/>
            <a:r>
              <a:rPr lang="en-US" sz="3600" i="1" dirty="0" smtClean="0">
                <a:solidFill>
                  <a:srgbClr val="336699"/>
                </a:solidFill>
              </a:rPr>
              <a:t>Who is her father?</a:t>
            </a:r>
            <a:endParaRPr lang="ru-RU" sz="3600" i="1" dirty="0" smtClean="0">
              <a:solidFill>
                <a:srgbClr val="336699"/>
              </a:solidFill>
            </a:endParaRPr>
          </a:p>
          <a:p>
            <a:pPr lvl="0"/>
            <a:r>
              <a:rPr lang="en-US" sz="3600" i="1" dirty="0" smtClean="0">
                <a:solidFill>
                  <a:srgbClr val="336699"/>
                </a:solidFill>
              </a:rPr>
              <a:t>Who are Ann’s grandparents?</a:t>
            </a:r>
            <a:endParaRPr lang="ru-RU" sz="3600" i="1" dirty="0" smtClean="0">
              <a:solidFill>
                <a:srgbClr val="336699"/>
              </a:solidFill>
            </a:endParaRPr>
          </a:p>
          <a:p>
            <a:pPr lvl="0"/>
            <a:r>
              <a:rPr lang="en-US" sz="3600" i="1" dirty="0" smtClean="0">
                <a:solidFill>
                  <a:srgbClr val="336699"/>
                </a:solidFill>
              </a:rPr>
              <a:t>What does Tom look like?</a:t>
            </a:r>
            <a:endParaRPr lang="ru-RU" sz="3600" i="1" dirty="0" smtClean="0">
              <a:solidFill>
                <a:srgbClr val="336699"/>
              </a:solidFill>
            </a:endParaRPr>
          </a:p>
          <a:p>
            <a:pPr lvl="0"/>
            <a:r>
              <a:rPr lang="en-US" sz="3600" i="1" dirty="0" smtClean="0">
                <a:solidFill>
                  <a:srgbClr val="336699"/>
                </a:solidFill>
              </a:rPr>
              <a:t>What Ann’s mum can do?</a:t>
            </a:r>
            <a:endParaRPr lang="ru-RU" sz="3600" i="1" dirty="0" smtClean="0">
              <a:solidFill>
                <a:srgbClr val="336699"/>
              </a:solidFill>
            </a:endParaRPr>
          </a:p>
          <a:p>
            <a:endParaRPr lang="ru-RU" sz="3600" dirty="0">
              <a:solidFill>
                <a:srgbClr val="33669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C:\KMPlayer\Capture\introducing family[2019-12-12-20-48-27].JPG"/>
          <p:cNvPicPr>
            <a:picLocks noGrp="1"/>
          </p:cNvPicPr>
          <p:nvPr>
            <p:ph idx="1"/>
          </p:nvPr>
        </p:nvPicPr>
        <p:blipFill>
          <a:blip r:embed="rId2"/>
          <a:srcRect l="14091" t="3704" r="53866" b="22428"/>
          <a:stretch>
            <a:fillRect/>
          </a:stretch>
        </p:blipFill>
        <p:spPr bwMode="auto">
          <a:xfrm>
            <a:off x="300470" y="3414691"/>
            <a:ext cx="1857388" cy="24288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C:\Users\Виктория Петровна\Desktop\открытый урок\introducing family[2019-12-12-20-42-24].JPG"/>
          <p:cNvPicPr/>
          <p:nvPr/>
        </p:nvPicPr>
        <p:blipFill>
          <a:blip r:embed="rId3">
            <a:lum bright="10000"/>
          </a:blip>
          <a:srcRect l="12186" r="3728" b="704"/>
          <a:stretch>
            <a:fillRect/>
          </a:stretch>
        </p:blipFill>
        <p:spPr bwMode="auto">
          <a:xfrm>
            <a:off x="2500266" y="1395556"/>
            <a:ext cx="6643734" cy="45720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2285984" y="3286124"/>
            <a:ext cx="857256" cy="35719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3071802" y="2428868"/>
            <a:ext cx="857256" cy="35719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4286248" y="2214554"/>
            <a:ext cx="857256" cy="35719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3286116" y="5786454"/>
            <a:ext cx="857256" cy="35719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4286248" y="6000768"/>
            <a:ext cx="857256" cy="35719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5357818" y="5643578"/>
            <a:ext cx="857256" cy="35719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6000760" y="2857496"/>
            <a:ext cx="857256" cy="35719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6572264" y="5786454"/>
            <a:ext cx="857256" cy="35719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7715272" y="5786454"/>
            <a:ext cx="857256" cy="35719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7429520" y="2071678"/>
            <a:ext cx="857256" cy="35719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5143504" y="3000372"/>
            <a:ext cx="704856" cy="35719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16"/>
          <p:cNvSpPr/>
          <p:nvPr/>
        </p:nvSpPr>
        <p:spPr>
          <a:xfrm>
            <a:off x="6286512" y="5143512"/>
            <a:ext cx="714380" cy="35719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рямоугольник 17"/>
          <p:cNvSpPr/>
          <p:nvPr/>
        </p:nvSpPr>
        <p:spPr>
          <a:xfrm>
            <a:off x="5357818" y="5643578"/>
            <a:ext cx="871448" cy="4001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20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Arial" pitchFamily="34" charset="0"/>
                <a:cs typeface="Arial" pitchFamily="34" charset="0"/>
              </a:rPr>
              <a:t>Sam</a:t>
            </a:r>
            <a:endParaRPr lang="ru-RU" sz="2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3271924" y="5786454"/>
            <a:ext cx="871448" cy="4001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2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rial" pitchFamily="34" charset="0"/>
                <a:cs typeface="Arial" pitchFamily="34" charset="0"/>
              </a:rPr>
              <a:t>Rose</a:t>
            </a:r>
            <a:endParaRPr lang="ru-RU" sz="2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7715272" y="5786454"/>
            <a:ext cx="871448" cy="4001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2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rial" pitchFamily="34" charset="0"/>
                <a:cs typeface="Arial" pitchFamily="34" charset="0"/>
              </a:rPr>
              <a:t>Ann</a:t>
            </a:r>
            <a:endParaRPr lang="ru-RU" sz="2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6572264" y="5786454"/>
            <a:ext cx="871448" cy="4001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2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rial" pitchFamily="34" charset="0"/>
                <a:cs typeface="Arial" pitchFamily="34" charset="0"/>
              </a:rPr>
              <a:t>Jane</a:t>
            </a:r>
            <a:endParaRPr lang="ru-RU" sz="2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7429520" y="2000240"/>
            <a:ext cx="871448" cy="4001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2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rial" pitchFamily="34" charset="0"/>
                <a:cs typeface="Arial" pitchFamily="34" charset="0"/>
              </a:rPr>
              <a:t>Jim</a:t>
            </a:r>
            <a:endParaRPr lang="ru-RU" sz="2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6215074" y="5143512"/>
            <a:ext cx="871448" cy="4001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20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Arial" pitchFamily="34" charset="0"/>
                <a:cs typeface="Arial" pitchFamily="34" charset="0"/>
              </a:rPr>
              <a:t>Tom</a:t>
            </a:r>
            <a:endParaRPr lang="ru-RU" sz="2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6000760" y="2857496"/>
            <a:ext cx="871448" cy="4001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2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rial" pitchFamily="34" charset="0"/>
                <a:cs typeface="Arial" pitchFamily="34" charset="0"/>
              </a:rPr>
              <a:t>Polly</a:t>
            </a:r>
            <a:endParaRPr lang="ru-RU" sz="2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4286248" y="2214554"/>
            <a:ext cx="871448" cy="4001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20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Arial" pitchFamily="34" charset="0"/>
                <a:cs typeface="Arial" pitchFamily="34" charset="0"/>
              </a:rPr>
              <a:t>Harry</a:t>
            </a:r>
            <a:endParaRPr lang="ru-RU" sz="2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4286248" y="6000768"/>
            <a:ext cx="871448" cy="4001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2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rial" pitchFamily="34" charset="0"/>
                <a:cs typeface="Arial" pitchFamily="34" charset="0"/>
              </a:rPr>
              <a:t>Bill</a:t>
            </a:r>
            <a:endParaRPr lang="ru-RU" sz="2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5057874" y="2957452"/>
            <a:ext cx="871448" cy="4001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20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Arial" pitchFamily="34" charset="0"/>
                <a:cs typeface="Arial" pitchFamily="34" charset="0"/>
              </a:rPr>
              <a:t>Ben</a:t>
            </a:r>
            <a:endParaRPr lang="ru-RU" sz="2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2214546" y="3214686"/>
            <a:ext cx="942886" cy="4001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20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Arial" pitchFamily="34" charset="0"/>
                <a:cs typeface="Arial" pitchFamily="34" charset="0"/>
              </a:rPr>
              <a:t>Sarah</a:t>
            </a:r>
            <a:endParaRPr lang="ru-RU" sz="2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3000364" y="2385948"/>
            <a:ext cx="942886" cy="4001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20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Arial" pitchFamily="34" charset="0"/>
                <a:cs typeface="Arial" pitchFamily="34" charset="0"/>
              </a:rPr>
              <a:t>Greg</a:t>
            </a:r>
            <a:endParaRPr lang="ru-RU" sz="2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221226" y="1519084"/>
            <a:ext cx="221225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rgbClr val="336699"/>
                </a:solidFill>
              </a:rPr>
              <a:t>Read the text again and answer the question.</a:t>
            </a:r>
          </a:p>
          <a:p>
            <a:r>
              <a:rPr lang="en-US" sz="2400" i="1" dirty="0" smtClean="0">
                <a:solidFill>
                  <a:srgbClr val="336699"/>
                </a:solidFill>
              </a:rPr>
              <a:t>What are their names?</a:t>
            </a:r>
            <a:endParaRPr lang="ru-RU" sz="2400" i="1" dirty="0">
              <a:solidFill>
                <a:srgbClr val="336699"/>
              </a:solidFill>
            </a:endParaRPr>
          </a:p>
        </p:txBody>
      </p:sp>
      <p:sp>
        <p:nvSpPr>
          <p:cNvPr id="32" name="Заголовок 1"/>
          <p:cNvSpPr txBox="1">
            <a:spLocks/>
          </p:cNvSpPr>
          <p:nvPr/>
        </p:nvSpPr>
        <p:spPr>
          <a:xfrm>
            <a:off x="1595560" y="97662"/>
            <a:ext cx="6572296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5. Filling in the gaps:</a:t>
            </a:r>
            <a:endParaRPr kumimoji="0" lang="ru-RU" sz="54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7">
                                          <p:stCondLst>
                                            <p:cond delay="163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42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42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7">
                                          <p:stCondLst>
                                            <p:cond delay="411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42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42" decel="50000">
                                          <p:stCondLst>
                                            <p:cond delay="45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7">
                                          <p:stCondLst>
                                            <p:cond delay="163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42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42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7">
                                          <p:stCondLst>
                                            <p:cond delay="411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42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42" decel="50000">
                                          <p:stCondLst>
                                            <p:cond delay="45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7">
                                          <p:stCondLst>
                                            <p:cond delay="163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42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42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7">
                                          <p:stCondLst>
                                            <p:cond delay="411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42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42" decel="50000">
                                          <p:stCondLst>
                                            <p:cond delay="45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7">
                                          <p:stCondLst>
                                            <p:cond delay="163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42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42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7">
                                          <p:stCondLst>
                                            <p:cond delay="411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42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42" decel="50000">
                                          <p:stCondLst>
                                            <p:cond delay="45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5" dur="7">
                                          <p:stCondLst>
                                            <p:cond delay="163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6" dur="42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8" dur="42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7">
                                          <p:stCondLst>
                                            <p:cond delay="411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0" dur="42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2" dur="42" decel="50000">
                                          <p:stCondLst>
                                            <p:cond delay="45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3" dur="7">
                                          <p:stCondLst>
                                            <p:cond delay="163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4" dur="42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5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6" dur="42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7" dur="7">
                                          <p:stCondLst>
                                            <p:cond delay="411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8" dur="42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9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0" dur="42" decel="50000">
                                          <p:stCondLst>
                                            <p:cond delay="45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5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1" dur="7">
                                          <p:stCondLst>
                                            <p:cond delay="163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2" dur="42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3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4" dur="42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5" dur="7">
                                          <p:stCondLst>
                                            <p:cond delay="411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6" dur="42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7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8" dur="42" decel="50000">
                                          <p:stCondLst>
                                            <p:cond delay="45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3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9" dur="7">
                                          <p:stCondLst>
                                            <p:cond delay="163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0" dur="42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1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42" dur="42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3" dur="7">
                                          <p:stCondLst>
                                            <p:cond delay="411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44" dur="42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5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46" dur="42" decel="50000">
                                          <p:stCondLst>
                                            <p:cond delay="45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1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2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7" dur="7">
                                          <p:stCondLst>
                                            <p:cond delay="163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58" dur="42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9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0" dur="42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1" dur="7">
                                          <p:stCondLst>
                                            <p:cond delay="411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62" dur="42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3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64" dur="42" decel="50000">
                                          <p:stCondLst>
                                            <p:cond delay="45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9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0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5" dur="7">
                                          <p:stCondLst>
                                            <p:cond delay="163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76" dur="42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7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78" dur="42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9" dur="7">
                                          <p:stCondLst>
                                            <p:cond delay="411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0" dur="42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1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82" dur="42" decel="50000">
                                          <p:stCondLst>
                                            <p:cond delay="45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7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8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3" dur="7">
                                          <p:stCondLst>
                                            <p:cond delay="163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4" dur="42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5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96" dur="42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7" dur="7">
                                          <p:stCondLst>
                                            <p:cond delay="411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98" dur="42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9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0" dur="42" decel="50000">
                                          <p:stCondLst>
                                            <p:cond delay="45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1" fill="hold">
                      <p:stCondLst>
                        <p:cond delay="indefinite"/>
                      </p:stCondLst>
                      <p:childTnLst>
                        <p:par>
                          <p:cTn id="202" fill="hold">
                            <p:stCondLst>
                              <p:cond delay="0"/>
                            </p:stCondLst>
                            <p:childTnLst>
                              <p:par>
                                <p:cTn id="20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5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6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11" dur="7">
                                          <p:stCondLst>
                                            <p:cond delay="163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2" dur="42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3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4" dur="42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5" dur="7">
                                          <p:stCondLst>
                                            <p:cond delay="411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16" dur="42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7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18" dur="42" decel="50000">
                                          <p:stCondLst>
                                            <p:cond delay="45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</p:bldLst>
  </p:timing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Другая 1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483</TotalTime>
  <Words>238</Words>
  <Application>Microsoft Office PowerPoint</Application>
  <PresentationFormat>Экран (4:3)</PresentationFormat>
  <Paragraphs>61</Paragraphs>
  <Slides>12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Колодезникова Виктория Петровна, учитель английского языка</vt:lpstr>
      <vt:lpstr>1. Warm up</vt:lpstr>
      <vt:lpstr>My family</vt:lpstr>
      <vt:lpstr>The aim of the lesson:</vt:lpstr>
      <vt:lpstr>2. Quiz</vt:lpstr>
      <vt:lpstr>3. Reading</vt:lpstr>
      <vt:lpstr>3. Reading</vt:lpstr>
      <vt:lpstr>4. Discussion:  </vt:lpstr>
      <vt:lpstr>Слайд 9</vt:lpstr>
      <vt:lpstr>6. Exercising  </vt:lpstr>
      <vt:lpstr>7. Watching the video</vt:lpstr>
      <vt:lpstr>8. Project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Январское совещание работников образования и науки Республики Саха (Якутия)  «Управление качеством образования: приоритетные направления»</dc:title>
  <dc:creator>User</dc:creator>
  <cp:lastModifiedBy>Виктория Петровна</cp:lastModifiedBy>
  <cp:revision>42</cp:revision>
  <dcterms:created xsi:type="dcterms:W3CDTF">2021-01-26T05:15:49Z</dcterms:created>
  <dcterms:modified xsi:type="dcterms:W3CDTF">2021-02-28T12:15:12Z</dcterms:modified>
</cp:coreProperties>
</file>