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1"/>
  </p:notesMasterIdLst>
  <p:sldIdLst>
    <p:sldId id="257" r:id="rId4"/>
    <p:sldId id="262" r:id="rId5"/>
    <p:sldId id="275" r:id="rId6"/>
    <p:sldId id="261" r:id="rId7"/>
    <p:sldId id="278" r:id="rId8"/>
    <p:sldId id="279" r:id="rId9"/>
    <p:sldId id="273" r:id="rId10"/>
    <p:sldId id="270" r:id="rId11"/>
    <p:sldId id="271" r:id="rId12"/>
    <p:sldId id="282" r:id="rId13"/>
    <p:sldId id="274" r:id="rId14"/>
    <p:sldId id="283" r:id="rId15"/>
    <p:sldId id="266" r:id="rId16"/>
    <p:sldId id="280" r:id="rId17"/>
    <p:sldId id="281" r:id="rId18"/>
    <p:sldId id="277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00CC"/>
    <a:srgbClr val="007635"/>
    <a:srgbClr val="CC3300"/>
    <a:srgbClr val="666633"/>
    <a:srgbClr val="CC0000"/>
    <a:srgbClr val="4A4800"/>
    <a:srgbClr val="333300"/>
    <a:srgbClr val="808000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1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6CC60-69A7-408D-BC20-E766D464F88E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A901E-8A9A-480E-BE00-0518BFAAB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05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1A2DF3-E6E5-4BF2-9A1E-56DCFB17D94A}" type="slidenum">
              <a:rPr lang="ru-RU" alt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10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1A2DF3-E6E5-4BF2-9A1E-56DCFB17D94A}" type="slidenum">
              <a:rPr lang="ru-RU" alt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441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C24E7-3967-4AF6-B58D-8251F2BFD4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94FD-8C70-4D72-A6CD-CF1D3A36D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142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2BD8F-43B6-4598-86D7-98C0B37195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26A8D-7AB5-410B-B002-0F24E767AF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703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A8612-EDD8-4592-BA4C-3427E3D690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5ED75-5DAE-4684-A46E-67B5D6FCCB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11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C24E7-3967-4AF6-B58D-8251F2BFD4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94FD-8C70-4D72-A6CD-CF1D3A36D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87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1E7E-CB5F-4D6A-AAD0-EF7CF4E732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24FCC-DB04-414D-A0CB-D2AAD709D1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029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8C532-F1B5-45E0-A881-84EFA435B5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EDC21-26B8-4945-B094-1637D8B78ED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99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E0C54-8AA7-42C5-9493-B9E15B9BC3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BC576-D34B-4C5B-BA58-09A0DC74D3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847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63622-2915-4FB5-8FC5-08D561400DC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CB828-A47B-4345-964D-1CF01EC552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240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6DFE9-5355-4530-A9C9-7A8D216EFE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F3325-7569-45A6-97AE-3CED6519E8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1094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21A4A-6964-4509-B0B0-B09DFFBC08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97D51-ED55-4F9C-A27E-8FF6342853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6396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A4C20-82E4-4C29-B82C-50F07EB1ED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8E17B-30A6-454A-9693-531AA2646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58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1E7E-CB5F-4D6A-AAD0-EF7CF4E732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24FCC-DB04-414D-A0CB-D2AAD709D1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44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A85E2-22A5-408E-B14F-396D592F4D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5DC7D-EFC1-4373-9C1A-14528090A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517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2BD8F-43B6-4598-86D7-98C0B37195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26A8D-7AB5-410B-B002-0F24E767AF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8089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A8612-EDD8-4592-BA4C-3427E3D690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5ED75-5DAE-4684-A46E-67B5D6FCCB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2450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B718E-A0C5-4C3F-90EC-18694E59BE1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32293-3875-4570-90C3-78B16C9057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602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BAACB-7E1C-487F-87B2-55D40EC42B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485F5-8AF9-4A57-8DEB-18BFA45CE2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4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C30FB-1346-4165-BB3A-5FB84BF2F9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A1D60-AA8C-4920-9EBF-E898E171E6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6830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27ED3-1B0B-4821-90C9-0D5CDCCD6A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F6F63-E30E-49A8-B109-9388A21C17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6019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432D6-C4CC-4CA1-AFB2-F6F9DFD1D0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52CEE-6880-40A8-8AB4-10249241AD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297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F77B3-9F0B-4CC3-B10C-6DF0E3BB5C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74DE5-2227-4D84-B917-652268EB0D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911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68709-2369-41AB-BED0-554DD6F96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B5386-9760-4D4A-85FE-DB83533630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432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8C532-F1B5-45E0-A881-84EFA435B5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EDC21-26B8-4945-B094-1637D8B78ED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90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8B872-6DCF-48B6-8F50-C2A08E2830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5CC35-B7B7-4E12-ADF1-72107CA7C7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2531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E5E6-6778-453D-B585-06AE21FB473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A688A-35C3-459E-8FE8-862D4BA51A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5445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95C7C-E366-46F1-86DA-6B53CDB7E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DADCE-E952-4BB2-958E-590B20636C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892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677F6-F71B-4492-8613-29D1933066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74F5D-0341-4D13-BDBC-0D445CC20C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158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E0C54-8AA7-42C5-9493-B9E15B9BC3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BC576-D34B-4C5B-BA58-09A0DC74D3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6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63622-2915-4FB5-8FC5-08D561400DC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CB828-A47B-4345-964D-1CF01EC552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47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6DFE9-5355-4530-A9C9-7A8D216EFE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F3325-7569-45A6-97AE-3CED6519E8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17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21A4A-6964-4509-B0B0-B09DFFBC08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97D51-ED55-4F9C-A27E-8FF6342853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42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A4C20-82E4-4C29-B82C-50F07EB1ED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8E17B-30A6-454A-9693-531AA2646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2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A85E2-22A5-408E-B14F-396D592F4D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5DC7D-EFC1-4373-9C1A-14528090A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83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D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3C6AAB-3C5B-4D80-99BD-B7DEDFA814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918791-F3E8-4CA3-BE56-3B15DFB3F3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21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D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3C6AAB-3C5B-4D80-99BD-B7DEDFA814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918791-F3E8-4CA3-BE56-3B15DFB3F3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2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D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317EE5-F4B2-4E07-9E7E-F7BB053494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245726-2B38-4190-AB7B-469517E9BC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2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microsoft.com/office/2007/relationships/hdphoto" Target="../media/hdphoto1.wdp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638" y="188913"/>
            <a:ext cx="8748712" cy="62786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</a:rPr>
              <a:t>                                       </a:t>
            </a:r>
            <a:endParaRPr lang="ru-RU" b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sz="5400" b="1" i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5400" b="1" i="1" dirty="0">
                <a:solidFill>
                  <a:prstClr val="black"/>
                </a:solidFill>
              </a:rPr>
              <a:t>             </a:t>
            </a: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b="1" i="1" dirty="0">
                <a:solidFill>
                  <a:prstClr val="black"/>
                </a:solidFill>
              </a:rPr>
              <a:t>                </a:t>
            </a:r>
          </a:p>
          <a:p>
            <a:pPr>
              <a:defRPr/>
            </a:pPr>
            <a:endParaRPr lang="ru-RU" sz="2800" b="1" i="1" dirty="0">
              <a:solidFill>
                <a:srgbClr val="C00000"/>
              </a:solidFill>
            </a:endParaRPr>
          </a:p>
          <a:p>
            <a:pPr algn="r">
              <a:defRPr/>
            </a:pPr>
            <a:r>
              <a:rPr lang="ru-RU" sz="2800" b="1" i="1" dirty="0">
                <a:solidFill>
                  <a:srgbClr val="C00000"/>
                </a:solidFill>
              </a:rPr>
              <a:t>   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«Мы познаем человека не по тому, что он знает, а по тому, чему он радуется…» </a:t>
            </a:r>
            <a:r>
              <a:rPr lang="ru-RU" b="1" i="1" dirty="0" smtClean="0">
                <a:solidFill>
                  <a:prstClr val="black"/>
                </a:solidFill>
              </a:rPr>
              <a:t>                                                                                    </a:t>
            </a: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b="1" i="1" dirty="0">
                <a:solidFill>
                  <a:prstClr val="black"/>
                </a:solidFill>
              </a:rPr>
              <a:t>                                                                                                                           </a:t>
            </a:r>
          </a:p>
          <a:p>
            <a:pPr algn="r">
              <a:defRPr/>
            </a:pP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Рабиндранат Тагор</a:t>
            </a:r>
          </a:p>
          <a:p>
            <a:pPr algn="r">
              <a:defRPr/>
            </a:pP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3753" y="980729"/>
            <a:ext cx="853207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4800" b="1" i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ctr">
              <a:defRPr/>
            </a:pPr>
            <a:r>
              <a:rPr lang="ru-RU" sz="60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Ищу единомышленников</a:t>
            </a:r>
            <a:endParaRPr lang="ru-RU" sz="6000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9574" y="596008"/>
            <a:ext cx="18405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ТЕМА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796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3230005" y="1223600"/>
            <a:ext cx="3134159" cy="308610"/>
          </a:xfrm>
          <a:prstGeom prst="roundRect">
            <a:avLst>
              <a:gd name="adj" fmla="val 16667"/>
            </a:avLst>
          </a:prstGeom>
          <a:solidFill>
            <a:srgbClr val="FFFFFF">
              <a:alpha val="8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НОВОЕ ЗНАНИЕ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30758" y="936506"/>
            <a:ext cx="7889760" cy="5024103"/>
            <a:chOff x="530758" y="936506"/>
            <a:chExt cx="7889760" cy="5024103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530758" y="936506"/>
              <a:ext cx="7889760" cy="5024103"/>
              <a:chOff x="698500" y="822242"/>
              <a:chExt cx="7470497" cy="4327731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698500" y="822242"/>
                <a:ext cx="7470497" cy="4327731"/>
                <a:chOff x="698500" y="822242"/>
                <a:chExt cx="7470497" cy="4327731"/>
              </a:xfrm>
            </p:grpSpPr>
            <p:sp>
              <p:nvSpPr>
                <p:cNvPr id="7" name="Скругленный прямоугольник 6"/>
                <p:cNvSpPr/>
                <p:nvPr/>
              </p:nvSpPr>
              <p:spPr>
                <a:xfrm>
                  <a:off x="698500" y="822242"/>
                  <a:ext cx="7467600" cy="432773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" name="Скругленный прямоугольник 1"/>
                <p:cNvSpPr>
                  <a:spLocks noChangeArrowheads="1"/>
                </p:cNvSpPr>
                <p:nvPr/>
              </p:nvSpPr>
              <p:spPr bwMode="auto">
                <a:xfrm>
                  <a:off x="701398" y="822243"/>
                  <a:ext cx="7467599" cy="4327730"/>
                </a:xfrm>
                <a:prstGeom prst="roundRect">
                  <a:avLst>
                    <a:gd name="adj" fmla="val 16502"/>
                  </a:avLst>
                </a:prstGeom>
                <a:noFill/>
                <a:ln w="38100">
                  <a:solidFill>
                    <a:srgbClr val="FFC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1" name="Прямоугольник 10"/>
              <p:cNvSpPr/>
              <p:nvPr/>
            </p:nvSpPr>
            <p:spPr>
              <a:xfrm>
                <a:off x="1092200" y="1249431"/>
                <a:ext cx="7073900" cy="3642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0340" indent="-90170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000" b="1" cap="all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ЕДИНОМЫШЛЕННИК</a:t>
                </a:r>
                <a:r>
                  <a:rPr lang="ru-RU" sz="12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1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человек одинаковых с кем-либо взглядов, мыслей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убеждений </a:t>
                </a:r>
              </a:p>
              <a:p>
                <a:pPr marL="180340" indent="-90170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(</a:t>
                </a:r>
                <a:r>
                  <a:rPr lang="ru-RU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Ефремова Т.Ф., Новый словарь русского языка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).</a:t>
                </a:r>
              </a:p>
              <a:p>
                <a:pPr marL="180340" indent="-90170">
                  <a:lnSpc>
                    <a:spcPct val="115000"/>
                  </a:lnSpc>
                  <a:spcAft>
                    <a:spcPts val="0"/>
                  </a:spcAft>
                </a:pPr>
                <a:endParaRPr lang="ru-RU" sz="1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80340" indent="269240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Единомышленники имеют похожие взгляды, убеждения, мысли, поступки, которые основаны на ценностях личности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80340" indent="269240">
                  <a:lnSpc>
                    <a:spcPct val="115000"/>
                  </a:lnSpc>
                  <a:spcAft>
                    <a:spcPts val="0"/>
                  </a:spcAft>
                </a:pPr>
                <a:endParaRPr lang="ru-RU" sz="1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000" b="1" cap="all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Чтобы найти единомышленников, нужно понимать СЕБЯ: </a:t>
                </a:r>
                <a:endParaRPr lang="ru-RU" sz="2000" b="1" cap="all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000" cap="all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свои </a:t>
                </a:r>
                <a:r>
                  <a:rPr lang="ru-RU" sz="2000" cap="all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ценности, убеждения, </a:t>
                </a:r>
                <a:endParaRPr lang="ru-RU" sz="2000" cap="all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000" cap="all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взгляды</a:t>
                </a:r>
                <a:r>
                  <a:rPr lang="ru-RU" sz="2000" cap="all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000" cap="all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УВЛЕЧЕНИЯ</a:t>
                </a:r>
                <a:r>
                  <a:rPr lang="ru-RU" sz="2000" cap="all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способности.</a:t>
                </a:r>
                <a:endParaRPr lang="ru-RU" sz="1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Рисунок 13" descr="http://dogmon.org/konsuletaciya-dlya-roditelej-role-semei-v-vospitanii-detej/32026_html_m3c7520d2.jpg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" t="5274" r="4628" b="13267"/>
            <a:stretch/>
          </p:blipFill>
          <p:spPr bwMode="auto">
            <a:xfrm>
              <a:off x="6278002" y="4657107"/>
              <a:ext cx="1766831" cy="1147881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7233627" y="417657"/>
            <a:ext cx="1293532" cy="1322482"/>
            <a:chOff x="1788243" y="779929"/>
            <a:chExt cx="1293532" cy="1322482"/>
          </a:xfrm>
        </p:grpSpPr>
        <p:sp>
          <p:nvSpPr>
            <p:cNvPr id="5" name="Овал 4"/>
            <p:cNvSpPr/>
            <p:nvPr/>
          </p:nvSpPr>
          <p:spPr>
            <a:xfrm>
              <a:off x="1788459" y="779929"/>
              <a:ext cx="1290917" cy="1322482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1788243" y="779929"/>
              <a:ext cx="1293532" cy="1322482"/>
              <a:chOff x="737" y="7481"/>
              <a:chExt cx="2353" cy="2353"/>
            </a:xfrm>
          </p:grpSpPr>
          <p:pic>
            <p:nvPicPr>
              <p:cNvPr id="1027" name="Picture 3" descr="1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" y="7481"/>
                <a:ext cx="2353" cy="235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WordArt 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13" y="8206"/>
                <a:ext cx="193" cy="90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>
                  <a:buNone/>
                </a:pPr>
                <a:r>
                  <a:rPr lang="ru-RU" sz="3600" kern="10" spc="0" dirty="0" smtClean="0">
                    <a:ln>
                      <a:noFill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C0C0C0">
                          <a:alpha val="80000"/>
                        </a:srgbClr>
                      </a:outerShdw>
                    </a:effectLst>
                    <a:latin typeface="Goudy Stout"/>
                  </a:rPr>
                  <a:t>!</a:t>
                </a:r>
                <a:endParaRPr lang="ru-RU" sz="3600" kern="10" spc="0" dirty="0">
                  <a:ln>
                    <a:noFill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Goudy Stou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551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5850329" y="699246"/>
            <a:ext cx="2781447" cy="2511962"/>
            <a:chOff x="-53703" y="34668"/>
            <a:chExt cx="3296530" cy="2116312"/>
          </a:xfrm>
          <a:effectLst>
            <a:glow rad="228600">
              <a:srgbClr val="99FF33">
                <a:alpha val="40000"/>
              </a:srgbClr>
            </a:glow>
          </a:effectLst>
        </p:grpSpPr>
        <p:grpSp>
          <p:nvGrpSpPr>
            <p:cNvPr id="7" name="Группа 6"/>
            <p:cNvGrpSpPr/>
            <p:nvPr/>
          </p:nvGrpSpPr>
          <p:grpSpPr>
            <a:xfrm>
              <a:off x="-53703" y="34668"/>
              <a:ext cx="3296530" cy="2116312"/>
              <a:chOff x="-78247" y="37159"/>
              <a:chExt cx="4803148" cy="2268384"/>
            </a:xfrm>
          </p:grpSpPr>
          <p:sp>
            <p:nvSpPr>
              <p:cNvPr id="14" name="Сердце 13"/>
              <p:cNvSpPr/>
              <p:nvPr/>
            </p:nvSpPr>
            <p:spPr>
              <a:xfrm>
                <a:off x="-78247" y="37159"/>
                <a:ext cx="4803148" cy="2268384"/>
              </a:xfrm>
              <a:prstGeom prst="heart">
                <a:avLst/>
              </a:prstGeom>
              <a:solidFill>
                <a:srgbClr val="FF66FF">
                  <a:alpha val="30980"/>
                </a:srgbClr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Сердце 14"/>
              <p:cNvSpPr/>
              <p:nvPr/>
            </p:nvSpPr>
            <p:spPr>
              <a:xfrm>
                <a:off x="358601" y="295212"/>
                <a:ext cx="3905534" cy="1965388"/>
              </a:xfrm>
              <a:prstGeom prst="heart">
                <a:avLst/>
              </a:prstGeom>
              <a:solidFill>
                <a:srgbClr val="CCECFF"/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Сердце 15"/>
              <p:cNvSpPr/>
              <p:nvPr/>
            </p:nvSpPr>
            <p:spPr>
              <a:xfrm>
                <a:off x="675361" y="581076"/>
                <a:ext cx="3295934" cy="1660826"/>
              </a:xfrm>
              <a:prstGeom prst="heart">
                <a:avLst/>
              </a:prstGeom>
              <a:solidFill>
                <a:srgbClr val="FFFFCC"/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Сердце 16"/>
              <p:cNvSpPr/>
              <p:nvPr/>
            </p:nvSpPr>
            <p:spPr>
              <a:xfrm>
                <a:off x="1079500" y="860892"/>
                <a:ext cx="2492956" cy="1412408"/>
              </a:xfrm>
              <a:prstGeom prst="heart">
                <a:avLst/>
              </a:prstGeom>
              <a:solidFill>
                <a:srgbClr val="A4FEAF">
                  <a:alpha val="63922"/>
                </a:srgbClr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Сердце 17"/>
              <p:cNvSpPr/>
              <p:nvPr/>
            </p:nvSpPr>
            <p:spPr>
              <a:xfrm>
                <a:off x="1505754" y="1117600"/>
                <a:ext cx="1611229" cy="1143000"/>
              </a:xfrm>
              <a:prstGeom prst="hear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" name="Поле 1139"/>
            <p:cNvSpPr txBox="1">
              <a:spLocks noChangeArrowheads="1"/>
            </p:cNvSpPr>
            <p:nvPr/>
          </p:nvSpPr>
          <p:spPr bwMode="auto">
            <a:xfrm>
              <a:off x="2669420" y="110063"/>
              <a:ext cx="22860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Поле 1141"/>
            <p:cNvSpPr txBox="1">
              <a:spLocks noChangeArrowheads="1"/>
            </p:cNvSpPr>
            <p:nvPr/>
          </p:nvSpPr>
          <p:spPr bwMode="auto">
            <a:xfrm>
              <a:off x="2181272" y="567098"/>
              <a:ext cx="22860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Поле 1142"/>
            <p:cNvSpPr txBox="1">
              <a:spLocks noChangeArrowheads="1"/>
            </p:cNvSpPr>
            <p:nvPr/>
          </p:nvSpPr>
          <p:spPr bwMode="auto">
            <a:xfrm>
              <a:off x="1910671" y="803179"/>
              <a:ext cx="22860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endPara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Рисунок 12" descr="http://jesperlowgren.com/wp-content/uploads/2016/04/45867920_buddha-small-1024x1024.png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rgbClr val="4F81B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80" t="17090" r="18940" b="15477"/>
            <a:stretch/>
          </p:blipFill>
          <p:spPr bwMode="auto">
            <a:xfrm>
              <a:off x="1334476" y="1397993"/>
              <a:ext cx="520176" cy="5813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8" name="Поле 1138"/>
            <p:cNvSpPr txBox="1">
              <a:spLocks noChangeArrowheads="1"/>
            </p:cNvSpPr>
            <p:nvPr/>
          </p:nvSpPr>
          <p:spPr bwMode="auto">
            <a:xfrm>
              <a:off x="1648103" y="1071947"/>
              <a:ext cx="22860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Поле 1140"/>
            <p:cNvSpPr txBox="1">
              <a:spLocks noChangeArrowheads="1"/>
            </p:cNvSpPr>
            <p:nvPr/>
          </p:nvSpPr>
          <p:spPr bwMode="auto">
            <a:xfrm>
              <a:off x="2436421" y="350857"/>
              <a:ext cx="22860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25501" y="498443"/>
            <a:ext cx="5670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САМОИССЛЕДОВАНИЕ </a:t>
            </a:r>
          </a:p>
        </p:txBody>
      </p:sp>
      <p:sp>
        <p:nvSpPr>
          <p:cNvPr id="20" name="Поле 1145"/>
          <p:cNvSpPr txBox="1"/>
          <p:nvPr/>
        </p:nvSpPr>
        <p:spPr>
          <a:xfrm>
            <a:off x="339801" y="2159605"/>
            <a:ext cx="8804199" cy="15875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Окружение,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друзья</a:t>
            </a: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Поведение, поступки,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</a:t>
            </a: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Способности, умения, таланты,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</a:t>
            </a: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Ценности, взгляды, жизненные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</a:t>
            </a: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marR="0" lvl="0" indent="-270510" defTabSz="91440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Кто я?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50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0494" y="947689"/>
            <a:ext cx="537060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4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Это важно знать</a:t>
            </a:r>
            <a:endParaRPr lang="ru-RU" sz="48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23850" y="2222830"/>
            <a:ext cx="8534400" cy="4152570"/>
            <a:chOff x="1409700" y="2806700"/>
            <a:chExt cx="7296150" cy="2971800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1409700" y="2806700"/>
              <a:ext cx="7296150" cy="2971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1409700" y="2806700"/>
              <a:ext cx="7296150" cy="2971800"/>
            </a:xfrm>
            <a:prstGeom prst="roundRect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7" name="Рисунок 16" descr="http://www.sunflower-alliance.org/wp-content/uploads/2016/11/celebrate-square-free-vector-art-image-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199464"/>
            <a:ext cx="2400300" cy="1819836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glow rad="101600">
              <a:srgbClr val="CCFF99">
                <a:alpha val="6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58800" y="2463088"/>
            <a:ext cx="8064500" cy="3568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indent="35941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Все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уровни составляют целостный образ человека. Изменения на любом уровне влияют на все остальные. Глубинные уровни проявляются через поведение, поступки, слова 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окружение человека.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90170" indent="35941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Единомышленники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чувствуют и понимают друг друга на всех уровнях.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3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4694" y="4113913"/>
            <a:ext cx="7999306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«Каждый живет в своем собственном мире,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но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даже на звёздном небе все разные миры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      соединяются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созвездия,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солнечные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системы, галактики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                         Пауло Коэльо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18076" y="0"/>
            <a:ext cx="9041258" cy="1735718"/>
            <a:chOff x="231523" y="284101"/>
            <a:chExt cx="9041258" cy="173571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31523" y="982393"/>
              <a:ext cx="90412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«Собери </a:t>
              </a:r>
              <a:r>
                <a:rPr lang="ru-RU" sz="4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свое                            » </a:t>
              </a:r>
              <a:endPara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pic>
          <p:nvPicPr>
            <p:cNvPr id="2050" name="Picture 2" descr="http://sozvezdie-centr.ru/wp-content/uploads/2017/04/LOGO_dark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8282" y="284101"/>
              <a:ext cx="5000997" cy="1735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939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78424" y="2466746"/>
            <a:ext cx="6763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«Один в поле не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воин»</a:t>
            </a:r>
          </a:p>
          <a:p>
            <a:pPr algn="r"/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(пословица)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9001" y="68077"/>
            <a:ext cx="67810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Секреты </a:t>
            </a:r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успеха в </a:t>
            </a:r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учебе 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2500" y="4977443"/>
            <a:ext cx="5564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«Копилка советов»</a:t>
            </a:r>
          </a:p>
        </p:txBody>
      </p:sp>
      <p:pic>
        <p:nvPicPr>
          <p:cNvPr id="3074" name="Picture 2" descr="https://www.mir-igrushki.ru/published/publicdata/NEW/attachments/SC/products_pictures/kopilka-egmont-550204_en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371" y="4660541"/>
            <a:ext cx="1990165" cy="1714859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297531" y="2072559"/>
            <a:ext cx="1880893" cy="1387850"/>
            <a:chOff x="418554" y="2370703"/>
            <a:chExt cx="2122940" cy="1663415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18554" y="2370703"/>
              <a:ext cx="2122940" cy="166341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glow rad="1397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481580" y="2400756"/>
              <a:ext cx="1871655" cy="1498892"/>
              <a:chOff x="-974911" y="2138040"/>
              <a:chExt cx="5715000" cy="3260362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-974911" y="2138040"/>
                <a:ext cx="5715000" cy="3260362"/>
                <a:chOff x="-974911" y="2138040"/>
                <a:chExt cx="5715000" cy="3260362"/>
              </a:xfrm>
            </p:grpSpPr>
            <p:grpSp>
              <p:nvGrpSpPr>
                <p:cNvPr id="12" name="Группа 11"/>
                <p:cNvGrpSpPr/>
                <p:nvPr/>
              </p:nvGrpSpPr>
              <p:grpSpPr>
                <a:xfrm>
                  <a:off x="-974911" y="2138040"/>
                  <a:ext cx="5715000" cy="3260362"/>
                  <a:chOff x="-383241" y="2663294"/>
                  <a:chExt cx="5715000" cy="3260362"/>
                </a:xfrm>
              </p:grpSpPr>
              <p:pic>
                <p:nvPicPr>
                  <p:cNvPr id="11" name="Рисунок 10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t="26254" r="78942" b="60735"/>
                  <a:stretch/>
                </p:blipFill>
                <p:spPr>
                  <a:xfrm>
                    <a:off x="-383241" y="2663294"/>
                    <a:ext cx="1203511" cy="738812"/>
                  </a:xfrm>
                  <a:prstGeom prst="rect">
                    <a:avLst/>
                  </a:prstGeom>
                </p:spPr>
              </p:pic>
              <p:grpSp>
                <p:nvGrpSpPr>
                  <p:cNvPr id="10" name="Группа 9"/>
                  <p:cNvGrpSpPr/>
                  <p:nvPr/>
                </p:nvGrpSpPr>
                <p:grpSpPr>
                  <a:xfrm>
                    <a:off x="-383241" y="2840314"/>
                    <a:ext cx="5715000" cy="3083342"/>
                    <a:chOff x="-383241" y="2840314"/>
                    <a:chExt cx="5715000" cy="3083342"/>
                  </a:xfrm>
                </p:grpSpPr>
                <p:pic>
                  <p:nvPicPr>
                    <p:cNvPr id="4" name="Рисунок 3"/>
                    <p:cNvPicPr>
                      <a:picLocks noChangeAspect="1"/>
                    </p:cNvPicPr>
                    <p:nvPr/>
                  </p:nvPicPr>
                  <p:blipFill rotWithShape="1">
                    <a:blip r:embed="rId3"/>
                    <a:srcRect t="39002"/>
                    <a:stretch/>
                  </p:blipFill>
                  <p:spPr>
                    <a:xfrm>
                      <a:off x="-383241" y="3402106"/>
                      <a:ext cx="5715000" cy="252155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" name="Рисунок 5"/>
                    <p:cNvPicPr>
                      <a:picLocks noChangeAspect="1"/>
                    </p:cNvPicPr>
                    <p:nvPr/>
                  </p:nvPicPr>
                  <p:blipFill rotWithShape="1">
                    <a:blip r:embed="rId3"/>
                    <a:srcRect l="21868" r="36015" b="86409"/>
                    <a:stretch/>
                  </p:blipFill>
                  <p:spPr>
                    <a:xfrm>
                      <a:off x="812670" y="2840314"/>
                      <a:ext cx="2407025" cy="561792"/>
                    </a:xfrm>
                    <a:prstGeom prst="rect">
                      <a:avLst/>
                    </a:prstGeom>
                  </p:spPr>
                </p:pic>
              </p:grpSp>
            </p:grpSp>
            <p:pic>
              <p:nvPicPr>
                <p:cNvPr id="13" name="Рисунок 12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63647" t="27555" r="8588" b="60083"/>
                <a:stretch/>
              </p:blipFill>
              <p:spPr>
                <a:xfrm>
                  <a:off x="2557809" y="2282988"/>
                  <a:ext cx="2182280" cy="593863"/>
                </a:xfrm>
                <a:prstGeom prst="rect">
                  <a:avLst/>
                </a:prstGeom>
              </p:spPr>
            </p:pic>
          </p:grpSp>
          <p:pic>
            <p:nvPicPr>
              <p:cNvPr id="17" name="Рисунок 16"/>
              <p:cNvPicPr>
                <a:picLocks noChangeAspect="1"/>
              </p:cNvPicPr>
              <p:nvPr/>
            </p:nvPicPr>
            <p:blipFill rotWithShape="1">
              <a:blip r:embed="rId3"/>
              <a:srcRect l="63647" t="27555" r="8588" b="60083"/>
              <a:stretch/>
            </p:blipFill>
            <p:spPr>
              <a:xfrm rot="422863">
                <a:off x="213121" y="2282492"/>
                <a:ext cx="2430719" cy="34229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7694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9655" y="431147"/>
            <a:ext cx="6181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Вместе </a:t>
            </a:r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весело </a:t>
            </a:r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шагать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748" y="2084294"/>
            <a:ext cx="3659326" cy="2286001"/>
          </a:xfrm>
          <a:prstGeom prst="rect">
            <a:avLst/>
          </a:prstGeom>
          <a:ln>
            <a:solidFill>
              <a:srgbClr val="00206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810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165" y="2069110"/>
            <a:ext cx="8599341" cy="336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tabLst>
                <a:tab pos="180340" algn="l"/>
                <a:tab pos="270510" algn="l"/>
                <a:tab pos="6210935" algn="l"/>
              </a:tabLst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информация была важной? </a:t>
            </a:r>
            <a:endParaRPr lang="ru-RU" sz="36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tabLst>
                <a:tab pos="180340" algn="l"/>
                <a:tab pos="270510" algn="l"/>
                <a:tab pos="6210935" algn="l"/>
              </a:tabLst>
            </a:pPr>
            <a:endParaRPr lang="ru-RU" sz="36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tabLst>
                <a:tab pos="180340" algn="l"/>
                <a:tab pos="270510" algn="l"/>
                <a:tab pos="6210935" algn="l"/>
              </a:tabLst>
            </a:pP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Какие 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заставили задуматься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tabLst>
                <a:tab pos="180340" algn="l"/>
                <a:tab pos="270510" algn="l"/>
                <a:tab pos="6210935" algn="l"/>
              </a:tabLst>
            </a:pP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tabLst>
                <a:tab pos="180340" algn="l"/>
                <a:tab pos="270510" algn="l"/>
                <a:tab pos="6210935" algn="l"/>
              </a:tabLst>
            </a:pPr>
            <a:r>
              <a:rPr lang="ru-RU" sz="36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ru-RU" sz="3600" b="1" i="1" smtClean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sz="3600" b="1" i="1" dirty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осталось не понятно?</a:t>
            </a:r>
            <a:endParaRPr lang="ru-RU" sz="3600" b="1" dirty="0">
              <a:solidFill>
                <a:srgbClr val="0076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1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2402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7359" y="816895"/>
            <a:ext cx="5374341" cy="380909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41480" y="5168613"/>
            <a:ext cx="56460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Всем спасибо!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9395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2776" y="943956"/>
            <a:ext cx="8486619" cy="2954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Игра </a:t>
            </a:r>
          </a:p>
          <a:p>
            <a:pPr>
              <a:defRPr/>
            </a:pPr>
            <a:r>
              <a:rPr lang="ru-RU" sz="4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«</a:t>
            </a:r>
            <a:r>
              <a:rPr lang="ru-RU" sz="44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ВНУТРЕННИЙ </a:t>
            </a:r>
            <a:endParaRPr lang="ru-RU" sz="4400" b="1" dirty="0" smtClean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ru-RU" sz="4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И </a:t>
            </a:r>
          </a:p>
          <a:p>
            <a:pPr>
              <a:defRPr/>
            </a:pPr>
            <a:r>
              <a:rPr lang="ru-RU" sz="4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ВНЕШНИЙ </a:t>
            </a:r>
            <a:r>
              <a:rPr lang="ru-RU" sz="44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КРУГ»</a:t>
            </a:r>
            <a:endParaRPr lang="ru-RU" sz="1100" dirty="0">
              <a:ln w="10541" cmpd="sng">
                <a:solidFill>
                  <a:srgbClr val="002060"/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pic>
        <p:nvPicPr>
          <p:cNvPr id="8" name="Picture 6" descr="abstract hand prints background Ð¤Ð¾ÑÐ¾ ÑÐ¾ ÑÑÐ¾ÐºÐ° - 1007374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" t="4706" r="4805" b="5568"/>
          <a:stretch/>
        </p:blipFill>
        <p:spPr bwMode="auto">
          <a:xfrm>
            <a:off x="7180729" y="198439"/>
            <a:ext cx="1740273" cy="1728187"/>
          </a:xfrm>
          <a:prstGeom prst="ellipse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22" name="Picture 2" descr="https://amyklipp.files.wordpress.com/2015/07/inner-outer-circle2.jpg?w=6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46" y="4356847"/>
            <a:ext cx="2772784" cy="2157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eselaya_muzyka_-_muzyka_nastroeniy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67649" y="6145305"/>
            <a:ext cx="369203" cy="36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0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516" y="4023410"/>
            <a:ext cx="2089540" cy="2786052"/>
          </a:xfrm>
          <a:prstGeom prst="snip2SameRect">
            <a:avLst>
              <a:gd name="adj1" fmla="val 24380"/>
              <a:gd name="adj2" fmla="val 20172"/>
            </a:avLst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1"/>
          <a:stretch/>
        </p:blipFill>
        <p:spPr>
          <a:xfrm rot="10800000">
            <a:off x="74576" y="3202051"/>
            <a:ext cx="2533423" cy="1520985"/>
          </a:xfrm>
          <a:prstGeom prst="snip2SameRect">
            <a:avLst>
              <a:gd name="adj1" fmla="val 13787"/>
              <a:gd name="adj2" fmla="val 20880"/>
            </a:avLst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4894" y="4980548"/>
            <a:ext cx="2453105" cy="183982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"/>
          <a:stretch/>
        </p:blipFill>
        <p:spPr>
          <a:xfrm rot="16200000">
            <a:off x="-212855" y="852384"/>
            <a:ext cx="2422241" cy="173702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873" y="1527303"/>
            <a:ext cx="3098800" cy="2324100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4" t="2407" r="7500"/>
          <a:stretch/>
        </p:blipFill>
        <p:spPr>
          <a:xfrm>
            <a:off x="6082873" y="2214020"/>
            <a:ext cx="2207540" cy="188859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124" y="134354"/>
            <a:ext cx="2429931" cy="1822448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Группа 1"/>
          <p:cNvGrpSpPr/>
          <p:nvPr/>
        </p:nvGrpSpPr>
        <p:grpSpPr>
          <a:xfrm>
            <a:off x="1381447" y="0"/>
            <a:ext cx="4837328" cy="1665846"/>
            <a:chOff x="1474572" y="86755"/>
            <a:chExt cx="4837328" cy="1665846"/>
          </a:xfrm>
        </p:grpSpPr>
        <p:pic>
          <p:nvPicPr>
            <p:cNvPr id="4" name="Picture 8" descr="улыбка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85" b="98846" l="5231" r="100000">
                          <a14:backgroundMark x1="12769" y1="25962" x2="29692" y2="18269"/>
                          <a14:backgroundMark x1="37692" y1="14808" x2="47385" y2="8462"/>
                          <a14:backgroundMark x1="68000" y1="1923" x2="68000" y2="5192"/>
                          <a14:backgroundMark x1="70308" y1="2308" x2="74308" y2="1731"/>
                          <a14:backgroundMark x1="82000" y1="1731" x2="88923" y2="5577"/>
                          <a14:backgroundMark x1="76154" y1="1346" x2="81231" y2="1346"/>
                          <a14:backgroundMark x1="90615" y1="15385" x2="87692" y2="17500"/>
                          <a14:backgroundMark x1="97846" y1="19615" x2="96154" y2="18269"/>
                          <a14:backgroundMark x1="89692" y1="11538" x2="89538" y2="15769"/>
                          <a14:backgroundMark x1="88000" y1="16923" x2="85538" y2="18846"/>
                          <a14:backgroundMark x1="99077" y1="41346" x2="89385" y2="42692"/>
                          <a14:backgroundMark x1="89692" y1="43077" x2="84923" y2="4230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35"/>
            <a:stretch>
              <a:fillRect/>
            </a:stretch>
          </p:blipFill>
          <p:spPr bwMode="auto">
            <a:xfrm>
              <a:off x="1474572" y="86755"/>
              <a:ext cx="2221128" cy="1665846"/>
            </a:xfrm>
            <a:prstGeom prst="rect">
              <a:avLst/>
            </a:prstGeom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282758" y="728992"/>
              <a:ext cx="3029142" cy="48297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8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0000"/>
                      </a:gs>
                      <a:gs pos="50000">
                        <a:srgbClr val="333399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glow rad="139700">
                      <a:schemeClr val="accent1">
                        <a:satMod val="175000"/>
                        <a:alpha val="40000"/>
                      </a:schemeClr>
                    </a:glow>
                  </a:effectLst>
                  <a:cs typeface="Arial"/>
                </a:rPr>
                <a:t>РАДОСТЬ</a:t>
              </a:r>
              <a:endPara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333399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Arial"/>
              </a:endParaRP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" b="2185"/>
          <a:stretch/>
        </p:blipFill>
        <p:spPr>
          <a:xfrm rot="5400000">
            <a:off x="2567372" y="4225684"/>
            <a:ext cx="2400608" cy="1874326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4"/>
          <a:stretch/>
        </p:blipFill>
        <p:spPr>
          <a:xfrm>
            <a:off x="4429119" y="4799920"/>
            <a:ext cx="2757524" cy="1958233"/>
          </a:xfrm>
          <a:prstGeom prst="snip2SameRect">
            <a:avLst>
              <a:gd name="adj1" fmla="val 16667"/>
              <a:gd name="adj2" fmla="val 19995"/>
            </a:avLst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507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10987" y="4760258"/>
            <a:ext cx="8417860" cy="7921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Скажи мне, кто твой друг </a:t>
            </a: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и </a:t>
            </a:r>
            <a: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я скажу тебе, кто ты</a:t>
            </a: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Иоганн </a:t>
            </a:r>
            <a: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Гете </a:t>
            </a:r>
          </a:p>
        </p:txBody>
      </p:sp>
      <p:pic>
        <p:nvPicPr>
          <p:cNvPr id="45058" name="Picture 2" descr="https://img-fotki.yandex.ru/get/195853/96386024.603/0_15ed06_3cb4f087_or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9" t="8544" r="22324" b="17406"/>
          <a:stretch/>
        </p:blipFill>
        <p:spPr bwMode="auto">
          <a:xfrm>
            <a:off x="7518812" y="290599"/>
            <a:ext cx="1262117" cy="1780248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41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045" y="1683472"/>
            <a:ext cx="9036424" cy="2668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ru-RU" sz="60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6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Портрет</a:t>
            </a:r>
            <a:endParaRPr lang="ru-RU" sz="60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6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6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</a:t>
            </a:r>
            <a:r>
              <a:rPr lang="ru-RU" sz="6000" b="1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моего друга..?</a:t>
            </a:r>
            <a:endParaRPr lang="ru-RU" sz="6000" dirty="0">
              <a:solidFill>
                <a:srgbClr val="4A4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622"/>
          <a:stretch/>
        </p:blipFill>
        <p:spPr>
          <a:xfrm>
            <a:off x="6227914" y="290206"/>
            <a:ext cx="2411041" cy="2089923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otvet.imgsmail.ru/download/875a8375f91de049494d6073098e8a2f_417dcc91ba4b3026e3f50c8e92c82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45" y="4722297"/>
            <a:ext cx="2372473" cy="1779355"/>
          </a:xfrm>
          <a:prstGeom prst="snip2DiagRect">
            <a:avLst>
              <a:gd name="adj1" fmla="val 0"/>
              <a:gd name="adj2" fmla="val 31038"/>
            </a:avLst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36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3601" y="901800"/>
            <a:ext cx="4471200" cy="14944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ru-RU" sz="3266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3266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66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Подумай,</a:t>
            </a:r>
            <a:r>
              <a:rPr lang="ru-RU" sz="3266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3266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«Друг» и «Единомышленник»</a:t>
            </a:r>
            <a:endParaRPr lang="ru-RU" sz="3266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6627" name="Picture 3" descr="G:\урок дружба\картинки о дружбе\1292810898_54a451128a4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8956" y="2312562"/>
            <a:ext cx="2518147" cy="3577250"/>
          </a:xfrm>
          <a:prstGeom prst="round2DiagRect">
            <a:avLst>
              <a:gd name="adj1" fmla="val 5000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278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507" y="612377"/>
            <a:ext cx="8829021" cy="55399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</a:rPr>
              <a:t>                                       </a:t>
            </a:r>
            <a:endParaRPr lang="ru-RU" b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sz="5400" b="1" i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5400" b="1" i="1" dirty="0">
                <a:solidFill>
                  <a:prstClr val="black"/>
                </a:solidFill>
              </a:rPr>
              <a:t>             </a:t>
            </a: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b="1" i="1" dirty="0">
                <a:solidFill>
                  <a:prstClr val="black"/>
                </a:solidFill>
              </a:rPr>
              <a:t>                </a:t>
            </a:r>
          </a:p>
          <a:p>
            <a:pPr>
              <a:defRPr/>
            </a:pPr>
            <a:endParaRPr lang="ru-RU" sz="2800" b="1" i="1" dirty="0">
              <a:solidFill>
                <a:srgbClr val="C00000"/>
              </a:solidFill>
            </a:endParaRPr>
          </a:p>
          <a:p>
            <a:pPr algn="r">
              <a:defRPr/>
            </a:pPr>
            <a:r>
              <a:rPr lang="ru-RU" sz="2800" b="1" i="1" dirty="0">
                <a:solidFill>
                  <a:srgbClr val="C00000"/>
                </a:solidFill>
              </a:rPr>
              <a:t> </a:t>
            </a:r>
            <a:endParaRPr lang="ru-RU" b="1" i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b="1" i="1" dirty="0">
                <a:solidFill>
                  <a:prstClr val="black"/>
                </a:solidFill>
              </a:rPr>
              <a:t>                                                                                                                           </a:t>
            </a:r>
          </a:p>
          <a:p>
            <a:pPr algn="r">
              <a:defRPr/>
            </a:pP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873" y="861458"/>
            <a:ext cx="8963492" cy="4500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0" algn="l"/>
                <a:tab pos="7450138" algn="l"/>
                <a:tab pos="7531100" algn="l"/>
              </a:tabLst>
              <a:defRPr/>
            </a:pPr>
            <a:r>
              <a:rPr lang="ru-RU" sz="2800" b="1" dirty="0" smtClean="0">
                <a:solidFill>
                  <a:srgbClr val="990000"/>
                </a:solidFill>
                <a:latin typeface="Comic Sans MS" panose="030F0702030302020204" pitchFamily="66" charset="0"/>
              </a:rPr>
              <a:t>   ЕДИНОМЫШЛЕННИК -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человек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одинаковых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0" algn="l"/>
                <a:tab pos="7450138" algn="l"/>
                <a:tab pos="7531100" algn="l"/>
              </a:tabLst>
              <a:defRPr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</a:t>
            </a:r>
            <a:r>
              <a:rPr lang="ru-RU" sz="2800" b="1" dirty="0" smtClean="0">
                <a:solidFill>
                  <a:srgbClr val="990000"/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кем -либо взглядов, мыслей, убеждений      </a:t>
            </a: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0" algn="l"/>
                <a:tab pos="7450138" algn="l"/>
                <a:tab pos="7531100" algn="l"/>
              </a:tabLst>
              <a:defRPr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(Ефремова Т.Ф., Новый словарь русского языка)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Единомышленники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имеют похожие взгляды, убеждения, мысли, поступки, которые основаны на ценностях личности.</a:t>
            </a: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ru-RU" sz="2800" b="1" dirty="0" smtClean="0">
              <a:solidFill>
                <a:srgbClr val="990000"/>
              </a:solidFill>
              <a:latin typeface="Comic Sans MS" panose="030F0702030302020204" pitchFamily="66" charset="0"/>
            </a:endParaRPr>
          </a:p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b="1" dirty="0" smtClean="0">
                <a:solidFill>
                  <a:srgbClr val="990000"/>
                </a:solidFill>
                <a:latin typeface="Comic Sans MS" panose="030F0702030302020204" pitchFamily="66" charset="0"/>
              </a:rPr>
              <a:t>	 Чтобы </a:t>
            </a:r>
            <a:r>
              <a:rPr lang="ru-RU" sz="2800" b="1" dirty="0">
                <a:solidFill>
                  <a:srgbClr val="990000"/>
                </a:solidFill>
                <a:latin typeface="Comic Sans MS" panose="030F0702030302020204" pitchFamily="66" charset="0"/>
              </a:rPr>
              <a:t>найти единомышленников, нужно понимать СЕБЯ: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свои ценности, убеждения, взгляды,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УВЛЕЧЕНИЯ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способности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66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2694" y="2328930"/>
            <a:ext cx="8431306" cy="2454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ru-RU" sz="36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4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Подумайте,</a:t>
            </a:r>
            <a:r>
              <a:rPr lang="ru-RU" sz="40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b="1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кто </a:t>
            </a:r>
          </a:p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4000" b="1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такие единомышленники</a:t>
            </a:r>
            <a:r>
              <a:rPr lang="ru-RU" sz="4000" b="1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</a:t>
            </a:r>
            <a:endParaRPr lang="ru-RU" sz="4000" b="1" dirty="0" smtClean="0">
              <a:solidFill>
                <a:srgbClr val="4A4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4000" b="1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когда </a:t>
            </a:r>
            <a:r>
              <a:rPr lang="ru-RU" sz="4000" b="1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 зачем они нужны? </a:t>
            </a:r>
            <a:endParaRPr lang="ru-RU" sz="4000" dirty="0">
              <a:solidFill>
                <a:srgbClr val="4A4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7" name="Рисунок 16" descr="http://www.sunflower-alliance.org/wp-content/uploads/2016/11/celebrate-square-free-vector-art-image-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62" y="618564"/>
            <a:ext cx="2474520" cy="227281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glow rad="101600">
              <a:srgbClr val="CCFF99">
                <a:alpha val="6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18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7247" y="102360"/>
            <a:ext cx="5062764" cy="559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3266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Мини-исследование</a:t>
            </a:r>
            <a:endParaRPr lang="ru-RU" sz="3266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2252" y="799036"/>
            <a:ext cx="8884073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В </a:t>
            </a: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общении человек </a:t>
            </a: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стремится найти не </a:t>
            </a: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истину, а единомышленников</a:t>
            </a: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Единомышленники </a:t>
            </a: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— счастливые </a:t>
            </a: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люди</a:t>
            </a: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нашедшие своих среди чужих. </a:t>
            </a:r>
            <a:endParaRPr lang="ru-RU" sz="2800" dirty="0" smtClean="0">
              <a:solidFill>
                <a:srgbClr val="4A4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                                           </a:t>
            </a:r>
            <a:r>
              <a:rPr lang="ru-RU" sz="2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Влад Пак</a:t>
            </a:r>
            <a:endParaRPr lang="ru-RU" sz="24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130" y="2706064"/>
            <a:ext cx="8288826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Истинные единомышленники не </a:t>
            </a: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могут надолго </a:t>
            </a: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рассориться; когда-либо они </a:t>
            </a:r>
            <a:endParaRPr lang="ru-RU" sz="2800" dirty="0" smtClean="0">
              <a:solidFill>
                <a:srgbClr val="4A4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снова сойдутся                                                                                </a:t>
            </a:r>
          </a:p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                    </a:t>
            </a:r>
            <a:r>
              <a:rPr lang="ru-RU" sz="2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Иоганн </a:t>
            </a:r>
            <a:r>
              <a:rPr lang="ru-RU" sz="240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В. Гёте</a:t>
            </a:r>
            <a:endParaRPr lang="ru-RU" sz="20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2038" y="4729885"/>
            <a:ext cx="6694287" cy="2096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Единомышленник не тот,</a:t>
            </a:r>
          </a:p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Кто мысли у тебя крадет,</a:t>
            </a:r>
          </a:p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И, не имея собственных достоинств,</a:t>
            </a:r>
          </a:p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Пускает эти мысли в оборот</a:t>
            </a:r>
          </a:p>
          <a:p>
            <a:pPr lvl="0"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ru-RU" sz="2800" dirty="0" smtClean="0">
                <a:solidFill>
                  <a:srgbClr val="4A4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                           </a:t>
            </a:r>
            <a:r>
              <a:rPr lang="ru-RU" sz="2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Гамзат </a:t>
            </a:r>
            <a:r>
              <a:rPr lang="ru-RU" sz="2400" dirty="0" err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Цадаса</a:t>
            </a:r>
            <a:r>
              <a:rPr lang="ru-RU" sz="240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1026" name="Picture 2" descr="https://ds04.infourok.ru/uploads/ex/1040/0003e0cf-1e3db1d0/img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0" t="12044" r="51429" b="14667"/>
          <a:stretch/>
        </p:blipFill>
        <p:spPr bwMode="auto">
          <a:xfrm>
            <a:off x="412427" y="4749267"/>
            <a:ext cx="1335690" cy="1775063"/>
          </a:xfrm>
          <a:prstGeom prst="rect">
            <a:avLst/>
          </a:prstGeom>
          <a:ln w="19050">
            <a:solidFill>
              <a:srgbClr val="CC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img-fotki.yandex.ru/get/195853/96386024.603/0_15ed06_3cb4f087_or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9" t="8544" r="22324" b="17406"/>
          <a:stretch/>
        </p:blipFill>
        <p:spPr bwMode="auto">
          <a:xfrm>
            <a:off x="7759587" y="2759638"/>
            <a:ext cx="1246738" cy="1758555"/>
          </a:xfrm>
          <a:prstGeom prst="rect">
            <a:avLst/>
          </a:prstGeom>
          <a:ln w="19050">
            <a:solidFill>
              <a:srgbClr val="CC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60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6612</TotalTime>
  <Words>314</Words>
  <Application>Microsoft Office PowerPoint</Application>
  <PresentationFormat>Экран (4:3)</PresentationFormat>
  <Paragraphs>108</Paragraphs>
  <Slides>17</Slides>
  <Notes>2</Notes>
  <HiddenSlides>1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Comic Sans MS</vt:lpstr>
      <vt:lpstr>Goudy Stout</vt:lpstr>
      <vt:lpstr>Times New Roman</vt:lpstr>
      <vt:lpstr>1_Тема Office</vt:lpstr>
      <vt:lpstr>2_Тема Office</vt:lpstr>
      <vt:lpstr>Тема Office</vt:lpstr>
      <vt:lpstr>Презентация PowerPoint</vt:lpstr>
      <vt:lpstr>Презентация PowerPoint</vt:lpstr>
      <vt:lpstr>Презентация PowerPoint</vt:lpstr>
      <vt:lpstr>«Скажи мне, кто твой друг              и я скажу тебе, кто ты»                        Иоганн Гете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Неделько Е.Ю.</dc:creator>
  <cp:lastModifiedBy>User</cp:lastModifiedBy>
  <cp:revision>217</cp:revision>
  <dcterms:created xsi:type="dcterms:W3CDTF">2018-11-21T12:07:07Z</dcterms:created>
  <dcterms:modified xsi:type="dcterms:W3CDTF">2019-01-27T15:21:24Z</dcterms:modified>
</cp:coreProperties>
</file>