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4" r:id="rId2"/>
    <p:sldId id="273" r:id="rId3"/>
    <p:sldId id="256" r:id="rId4"/>
    <p:sldId id="258" r:id="rId5"/>
    <p:sldId id="260" r:id="rId6"/>
    <p:sldId id="257" r:id="rId7"/>
    <p:sldId id="261" r:id="rId8"/>
    <p:sldId id="262" r:id="rId9"/>
    <p:sldId id="263" r:id="rId10"/>
    <p:sldId id="264" r:id="rId11"/>
    <p:sldId id="265" r:id="rId12"/>
    <p:sldId id="268" r:id="rId13"/>
    <p:sldId id="269" r:id="rId14"/>
    <p:sldId id="270" r:id="rId15"/>
    <p:sldId id="272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65" autoAdjust="0"/>
    <p:restoredTop sz="94660"/>
  </p:normalViewPr>
  <p:slideViewPr>
    <p:cSldViewPr snapToGrid="0">
      <p:cViewPr varScale="1">
        <p:scale>
          <a:sx n="80" d="100"/>
          <a:sy n="80" d="100"/>
        </p:scale>
        <p:origin x="68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    </c:v>
                </c:pt>
              </c:strCache>
            </c:strRef>
          </c:tx>
          <c:dPt>
            <c:idx val="2"/>
            <c:bubble3D val="0"/>
            <c:spPr>
              <a:solidFill>
                <a:srgbClr val="33CCCC"/>
              </a:solidFill>
            </c:spPr>
            <c:extLst>
              <c:ext xmlns:c16="http://schemas.microsoft.com/office/drawing/2014/chart" uri="{C3380CC4-5D6E-409C-BE32-E72D297353CC}">
                <c16:uniqueId val="{00000001-C9F2-4E14-A8E3-D5B02838AD75}"/>
              </c:ext>
            </c:extLst>
          </c:dPt>
          <c:dPt>
            <c:idx val="5"/>
            <c:bubble3D val="0"/>
            <c:spPr>
              <a:solidFill>
                <a:schemeClr val="accent2">
                  <a:lumMod val="20000"/>
                  <a:lumOff val="8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C9F2-4E14-A8E3-D5B02838AD75}"/>
              </c:ext>
            </c:extLst>
          </c:dPt>
          <c:dPt>
            <c:idx val="6"/>
            <c:bubble3D val="0"/>
            <c:spPr>
              <a:solidFill>
                <a:srgbClr val="FF0000"/>
              </a:solidFill>
            </c:spPr>
            <c:extLst>
              <c:ext xmlns:c16="http://schemas.microsoft.com/office/drawing/2014/chart" uri="{C3380CC4-5D6E-409C-BE32-E72D297353CC}">
                <c16:uniqueId val="{00000005-C9F2-4E14-A8E3-D5B02838AD75}"/>
              </c:ext>
            </c:extLst>
          </c:dPt>
          <c:dLbls>
            <c:dLbl>
              <c:idx val="1"/>
              <c:layout>
                <c:manualLayout>
                  <c:x val="-2.4573551569942648E-2"/>
                  <c:y val="2.2180776807243875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C9F2-4E14-A8E3-D5B02838AD75}"/>
                </c:ext>
              </c:extLst>
            </c:dLbl>
            <c:dLbl>
              <c:idx val="4"/>
              <c:layout>
                <c:manualLayout>
                  <c:x val="2.6905317390881695E-3"/>
                  <c:y val="-3.0488056547241335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C9F2-4E14-A8E3-D5B02838AD75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Лист1!$A$2:$A$8</c:f>
              <c:strCache>
                <c:ptCount val="7"/>
                <c:pt idx="0">
                  <c:v>Чиновники</c:v>
                </c:pt>
                <c:pt idx="1">
                  <c:v>сотрудники ГИБДД</c:v>
                </c:pt>
                <c:pt idx="2">
                  <c:v>сотрудники полиции</c:v>
                </c:pt>
                <c:pt idx="3">
                  <c:v>Работники мед. учереждений</c:v>
                </c:pt>
                <c:pt idx="4">
                  <c:v>Работники образования</c:v>
                </c:pt>
                <c:pt idx="5">
                  <c:v>Судебные приставы</c:v>
                </c:pt>
                <c:pt idx="6">
                  <c:v>Адвокаты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65</c:v>
                </c:pt>
                <c:pt idx="1">
                  <c:v>10</c:v>
                </c:pt>
                <c:pt idx="2">
                  <c:v>8</c:v>
                </c:pt>
                <c:pt idx="3">
                  <c:v>5</c:v>
                </c:pt>
                <c:pt idx="4">
                  <c:v>5</c:v>
                </c:pt>
                <c:pt idx="5">
                  <c:v>4</c:v>
                </c:pt>
                <c:pt idx="6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C9F2-4E14-A8E3-D5B02838AD75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7E4AB1D-B535-4B8B-8143-59EEB2118730}" type="doc">
      <dgm:prSet loTypeId="urn:microsoft.com/office/officeart/2005/8/layout/cycle8" loCatId="cycle" qsTypeId="urn:microsoft.com/office/officeart/2005/8/quickstyle/3d3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918D5BFD-CB98-4E05-90C3-87E167BFA316}">
      <dgm:prSet phldrT="[Текст]"/>
      <dgm:spPr/>
      <dgm:t>
        <a:bodyPr/>
        <a:lstStyle/>
        <a:p>
          <a:r>
            <a:rPr lang="ru-RU" dirty="0" smtClean="0"/>
            <a:t>Бытовая </a:t>
          </a:r>
          <a:endParaRPr lang="ru-RU" dirty="0"/>
        </a:p>
      </dgm:t>
    </dgm:pt>
    <dgm:pt modelId="{DBB70C61-D578-48A3-932B-3E2FBFF1E2D3}" type="parTrans" cxnId="{0F3F5EAF-7947-4B50-976E-9C7E16D18C92}">
      <dgm:prSet/>
      <dgm:spPr/>
      <dgm:t>
        <a:bodyPr/>
        <a:lstStyle/>
        <a:p>
          <a:endParaRPr lang="ru-RU"/>
        </a:p>
      </dgm:t>
    </dgm:pt>
    <dgm:pt modelId="{2C0C3FE1-789D-421A-894F-F8028FB1B03F}" type="sibTrans" cxnId="{0F3F5EAF-7947-4B50-976E-9C7E16D18C92}">
      <dgm:prSet/>
      <dgm:spPr/>
      <dgm:t>
        <a:bodyPr/>
        <a:lstStyle/>
        <a:p>
          <a:endParaRPr lang="ru-RU"/>
        </a:p>
      </dgm:t>
    </dgm:pt>
    <dgm:pt modelId="{DE698B50-3AF2-42D5-953D-CC2A20CD3B18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Верховной власти</a:t>
          </a:r>
          <a:endParaRPr lang="ru-RU" dirty="0">
            <a:solidFill>
              <a:schemeClr val="tx1"/>
            </a:solidFill>
          </a:endParaRPr>
        </a:p>
      </dgm:t>
    </dgm:pt>
    <dgm:pt modelId="{D3581DA1-2663-4D03-99B7-210C9A17640C}" type="parTrans" cxnId="{F24CDC0E-573A-4C67-8B67-2E9FBE31DE9B}">
      <dgm:prSet/>
      <dgm:spPr/>
      <dgm:t>
        <a:bodyPr/>
        <a:lstStyle/>
        <a:p>
          <a:endParaRPr lang="ru-RU"/>
        </a:p>
      </dgm:t>
    </dgm:pt>
    <dgm:pt modelId="{F9270620-834B-481B-977A-E512CD37860B}" type="sibTrans" cxnId="{F24CDC0E-573A-4C67-8B67-2E9FBE31DE9B}">
      <dgm:prSet/>
      <dgm:spPr/>
      <dgm:t>
        <a:bodyPr/>
        <a:lstStyle/>
        <a:p>
          <a:endParaRPr lang="ru-RU"/>
        </a:p>
      </dgm:t>
    </dgm:pt>
    <dgm:pt modelId="{A455E179-7F71-4D83-8E95-EAC6E9FB03AD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Деловая </a:t>
          </a:r>
          <a:endParaRPr lang="ru-RU" dirty="0">
            <a:solidFill>
              <a:schemeClr val="tx1"/>
            </a:solidFill>
          </a:endParaRPr>
        </a:p>
      </dgm:t>
    </dgm:pt>
    <dgm:pt modelId="{A1316134-0765-4192-BD43-4084FCCC052F}" type="parTrans" cxnId="{E0BC75A2-6B9D-41F3-8003-F2C4FB4C5C6E}">
      <dgm:prSet/>
      <dgm:spPr/>
      <dgm:t>
        <a:bodyPr/>
        <a:lstStyle/>
        <a:p>
          <a:endParaRPr lang="ru-RU"/>
        </a:p>
      </dgm:t>
    </dgm:pt>
    <dgm:pt modelId="{F0FF995B-D8EA-441A-BCF3-153EE2BCD81C}" type="sibTrans" cxnId="{E0BC75A2-6B9D-41F3-8003-F2C4FB4C5C6E}">
      <dgm:prSet/>
      <dgm:spPr/>
      <dgm:t>
        <a:bodyPr/>
        <a:lstStyle/>
        <a:p>
          <a:endParaRPr lang="ru-RU"/>
        </a:p>
      </dgm:t>
    </dgm:pt>
    <dgm:pt modelId="{8C2F3A88-D301-4199-B4B3-E5F1F959C288}" type="pres">
      <dgm:prSet presAssocID="{B7E4AB1D-B535-4B8B-8143-59EEB2118730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0EC8B05-713D-4D15-B9C1-4CBD5319DB6F}" type="pres">
      <dgm:prSet presAssocID="{B7E4AB1D-B535-4B8B-8143-59EEB2118730}" presName="wedge1" presStyleLbl="node1" presStyleIdx="0" presStyleCnt="3"/>
      <dgm:spPr/>
      <dgm:t>
        <a:bodyPr/>
        <a:lstStyle/>
        <a:p>
          <a:endParaRPr lang="ru-RU"/>
        </a:p>
      </dgm:t>
    </dgm:pt>
    <dgm:pt modelId="{8E1E8D8B-E39E-432A-8553-302CEAAF2907}" type="pres">
      <dgm:prSet presAssocID="{B7E4AB1D-B535-4B8B-8143-59EEB2118730}" presName="dummy1a" presStyleCnt="0"/>
      <dgm:spPr/>
    </dgm:pt>
    <dgm:pt modelId="{33265470-7AF7-4B68-8536-C47FBC0B022C}" type="pres">
      <dgm:prSet presAssocID="{B7E4AB1D-B535-4B8B-8143-59EEB2118730}" presName="dummy1b" presStyleCnt="0"/>
      <dgm:spPr/>
    </dgm:pt>
    <dgm:pt modelId="{390B9E3F-9808-4D67-BDFA-033B96CED9BC}" type="pres">
      <dgm:prSet presAssocID="{B7E4AB1D-B535-4B8B-8143-59EEB2118730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DA886A-1A56-4304-B1B6-BF13E5446DA2}" type="pres">
      <dgm:prSet presAssocID="{B7E4AB1D-B535-4B8B-8143-59EEB2118730}" presName="wedge2" presStyleLbl="node1" presStyleIdx="1" presStyleCnt="3"/>
      <dgm:spPr/>
      <dgm:t>
        <a:bodyPr/>
        <a:lstStyle/>
        <a:p>
          <a:endParaRPr lang="ru-RU"/>
        </a:p>
      </dgm:t>
    </dgm:pt>
    <dgm:pt modelId="{C41500C9-B80C-458A-BC12-00D841A6D99D}" type="pres">
      <dgm:prSet presAssocID="{B7E4AB1D-B535-4B8B-8143-59EEB2118730}" presName="dummy2a" presStyleCnt="0"/>
      <dgm:spPr/>
    </dgm:pt>
    <dgm:pt modelId="{D12E9119-65A1-4C99-8BF6-7DB2D518EA33}" type="pres">
      <dgm:prSet presAssocID="{B7E4AB1D-B535-4B8B-8143-59EEB2118730}" presName="dummy2b" presStyleCnt="0"/>
      <dgm:spPr/>
    </dgm:pt>
    <dgm:pt modelId="{66235FE2-1AEC-442C-984A-49A4B7A67F57}" type="pres">
      <dgm:prSet presAssocID="{B7E4AB1D-B535-4B8B-8143-59EEB2118730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653D50-38C6-4916-83AB-FE9A83D612CF}" type="pres">
      <dgm:prSet presAssocID="{B7E4AB1D-B535-4B8B-8143-59EEB2118730}" presName="wedge3" presStyleLbl="node1" presStyleIdx="2" presStyleCnt="3"/>
      <dgm:spPr/>
      <dgm:t>
        <a:bodyPr/>
        <a:lstStyle/>
        <a:p>
          <a:endParaRPr lang="ru-RU"/>
        </a:p>
      </dgm:t>
    </dgm:pt>
    <dgm:pt modelId="{5374A826-9161-4D97-9F0B-E54566824CEF}" type="pres">
      <dgm:prSet presAssocID="{B7E4AB1D-B535-4B8B-8143-59EEB2118730}" presName="dummy3a" presStyleCnt="0"/>
      <dgm:spPr/>
    </dgm:pt>
    <dgm:pt modelId="{72D56849-234C-4A6E-B096-D963C0D79A2A}" type="pres">
      <dgm:prSet presAssocID="{B7E4AB1D-B535-4B8B-8143-59EEB2118730}" presName="dummy3b" presStyleCnt="0"/>
      <dgm:spPr/>
    </dgm:pt>
    <dgm:pt modelId="{C49DBFF1-867B-4222-A998-D80ED9A301F4}" type="pres">
      <dgm:prSet presAssocID="{B7E4AB1D-B535-4B8B-8143-59EEB2118730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990750-E10E-4DD6-A744-E083D5A820FC}" type="pres">
      <dgm:prSet presAssocID="{2C0C3FE1-789D-421A-894F-F8028FB1B03F}" presName="arrowWedge1" presStyleLbl="fgSibTrans2D1" presStyleIdx="0" presStyleCnt="3"/>
      <dgm:spPr/>
    </dgm:pt>
    <dgm:pt modelId="{A2FA3CCF-A151-4438-AF68-341F448349FB}" type="pres">
      <dgm:prSet presAssocID="{F9270620-834B-481B-977A-E512CD37860B}" presName="arrowWedge2" presStyleLbl="fgSibTrans2D1" presStyleIdx="1" presStyleCnt="3"/>
      <dgm:spPr/>
    </dgm:pt>
    <dgm:pt modelId="{AE2F015C-3BD2-4FA1-A842-FFEA0E949C22}" type="pres">
      <dgm:prSet presAssocID="{F0FF995B-D8EA-441A-BCF3-153EE2BCD81C}" presName="arrowWedge3" presStyleLbl="fgSibTrans2D1" presStyleIdx="2" presStyleCnt="3"/>
      <dgm:spPr/>
    </dgm:pt>
  </dgm:ptLst>
  <dgm:cxnLst>
    <dgm:cxn modelId="{26E5EE2A-B3CE-4BDE-BCDD-494FCC720E75}" type="presOf" srcId="{A455E179-7F71-4D83-8E95-EAC6E9FB03AD}" destId="{3E653D50-38C6-4916-83AB-FE9A83D612CF}" srcOrd="0" destOrd="0" presId="urn:microsoft.com/office/officeart/2005/8/layout/cycle8"/>
    <dgm:cxn modelId="{E0BC75A2-6B9D-41F3-8003-F2C4FB4C5C6E}" srcId="{B7E4AB1D-B535-4B8B-8143-59EEB2118730}" destId="{A455E179-7F71-4D83-8E95-EAC6E9FB03AD}" srcOrd="2" destOrd="0" parTransId="{A1316134-0765-4192-BD43-4084FCCC052F}" sibTransId="{F0FF995B-D8EA-441A-BCF3-153EE2BCD81C}"/>
    <dgm:cxn modelId="{F24CDC0E-573A-4C67-8B67-2E9FBE31DE9B}" srcId="{B7E4AB1D-B535-4B8B-8143-59EEB2118730}" destId="{DE698B50-3AF2-42D5-953D-CC2A20CD3B18}" srcOrd="1" destOrd="0" parTransId="{D3581DA1-2663-4D03-99B7-210C9A17640C}" sibTransId="{F9270620-834B-481B-977A-E512CD37860B}"/>
    <dgm:cxn modelId="{8B04307D-0B74-4F08-A1B2-68FDDBCEA58C}" type="presOf" srcId="{B7E4AB1D-B535-4B8B-8143-59EEB2118730}" destId="{8C2F3A88-D301-4199-B4B3-E5F1F959C288}" srcOrd="0" destOrd="0" presId="urn:microsoft.com/office/officeart/2005/8/layout/cycle8"/>
    <dgm:cxn modelId="{4B347323-4472-4A3D-A245-3F24B9696CBD}" type="presOf" srcId="{A455E179-7F71-4D83-8E95-EAC6E9FB03AD}" destId="{C49DBFF1-867B-4222-A998-D80ED9A301F4}" srcOrd="1" destOrd="0" presId="urn:microsoft.com/office/officeart/2005/8/layout/cycle8"/>
    <dgm:cxn modelId="{1925A86A-1EFA-4344-A55C-40F6EB63BAB7}" type="presOf" srcId="{918D5BFD-CB98-4E05-90C3-87E167BFA316}" destId="{390B9E3F-9808-4D67-BDFA-033B96CED9BC}" srcOrd="1" destOrd="0" presId="urn:microsoft.com/office/officeart/2005/8/layout/cycle8"/>
    <dgm:cxn modelId="{389DB654-F749-4498-84B9-1B8BCF04EA4D}" type="presOf" srcId="{DE698B50-3AF2-42D5-953D-CC2A20CD3B18}" destId="{66235FE2-1AEC-442C-984A-49A4B7A67F57}" srcOrd="1" destOrd="0" presId="urn:microsoft.com/office/officeart/2005/8/layout/cycle8"/>
    <dgm:cxn modelId="{59806787-5DE7-41EE-9730-E97723042D01}" type="presOf" srcId="{918D5BFD-CB98-4E05-90C3-87E167BFA316}" destId="{00EC8B05-713D-4D15-B9C1-4CBD5319DB6F}" srcOrd="0" destOrd="0" presId="urn:microsoft.com/office/officeart/2005/8/layout/cycle8"/>
    <dgm:cxn modelId="{0F3F5EAF-7947-4B50-976E-9C7E16D18C92}" srcId="{B7E4AB1D-B535-4B8B-8143-59EEB2118730}" destId="{918D5BFD-CB98-4E05-90C3-87E167BFA316}" srcOrd="0" destOrd="0" parTransId="{DBB70C61-D578-48A3-932B-3E2FBFF1E2D3}" sibTransId="{2C0C3FE1-789D-421A-894F-F8028FB1B03F}"/>
    <dgm:cxn modelId="{E4F290EC-CA85-4B56-8164-5A28ED5C309C}" type="presOf" srcId="{DE698B50-3AF2-42D5-953D-CC2A20CD3B18}" destId="{1FDA886A-1A56-4304-B1B6-BF13E5446DA2}" srcOrd="0" destOrd="0" presId="urn:microsoft.com/office/officeart/2005/8/layout/cycle8"/>
    <dgm:cxn modelId="{58BF6D34-9BF5-47D5-86BE-AE062E08975B}" type="presParOf" srcId="{8C2F3A88-D301-4199-B4B3-E5F1F959C288}" destId="{00EC8B05-713D-4D15-B9C1-4CBD5319DB6F}" srcOrd="0" destOrd="0" presId="urn:microsoft.com/office/officeart/2005/8/layout/cycle8"/>
    <dgm:cxn modelId="{2C13A401-4B87-408B-9934-7FAAA4BFA620}" type="presParOf" srcId="{8C2F3A88-D301-4199-B4B3-E5F1F959C288}" destId="{8E1E8D8B-E39E-432A-8553-302CEAAF2907}" srcOrd="1" destOrd="0" presId="urn:microsoft.com/office/officeart/2005/8/layout/cycle8"/>
    <dgm:cxn modelId="{B5ECE541-01F6-4024-BFF7-71BB7ECD92DC}" type="presParOf" srcId="{8C2F3A88-D301-4199-B4B3-E5F1F959C288}" destId="{33265470-7AF7-4B68-8536-C47FBC0B022C}" srcOrd="2" destOrd="0" presId="urn:microsoft.com/office/officeart/2005/8/layout/cycle8"/>
    <dgm:cxn modelId="{28DF59AB-EBEE-47E7-BDEA-8ACC58F962FD}" type="presParOf" srcId="{8C2F3A88-D301-4199-B4B3-E5F1F959C288}" destId="{390B9E3F-9808-4D67-BDFA-033B96CED9BC}" srcOrd="3" destOrd="0" presId="urn:microsoft.com/office/officeart/2005/8/layout/cycle8"/>
    <dgm:cxn modelId="{0512BE83-9607-47EC-BE02-A60506AE8885}" type="presParOf" srcId="{8C2F3A88-D301-4199-B4B3-E5F1F959C288}" destId="{1FDA886A-1A56-4304-B1B6-BF13E5446DA2}" srcOrd="4" destOrd="0" presId="urn:microsoft.com/office/officeart/2005/8/layout/cycle8"/>
    <dgm:cxn modelId="{56EDA225-84F5-4BB9-BD5E-B902F54BB57F}" type="presParOf" srcId="{8C2F3A88-D301-4199-B4B3-E5F1F959C288}" destId="{C41500C9-B80C-458A-BC12-00D841A6D99D}" srcOrd="5" destOrd="0" presId="urn:microsoft.com/office/officeart/2005/8/layout/cycle8"/>
    <dgm:cxn modelId="{6E592259-54C6-4897-A460-3977618275CA}" type="presParOf" srcId="{8C2F3A88-D301-4199-B4B3-E5F1F959C288}" destId="{D12E9119-65A1-4C99-8BF6-7DB2D518EA33}" srcOrd="6" destOrd="0" presId="urn:microsoft.com/office/officeart/2005/8/layout/cycle8"/>
    <dgm:cxn modelId="{E99E257A-CD0E-4F63-82BE-5634C162D6A4}" type="presParOf" srcId="{8C2F3A88-D301-4199-B4B3-E5F1F959C288}" destId="{66235FE2-1AEC-442C-984A-49A4B7A67F57}" srcOrd="7" destOrd="0" presId="urn:microsoft.com/office/officeart/2005/8/layout/cycle8"/>
    <dgm:cxn modelId="{B3F02560-C2C3-4EF2-BAF6-A1E2C765786F}" type="presParOf" srcId="{8C2F3A88-D301-4199-B4B3-E5F1F959C288}" destId="{3E653D50-38C6-4916-83AB-FE9A83D612CF}" srcOrd="8" destOrd="0" presId="urn:microsoft.com/office/officeart/2005/8/layout/cycle8"/>
    <dgm:cxn modelId="{E7803CC2-62D0-46D9-BFE4-A8E6F06B3F2E}" type="presParOf" srcId="{8C2F3A88-D301-4199-B4B3-E5F1F959C288}" destId="{5374A826-9161-4D97-9F0B-E54566824CEF}" srcOrd="9" destOrd="0" presId="urn:microsoft.com/office/officeart/2005/8/layout/cycle8"/>
    <dgm:cxn modelId="{1090B6C9-99B2-4DDE-ABE0-9CCD7F4BA601}" type="presParOf" srcId="{8C2F3A88-D301-4199-B4B3-E5F1F959C288}" destId="{72D56849-234C-4A6E-B096-D963C0D79A2A}" srcOrd="10" destOrd="0" presId="urn:microsoft.com/office/officeart/2005/8/layout/cycle8"/>
    <dgm:cxn modelId="{CA749675-2992-463B-BEF1-0D662A4BDB60}" type="presParOf" srcId="{8C2F3A88-D301-4199-B4B3-E5F1F959C288}" destId="{C49DBFF1-867B-4222-A998-D80ED9A301F4}" srcOrd="11" destOrd="0" presId="urn:microsoft.com/office/officeart/2005/8/layout/cycle8"/>
    <dgm:cxn modelId="{C7FD03AD-C2D9-43C9-BC6B-416D1D046D49}" type="presParOf" srcId="{8C2F3A88-D301-4199-B4B3-E5F1F959C288}" destId="{67990750-E10E-4DD6-A744-E083D5A820FC}" srcOrd="12" destOrd="0" presId="urn:microsoft.com/office/officeart/2005/8/layout/cycle8"/>
    <dgm:cxn modelId="{98F51F66-669C-42AA-8644-18558517224C}" type="presParOf" srcId="{8C2F3A88-D301-4199-B4B3-E5F1F959C288}" destId="{A2FA3CCF-A151-4438-AF68-341F448349FB}" srcOrd="13" destOrd="0" presId="urn:microsoft.com/office/officeart/2005/8/layout/cycle8"/>
    <dgm:cxn modelId="{490E6265-32CE-46B3-8951-193167AD9243}" type="presParOf" srcId="{8C2F3A88-D301-4199-B4B3-E5F1F959C288}" destId="{AE2F015C-3BD2-4FA1-A842-FFEA0E949C22}" srcOrd="1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7E4AB1D-B535-4B8B-8143-59EEB2118730}" type="doc">
      <dgm:prSet loTypeId="urn:microsoft.com/office/officeart/2005/8/layout/cycle8" loCatId="cycle" qsTypeId="urn:microsoft.com/office/officeart/2005/8/quickstyle/3d3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918D5BFD-CB98-4E05-90C3-87E167BFA316}">
      <dgm:prSet phldrT="[Текст]"/>
      <dgm:spPr/>
      <dgm:t>
        <a:bodyPr/>
        <a:lstStyle/>
        <a:p>
          <a:r>
            <a:rPr lang="ru-RU" dirty="0" smtClean="0"/>
            <a:t>Граждане – чиновники  </a:t>
          </a:r>
          <a:endParaRPr lang="ru-RU" dirty="0"/>
        </a:p>
      </dgm:t>
    </dgm:pt>
    <dgm:pt modelId="{DBB70C61-D578-48A3-932B-3E2FBFF1E2D3}" type="parTrans" cxnId="{0F3F5EAF-7947-4B50-976E-9C7E16D18C92}">
      <dgm:prSet/>
      <dgm:spPr/>
      <dgm:t>
        <a:bodyPr/>
        <a:lstStyle/>
        <a:p>
          <a:endParaRPr lang="ru-RU"/>
        </a:p>
      </dgm:t>
    </dgm:pt>
    <dgm:pt modelId="{2C0C3FE1-789D-421A-894F-F8028FB1B03F}" type="sibTrans" cxnId="{0F3F5EAF-7947-4B50-976E-9C7E16D18C92}">
      <dgm:prSet/>
      <dgm:spPr/>
      <dgm:t>
        <a:bodyPr/>
        <a:lstStyle/>
        <a:p>
          <a:endParaRPr lang="ru-RU"/>
        </a:p>
      </dgm:t>
    </dgm:pt>
    <dgm:pt modelId="{DE698B50-3AF2-42D5-953D-CC2A20CD3B18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Политическое руководство</a:t>
          </a:r>
          <a:endParaRPr lang="ru-RU" dirty="0">
            <a:solidFill>
              <a:schemeClr val="tx1"/>
            </a:solidFill>
          </a:endParaRPr>
        </a:p>
      </dgm:t>
    </dgm:pt>
    <dgm:pt modelId="{D3581DA1-2663-4D03-99B7-210C9A17640C}" type="parTrans" cxnId="{F24CDC0E-573A-4C67-8B67-2E9FBE31DE9B}">
      <dgm:prSet/>
      <dgm:spPr/>
      <dgm:t>
        <a:bodyPr/>
        <a:lstStyle/>
        <a:p>
          <a:endParaRPr lang="ru-RU"/>
        </a:p>
      </dgm:t>
    </dgm:pt>
    <dgm:pt modelId="{F9270620-834B-481B-977A-E512CD37860B}" type="sibTrans" cxnId="{F24CDC0E-573A-4C67-8B67-2E9FBE31DE9B}">
      <dgm:prSet/>
      <dgm:spPr/>
      <dgm:t>
        <a:bodyPr/>
        <a:lstStyle/>
        <a:p>
          <a:endParaRPr lang="ru-RU"/>
        </a:p>
      </dgm:t>
    </dgm:pt>
    <dgm:pt modelId="{A455E179-7F71-4D83-8E95-EAC6E9FB03AD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Власть  -   бизнес </a:t>
          </a:r>
          <a:endParaRPr lang="ru-RU" dirty="0">
            <a:solidFill>
              <a:schemeClr val="tx1"/>
            </a:solidFill>
          </a:endParaRPr>
        </a:p>
      </dgm:t>
    </dgm:pt>
    <dgm:pt modelId="{A1316134-0765-4192-BD43-4084FCCC052F}" type="parTrans" cxnId="{E0BC75A2-6B9D-41F3-8003-F2C4FB4C5C6E}">
      <dgm:prSet/>
      <dgm:spPr/>
      <dgm:t>
        <a:bodyPr/>
        <a:lstStyle/>
        <a:p>
          <a:endParaRPr lang="ru-RU"/>
        </a:p>
      </dgm:t>
    </dgm:pt>
    <dgm:pt modelId="{F0FF995B-D8EA-441A-BCF3-153EE2BCD81C}" type="sibTrans" cxnId="{E0BC75A2-6B9D-41F3-8003-F2C4FB4C5C6E}">
      <dgm:prSet/>
      <dgm:spPr/>
      <dgm:t>
        <a:bodyPr/>
        <a:lstStyle/>
        <a:p>
          <a:endParaRPr lang="ru-RU"/>
        </a:p>
      </dgm:t>
    </dgm:pt>
    <dgm:pt modelId="{8C2F3A88-D301-4199-B4B3-E5F1F959C288}" type="pres">
      <dgm:prSet presAssocID="{B7E4AB1D-B535-4B8B-8143-59EEB2118730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0EC8B05-713D-4D15-B9C1-4CBD5319DB6F}" type="pres">
      <dgm:prSet presAssocID="{B7E4AB1D-B535-4B8B-8143-59EEB2118730}" presName="wedge1" presStyleLbl="node1" presStyleIdx="0" presStyleCnt="3"/>
      <dgm:spPr/>
      <dgm:t>
        <a:bodyPr/>
        <a:lstStyle/>
        <a:p>
          <a:endParaRPr lang="ru-RU"/>
        </a:p>
      </dgm:t>
    </dgm:pt>
    <dgm:pt modelId="{8E1E8D8B-E39E-432A-8553-302CEAAF2907}" type="pres">
      <dgm:prSet presAssocID="{B7E4AB1D-B535-4B8B-8143-59EEB2118730}" presName="dummy1a" presStyleCnt="0"/>
      <dgm:spPr/>
    </dgm:pt>
    <dgm:pt modelId="{33265470-7AF7-4B68-8536-C47FBC0B022C}" type="pres">
      <dgm:prSet presAssocID="{B7E4AB1D-B535-4B8B-8143-59EEB2118730}" presName="dummy1b" presStyleCnt="0"/>
      <dgm:spPr/>
    </dgm:pt>
    <dgm:pt modelId="{390B9E3F-9808-4D67-BDFA-033B96CED9BC}" type="pres">
      <dgm:prSet presAssocID="{B7E4AB1D-B535-4B8B-8143-59EEB2118730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DA886A-1A56-4304-B1B6-BF13E5446DA2}" type="pres">
      <dgm:prSet presAssocID="{B7E4AB1D-B535-4B8B-8143-59EEB2118730}" presName="wedge2" presStyleLbl="node1" presStyleIdx="1" presStyleCnt="3"/>
      <dgm:spPr/>
      <dgm:t>
        <a:bodyPr/>
        <a:lstStyle/>
        <a:p>
          <a:endParaRPr lang="ru-RU"/>
        </a:p>
      </dgm:t>
    </dgm:pt>
    <dgm:pt modelId="{C41500C9-B80C-458A-BC12-00D841A6D99D}" type="pres">
      <dgm:prSet presAssocID="{B7E4AB1D-B535-4B8B-8143-59EEB2118730}" presName="dummy2a" presStyleCnt="0"/>
      <dgm:spPr/>
    </dgm:pt>
    <dgm:pt modelId="{D12E9119-65A1-4C99-8BF6-7DB2D518EA33}" type="pres">
      <dgm:prSet presAssocID="{B7E4AB1D-B535-4B8B-8143-59EEB2118730}" presName="dummy2b" presStyleCnt="0"/>
      <dgm:spPr/>
    </dgm:pt>
    <dgm:pt modelId="{66235FE2-1AEC-442C-984A-49A4B7A67F57}" type="pres">
      <dgm:prSet presAssocID="{B7E4AB1D-B535-4B8B-8143-59EEB2118730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653D50-38C6-4916-83AB-FE9A83D612CF}" type="pres">
      <dgm:prSet presAssocID="{B7E4AB1D-B535-4B8B-8143-59EEB2118730}" presName="wedge3" presStyleLbl="node1" presStyleIdx="2" presStyleCnt="3"/>
      <dgm:spPr/>
      <dgm:t>
        <a:bodyPr/>
        <a:lstStyle/>
        <a:p>
          <a:endParaRPr lang="ru-RU"/>
        </a:p>
      </dgm:t>
    </dgm:pt>
    <dgm:pt modelId="{5374A826-9161-4D97-9F0B-E54566824CEF}" type="pres">
      <dgm:prSet presAssocID="{B7E4AB1D-B535-4B8B-8143-59EEB2118730}" presName="dummy3a" presStyleCnt="0"/>
      <dgm:spPr/>
    </dgm:pt>
    <dgm:pt modelId="{72D56849-234C-4A6E-B096-D963C0D79A2A}" type="pres">
      <dgm:prSet presAssocID="{B7E4AB1D-B535-4B8B-8143-59EEB2118730}" presName="dummy3b" presStyleCnt="0"/>
      <dgm:spPr/>
    </dgm:pt>
    <dgm:pt modelId="{C49DBFF1-867B-4222-A998-D80ED9A301F4}" type="pres">
      <dgm:prSet presAssocID="{B7E4AB1D-B535-4B8B-8143-59EEB2118730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990750-E10E-4DD6-A744-E083D5A820FC}" type="pres">
      <dgm:prSet presAssocID="{2C0C3FE1-789D-421A-894F-F8028FB1B03F}" presName="arrowWedge1" presStyleLbl="fgSibTrans2D1" presStyleIdx="0" presStyleCnt="3"/>
      <dgm:spPr/>
    </dgm:pt>
    <dgm:pt modelId="{A2FA3CCF-A151-4438-AF68-341F448349FB}" type="pres">
      <dgm:prSet presAssocID="{F9270620-834B-481B-977A-E512CD37860B}" presName="arrowWedge2" presStyleLbl="fgSibTrans2D1" presStyleIdx="1" presStyleCnt="3"/>
      <dgm:spPr/>
    </dgm:pt>
    <dgm:pt modelId="{AE2F015C-3BD2-4FA1-A842-FFEA0E949C22}" type="pres">
      <dgm:prSet presAssocID="{F0FF995B-D8EA-441A-BCF3-153EE2BCD81C}" presName="arrowWedge3" presStyleLbl="fgSibTrans2D1" presStyleIdx="2" presStyleCnt="3"/>
      <dgm:spPr/>
    </dgm:pt>
  </dgm:ptLst>
  <dgm:cxnLst>
    <dgm:cxn modelId="{26E5EE2A-B3CE-4BDE-BCDD-494FCC720E75}" type="presOf" srcId="{A455E179-7F71-4D83-8E95-EAC6E9FB03AD}" destId="{3E653D50-38C6-4916-83AB-FE9A83D612CF}" srcOrd="0" destOrd="0" presId="urn:microsoft.com/office/officeart/2005/8/layout/cycle8"/>
    <dgm:cxn modelId="{E0BC75A2-6B9D-41F3-8003-F2C4FB4C5C6E}" srcId="{B7E4AB1D-B535-4B8B-8143-59EEB2118730}" destId="{A455E179-7F71-4D83-8E95-EAC6E9FB03AD}" srcOrd="2" destOrd="0" parTransId="{A1316134-0765-4192-BD43-4084FCCC052F}" sibTransId="{F0FF995B-D8EA-441A-BCF3-153EE2BCD81C}"/>
    <dgm:cxn modelId="{F24CDC0E-573A-4C67-8B67-2E9FBE31DE9B}" srcId="{B7E4AB1D-B535-4B8B-8143-59EEB2118730}" destId="{DE698B50-3AF2-42D5-953D-CC2A20CD3B18}" srcOrd="1" destOrd="0" parTransId="{D3581DA1-2663-4D03-99B7-210C9A17640C}" sibTransId="{F9270620-834B-481B-977A-E512CD37860B}"/>
    <dgm:cxn modelId="{8B04307D-0B74-4F08-A1B2-68FDDBCEA58C}" type="presOf" srcId="{B7E4AB1D-B535-4B8B-8143-59EEB2118730}" destId="{8C2F3A88-D301-4199-B4B3-E5F1F959C288}" srcOrd="0" destOrd="0" presId="urn:microsoft.com/office/officeart/2005/8/layout/cycle8"/>
    <dgm:cxn modelId="{4B347323-4472-4A3D-A245-3F24B9696CBD}" type="presOf" srcId="{A455E179-7F71-4D83-8E95-EAC6E9FB03AD}" destId="{C49DBFF1-867B-4222-A998-D80ED9A301F4}" srcOrd="1" destOrd="0" presId="urn:microsoft.com/office/officeart/2005/8/layout/cycle8"/>
    <dgm:cxn modelId="{1925A86A-1EFA-4344-A55C-40F6EB63BAB7}" type="presOf" srcId="{918D5BFD-CB98-4E05-90C3-87E167BFA316}" destId="{390B9E3F-9808-4D67-BDFA-033B96CED9BC}" srcOrd="1" destOrd="0" presId="urn:microsoft.com/office/officeart/2005/8/layout/cycle8"/>
    <dgm:cxn modelId="{389DB654-F749-4498-84B9-1B8BCF04EA4D}" type="presOf" srcId="{DE698B50-3AF2-42D5-953D-CC2A20CD3B18}" destId="{66235FE2-1AEC-442C-984A-49A4B7A67F57}" srcOrd="1" destOrd="0" presId="urn:microsoft.com/office/officeart/2005/8/layout/cycle8"/>
    <dgm:cxn modelId="{59806787-5DE7-41EE-9730-E97723042D01}" type="presOf" srcId="{918D5BFD-CB98-4E05-90C3-87E167BFA316}" destId="{00EC8B05-713D-4D15-B9C1-4CBD5319DB6F}" srcOrd="0" destOrd="0" presId="urn:microsoft.com/office/officeart/2005/8/layout/cycle8"/>
    <dgm:cxn modelId="{0F3F5EAF-7947-4B50-976E-9C7E16D18C92}" srcId="{B7E4AB1D-B535-4B8B-8143-59EEB2118730}" destId="{918D5BFD-CB98-4E05-90C3-87E167BFA316}" srcOrd="0" destOrd="0" parTransId="{DBB70C61-D578-48A3-932B-3E2FBFF1E2D3}" sibTransId="{2C0C3FE1-789D-421A-894F-F8028FB1B03F}"/>
    <dgm:cxn modelId="{E4F290EC-CA85-4B56-8164-5A28ED5C309C}" type="presOf" srcId="{DE698B50-3AF2-42D5-953D-CC2A20CD3B18}" destId="{1FDA886A-1A56-4304-B1B6-BF13E5446DA2}" srcOrd="0" destOrd="0" presId="urn:microsoft.com/office/officeart/2005/8/layout/cycle8"/>
    <dgm:cxn modelId="{58BF6D34-9BF5-47D5-86BE-AE062E08975B}" type="presParOf" srcId="{8C2F3A88-D301-4199-B4B3-E5F1F959C288}" destId="{00EC8B05-713D-4D15-B9C1-4CBD5319DB6F}" srcOrd="0" destOrd="0" presId="urn:microsoft.com/office/officeart/2005/8/layout/cycle8"/>
    <dgm:cxn modelId="{2C13A401-4B87-408B-9934-7FAAA4BFA620}" type="presParOf" srcId="{8C2F3A88-D301-4199-B4B3-E5F1F959C288}" destId="{8E1E8D8B-E39E-432A-8553-302CEAAF2907}" srcOrd="1" destOrd="0" presId="urn:microsoft.com/office/officeart/2005/8/layout/cycle8"/>
    <dgm:cxn modelId="{B5ECE541-01F6-4024-BFF7-71BB7ECD92DC}" type="presParOf" srcId="{8C2F3A88-D301-4199-B4B3-E5F1F959C288}" destId="{33265470-7AF7-4B68-8536-C47FBC0B022C}" srcOrd="2" destOrd="0" presId="urn:microsoft.com/office/officeart/2005/8/layout/cycle8"/>
    <dgm:cxn modelId="{28DF59AB-EBEE-47E7-BDEA-8ACC58F962FD}" type="presParOf" srcId="{8C2F3A88-D301-4199-B4B3-E5F1F959C288}" destId="{390B9E3F-9808-4D67-BDFA-033B96CED9BC}" srcOrd="3" destOrd="0" presId="urn:microsoft.com/office/officeart/2005/8/layout/cycle8"/>
    <dgm:cxn modelId="{0512BE83-9607-47EC-BE02-A60506AE8885}" type="presParOf" srcId="{8C2F3A88-D301-4199-B4B3-E5F1F959C288}" destId="{1FDA886A-1A56-4304-B1B6-BF13E5446DA2}" srcOrd="4" destOrd="0" presId="urn:microsoft.com/office/officeart/2005/8/layout/cycle8"/>
    <dgm:cxn modelId="{56EDA225-84F5-4BB9-BD5E-B902F54BB57F}" type="presParOf" srcId="{8C2F3A88-D301-4199-B4B3-E5F1F959C288}" destId="{C41500C9-B80C-458A-BC12-00D841A6D99D}" srcOrd="5" destOrd="0" presId="urn:microsoft.com/office/officeart/2005/8/layout/cycle8"/>
    <dgm:cxn modelId="{6E592259-54C6-4897-A460-3977618275CA}" type="presParOf" srcId="{8C2F3A88-D301-4199-B4B3-E5F1F959C288}" destId="{D12E9119-65A1-4C99-8BF6-7DB2D518EA33}" srcOrd="6" destOrd="0" presId="urn:microsoft.com/office/officeart/2005/8/layout/cycle8"/>
    <dgm:cxn modelId="{E99E257A-CD0E-4F63-82BE-5634C162D6A4}" type="presParOf" srcId="{8C2F3A88-D301-4199-B4B3-E5F1F959C288}" destId="{66235FE2-1AEC-442C-984A-49A4B7A67F57}" srcOrd="7" destOrd="0" presId="urn:microsoft.com/office/officeart/2005/8/layout/cycle8"/>
    <dgm:cxn modelId="{B3F02560-C2C3-4EF2-BAF6-A1E2C765786F}" type="presParOf" srcId="{8C2F3A88-D301-4199-B4B3-E5F1F959C288}" destId="{3E653D50-38C6-4916-83AB-FE9A83D612CF}" srcOrd="8" destOrd="0" presId="urn:microsoft.com/office/officeart/2005/8/layout/cycle8"/>
    <dgm:cxn modelId="{E7803CC2-62D0-46D9-BFE4-A8E6F06B3F2E}" type="presParOf" srcId="{8C2F3A88-D301-4199-B4B3-E5F1F959C288}" destId="{5374A826-9161-4D97-9F0B-E54566824CEF}" srcOrd="9" destOrd="0" presId="urn:microsoft.com/office/officeart/2005/8/layout/cycle8"/>
    <dgm:cxn modelId="{1090B6C9-99B2-4DDE-ABE0-9CCD7F4BA601}" type="presParOf" srcId="{8C2F3A88-D301-4199-B4B3-E5F1F959C288}" destId="{72D56849-234C-4A6E-B096-D963C0D79A2A}" srcOrd="10" destOrd="0" presId="urn:microsoft.com/office/officeart/2005/8/layout/cycle8"/>
    <dgm:cxn modelId="{CA749675-2992-463B-BEF1-0D662A4BDB60}" type="presParOf" srcId="{8C2F3A88-D301-4199-B4B3-E5F1F959C288}" destId="{C49DBFF1-867B-4222-A998-D80ED9A301F4}" srcOrd="11" destOrd="0" presId="urn:microsoft.com/office/officeart/2005/8/layout/cycle8"/>
    <dgm:cxn modelId="{C7FD03AD-C2D9-43C9-BC6B-416D1D046D49}" type="presParOf" srcId="{8C2F3A88-D301-4199-B4B3-E5F1F959C288}" destId="{67990750-E10E-4DD6-A744-E083D5A820FC}" srcOrd="12" destOrd="0" presId="urn:microsoft.com/office/officeart/2005/8/layout/cycle8"/>
    <dgm:cxn modelId="{98F51F66-669C-42AA-8644-18558517224C}" type="presParOf" srcId="{8C2F3A88-D301-4199-B4B3-E5F1F959C288}" destId="{A2FA3CCF-A151-4438-AF68-341F448349FB}" srcOrd="13" destOrd="0" presId="urn:microsoft.com/office/officeart/2005/8/layout/cycle8"/>
    <dgm:cxn modelId="{490E6265-32CE-46B3-8951-193167AD9243}" type="presParOf" srcId="{8C2F3A88-D301-4199-B4B3-E5F1F959C288}" destId="{AE2F015C-3BD2-4FA1-A842-FFEA0E949C22}" srcOrd="1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EC8B05-713D-4D15-B9C1-4CBD5319DB6F}">
      <dsp:nvSpPr>
        <dsp:cNvPr id="0" name=""/>
        <dsp:cNvSpPr/>
      </dsp:nvSpPr>
      <dsp:spPr>
        <a:xfrm>
          <a:off x="3358117" y="353520"/>
          <a:ext cx="4568571" cy="4568571"/>
        </a:xfrm>
        <a:prstGeom prst="pie">
          <a:avLst>
            <a:gd name="adj1" fmla="val 16200000"/>
            <a:gd name="adj2" fmla="val 180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/>
            <a:t>Бытовая </a:t>
          </a:r>
          <a:endParaRPr lang="ru-RU" sz="3000" kern="1200" dirty="0"/>
        </a:p>
      </dsp:txBody>
      <dsp:txXfrm>
        <a:off x="5765863" y="1321622"/>
        <a:ext cx="1631632" cy="1359693"/>
      </dsp:txXfrm>
    </dsp:sp>
    <dsp:sp modelId="{1FDA886A-1A56-4304-B1B6-BF13E5446DA2}">
      <dsp:nvSpPr>
        <dsp:cNvPr id="0" name=""/>
        <dsp:cNvSpPr/>
      </dsp:nvSpPr>
      <dsp:spPr>
        <a:xfrm>
          <a:off x="3264026" y="516683"/>
          <a:ext cx="4568571" cy="4568571"/>
        </a:xfrm>
        <a:prstGeom prst="pie">
          <a:avLst>
            <a:gd name="adj1" fmla="val 1800000"/>
            <a:gd name="adj2" fmla="val 9000000"/>
          </a:avLst>
        </a:prstGeom>
        <a:solidFill>
          <a:schemeClr val="accent2">
            <a:hueOff val="-7200000"/>
            <a:satOff val="-25001"/>
            <a:lumOff val="30001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>
              <a:solidFill>
                <a:schemeClr val="tx1"/>
              </a:solidFill>
            </a:rPr>
            <a:t>Верховной власти</a:t>
          </a:r>
          <a:endParaRPr lang="ru-RU" sz="3000" kern="1200" dirty="0">
            <a:solidFill>
              <a:schemeClr val="tx1"/>
            </a:solidFill>
          </a:endParaRPr>
        </a:p>
      </dsp:txBody>
      <dsp:txXfrm>
        <a:off x="4351781" y="3480816"/>
        <a:ext cx="2447448" cy="1196530"/>
      </dsp:txXfrm>
    </dsp:sp>
    <dsp:sp modelId="{3E653D50-38C6-4916-83AB-FE9A83D612CF}">
      <dsp:nvSpPr>
        <dsp:cNvPr id="0" name=""/>
        <dsp:cNvSpPr/>
      </dsp:nvSpPr>
      <dsp:spPr>
        <a:xfrm>
          <a:off x="3169935" y="353520"/>
          <a:ext cx="4568571" cy="4568571"/>
        </a:xfrm>
        <a:prstGeom prst="pie">
          <a:avLst>
            <a:gd name="adj1" fmla="val 9000000"/>
            <a:gd name="adj2" fmla="val 16200000"/>
          </a:avLst>
        </a:prstGeom>
        <a:solidFill>
          <a:schemeClr val="accent2">
            <a:hueOff val="-14400000"/>
            <a:satOff val="-50003"/>
            <a:lumOff val="60001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>
              <a:solidFill>
                <a:schemeClr val="tx1"/>
              </a:solidFill>
            </a:rPr>
            <a:t>Деловая </a:t>
          </a:r>
          <a:endParaRPr lang="ru-RU" sz="3000" kern="1200" dirty="0">
            <a:solidFill>
              <a:schemeClr val="tx1"/>
            </a:solidFill>
          </a:endParaRPr>
        </a:p>
      </dsp:txBody>
      <dsp:txXfrm>
        <a:off x="3699128" y="1321622"/>
        <a:ext cx="1631632" cy="1359693"/>
      </dsp:txXfrm>
    </dsp:sp>
    <dsp:sp modelId="{67990750-E10E-4DD6-A744-E083D5A820FC}">
      <dsp:nvSpPr>
        <dsp:cNvPr id="0" name=""/>
        <dsp:cNvSpPr/>
      </dsp:nvSpPr>
      <dsp:spPr>
        <a:xfrm>
          <a:off x="3075678" y="70704"/>
          <a:ext cx="5134203" cy="5134203"/>
        </a:xfrm>
        <a:prstGeom prst="circularArrow">
          <a:avLst>
            <a:gd name="adj1" fmla="val 5085"/>
            <a:gd name="adj2" fmla="val 327528"/>
            <a:gd name="adj3" fmla="val 1472472"/>
            <a:gd name="adj4" fmla="val 16199432"/>
            <a:gd name="adj5" fmla="val 5932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2FA3CCF-A151-4438-AF68-341F448349FB}">
      <dsp:nvSpPr>
        <dsp:cNvPr id="0" name=""/>
        <dsp:cNvSpPr/>
      </dsp:nvSpPr>
      <dsp:spPr>
        <a:xfrm>
          <a:off x="2981210" y="233578"/>
          <a:ext cx="5134203" cy="5134203"/>
        </a:xfrm>
        <a:prstGeom prst="circularArrow">
          <a:avLst>
            <a:gd name="adj1" fmla="val 5085"/>
            <a:gd name="adj2" fmla="val 327528"/>
            <a:gd name="adj3" fmla="val 8671970"/>
            <a:gd name="adj4" fmla="val 1800502"/>
            <a:gd name="adj5" fmla="val 5932"/>
          </a:avLst>
        </a:prstGeom>
        <a:solidFill>
          <a:schemeClr val="accent2">
            <a:hueOff val="-7200000"/>
            <a:satOff val="-25001"/>
            <a:lumOff val="30001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E2F015C-3BD2-4FA1-A842-FFEA0E949C22}">
      <dsp:nvSpPr>
        <dsp:cNvPr id="0" name=""/>
        <dsp:cNvSpPr/>
      </dsp:nvSpPr>
      <dsp:spPr>
        <a:xfrm>
          <a:off x="2886742" y="70704"/>
          <a:ext cx="5134203" cy="5134203"/>
        </a:xfrm>
        <a:prstGeom prst="circularArrow">
          <a:avLst>
            <a:gd name="adj1" fmla="val 5085"/>
            <a:gd name="adj2" fmla="val 327528"/>
            <a:gd name="adj3" fmla="val 15873039"/>
            <a:gd name="adj4" fmla="val 9000000"/>
            <a:gd name="adj5" fmla="val 5932"/>
          </a:avLst>
        </a:prstGeom>
        <a:solidFill>
          <a:schemeClr val="accent2">
            <a:hueOff val="-14400000"/>
            <a:satOff val="-50003"/>
            <a:lumOff val="60001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EC8B05-713D-4D15-B9C1-4CBD5319DB6F}">
      <dsp:nvSpPr>
        <dsp:cNvPr id="0" name=""/>
        <dsp:cNvSpPr/>
      </dsp:nvSpPr>
      <dsp:spPr>
        <a:xfrm>
          <a:off x="3358117" y="353520"/>
          <a:ext cx="4568571" cy="4568571"/>
        </a:xfrm>
        <a:prstGeom prst="pie">
          <a:avLst>
            <a:gd name="adj1" fmla="val 16200000"/>
            <a:gd name="adj2" fmla="val 180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Граждане – чиновники  </a:t>
          </a:r>
          <a:endParaRPr lang="ru-RU" sz="2500" kern="1200" dirty="0"/>
        </a:p>
      </dsp:txBody>
      <dsp:txXfrm>
        <a:off x="5765863" y="1321622"/>
        <a:ext cx="1631632" cy="1359693"/>
      </dsp:txXfrm>
    </dsp:sp>
    <dsp:sp modelId="{1FDA886A-1A56-4304-B1B6-BF13E5446DA2}">
      <dsp:nvSpPr>
        <dsp:cNvPr id="0" name=""/>
        <dsp:cNvSpPr/>
      </dsp:nvSpPr>
      <dsp:spPr>
        <a:xfrm>
          <a:off x="3264026" y="516683"/>
          <a:ext cx="4568571" cy="4568571"/>
        </a:xfrm>
        <a:prstGeom prst="pie">
          <a:avLst>
            <a:gd name="adj1" fmla="val 1800000"/>
            <a:gd name="adj2" fmla="val 9000000"/>
          </a:avLst>
        </a:prstGeom>
        <a:solidFill>
          <a:schemeClr val="accent2">
            <a:hueOff val="-7200000"/>
            <a:satOff val="-25001"/>
            <a:lumOff val="30001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>
              <a:solidFill>
                <a:schemeClr val="tx1"/>
              </a:solidFill>
            </a:rPr>
            <a:t>Политическое руководство</a:t>
          </a:r>
          <a:endParaRPr lang="ru-RU" sz="2500" kern="1200" dirty="0">
            <a:solidFill>
              <a:schemeClr val="tx1"/>
            </a:solidFill>
          </a:endParaRPr>
        </a:p>
      </dsp:txBody>
      <dsp:txXfrm>
        <a:off x="4351781" y="3480816"/>
        <a:ext cx="2447448" cy="1196530"/>
      </dsp:txXfrm>
    </dsp:sp>
    <dsp:sp modelId="{3E653D50-38C6-4916-83AB-FE9A83D612CF}">
      <dsp:nvSpPr>
        <dsp:cNvPr id="0" name=""/>
        <dsp:cNvSpPr/>
      </dsp:nvSpPr>
      <dsp:spPr>
        <a:xfrm>
          <a:off x="3169935" y="353520"/>
          <a:ext cx="4568571" cy="4568571"/>
        </a:xfrm>
        <a:prstGeom prst="pie">
          <a:avLst>
            <a:gd name="adj1" fmla="val 9000000"/>
            <a:gd name="adj2" fmla="val 16200000"/>
          </a:avLst>
        </a:prstGeom>
        <a:solidFill>
          <a:schemeClr val="accent2">
            <a:hueOff val="-14400000"/>
            <a:satOff val="-50003"/>
            <a:lumOff val="60001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>
              <a:solidFill>
                <a:schemeClr val="tx1"/>
              </a:solidFill>
            </a:rPr>
            <a:t>Власть  -   бизнес </a:t>
          </a:r>
          <a:endParaRPr lang="ru-RU" sz="2500" kern="1200" dirty="0">
            <a:solidFill>
              <a:schemeClr val="tx1"/>
            </a:solidFill>
          </a:endParaRPr>
        </a:p>
      </dsp:txBody>
      <dsp:txXfrm>
        <a:off x="3699128" y="1321622"/>
        <a:ext cx="1631632" cy="1359693"/>
      </dsp:txXfrm>
    </dsp:sp>
    <dsp:sp modelId="{67990750-E10E-4DD6-A744-E083D5A820FC}">
      <dsp:nvSpPr>
        <dsp:cNvPr id="0" name=""/>
        <dsp:cNvSpPr/>
      </dsp:nvSpPr>
      <dsp:spPr>
        <a:xfrm>
          <a:off x="3075678" y="70704"/>
          <a:ext cx="5134203" cy="5134203"/>
        </a:xfrm>
        <a:prstGeom prst="circularArrow">
          <a:avLst>
            <a:gd name="adj1" fmla="val 5085"/>
            <a:gd name="adj2" fmla="val 327528"/>
            <a:gd name="adj3" fmla="val 1472472"/>
            <a:gd name="adj4" fmla="val 16199432"/>
            <a:gd name="adj5" fmla="val 5932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2FA3CCF-A151-4438-AF68-341F448349FB}">
      <dsp:nvSpPr>
        <dsp:cNvPr id="0" name=""/>
        <dsp:cNvSpPr/>
      </dsp:nvSpPr>
      <dsp:spPr>
        <a:xfrm>
          <a:off x="2981210" y="233578"/>
          <a:ext cx="5134203" cy="5134203"/>
        </a:xfrm>
        <a:prstGeom prst="circularArrow">
          <a:avLst>
            <a:gd name="adj1" fmla="val 5085"/>
            <a:gd name="adj2" fmla="val 327528"/>
            <a:gd name="adj3" fmla="val 8671970"/>
            <a:gd name="adj4" fmla="val 1800502"/>
            <a:gd name="adj5" fmla="val 5932"/>
          </a:avLst>
        </a:prstGeom>
        <a:solidFill>
          <a:schemeClr val="accent2">
            <a:hueOff val="-7200000"/>
            <a:satOff val="-25001"/>
            <a:lumOff val="30001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E2F015C-3BD2-4FA1-A842-FFEA0E949C22}">
      <dsp:nvSpPr>
        <dsp:cNvPr id="0" name=""/>
        <dsp:cNvSpPr/>
      </dsp:nvSpPr>
      <dsp:spPr>
        <a:xfrm>
          <a:off x="2886742" y="70704"/>
          <a:ext cx="5134203" cy="5134203"/>
        </a:xfrm>
        <a:prstGeom prst="circularArrow">
          <a:avLst>
            <a:gd name="adj1" fmla="val 5085"/>
            <a:gd name="adj2" fmla="val 327528"/>
            <a:gd name="adj3" fmla="val 15873039"/>
            <a:gd name="adj4" fmla="val 9000000"/>
            <a:gd name="adj5" fmla="val 5932"/>
          </a:avLst>
        </a:prstGeom>
        <a:solidFill>
          <a:schemeClr val="accent2">
            <a:hueOff val="-14400000"/>
            <a:satOff val="-50003"/>
            <a:lumOff val="60001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37B4D33-A62A-441B-9677-37FB346190F4}" type="datetimeFigureOut">
              <a:rPr lang="ru-RU" smtClean="0"/>
              <a:t>05.11.2021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315D97-E9EB-4767-9586-B24397D6DA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05690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37B4D33-A62A-441B-9677-37FB346190F4}" type="datetimeFigureOut">
              <a:rPr lang="ru-RU" smtClean="0"/>
              <a:t>05.11.2021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315D97-E9EB-4767-9586-B24397D6DA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0792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37B4D33-A62A-441B-9677-37FB346190F4}" type="datetimeFigureOut">
              <a:rPr lang="ru-RU" smtClean="0"/>
              <a:t>05.11.2021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315D97-E9EB-4767-9586-B24397D6DA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33511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37B4D33-A62A-441B-9677-37FB346190F4}" type="datetimeFigureOut">
              <a:rPr lang="ru-RU" smtClean="0"/>
              <a:t>05.11.2021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315D97-E9EB-4767-9586-B24397D6DA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6325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37B4D33-A62A-441B-9677-37FB346190F4}" type="datetimeFigureOut">
              <a:rPr lang="ru-RU" smtClean="0"/>
              <a:t>05.11.2021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315D97-E9EB-4767-9586-B24397D6DA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70158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37B4D33-A62A-441B-9677-37FB346190F4}" type="datetimeFigureOut">
              <a:rPr lang="ru-RU" smtClean="0"/>
              <a:t>05.11.2021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315D97-E9EB-4767-9586-B24397D6DA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05806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37B4D33-A62A-441B-9677-37FB346190F4}" type="datetimeFigureOut">
              <a:rPr lang="ru-RU" smtClean="0"/>
              <a:t>05.11.2021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315D97-E9EB-4767-9586-B24397D6DA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98059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37B4D33-A62A-441B-9677-37FB346190F4}" type="datetimeFigureOut">
              <a:rPr lang="ru-RU" smtClean="0"/>
              <a:t>05.11.2021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315D97-E9EB-4767-9586-B24397D6DA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26680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37B4D33-A62A-441B-9677-37FB346190F4}" type="datetimeFigureOut">
              <a:rPr lang="ru-RU" smtClean="0"/>
              <a:t>05.11.2021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315D97-E9EB-4767-9586-B24397D6DA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37356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37B4D33-A62A-441B-9677-37FB346190F4}" type="datetimeFigureOut">
              <a:rPr lang="ru-RU" smtClean="0"/>
              <a:t>05.11.2021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315D97-E9EB-4767-9586-B24397D6DA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32343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37B4D33-A62A-441B-9677-37FB346190F4}" type="datetimeFigureOut">
              <a:rPr lang="ru-RU" smtClean="0"/>
              <a:t>05.11.2021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315D97-E9EB-4767-9586-B24397D6DA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7958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>
            <a:lum/>
          </a:blip>
          <a:srcRect/>
          <a:stretch>
            <a:fillRect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637B4D33-A62A-441B-9677-37FB346190F4}" type="datetimeFigureOut">
              <a:rPr lang="ru-RU" smtClean="0"/>
              <a:t>05.11.2021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94315D97-E9EB-4767-9586-B24397D6DA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0432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consultant.ru/document/cons_doc_LAW_82959/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image" Target="../media/image5.jpeg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image" Target="../media/image4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3330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12487804"/>
              </p:ext>
            </p:extLst>
          </p:nvPr>
        </p:nvGraphicFramePr>
        <p:xfrm>
          <a:off x="2802835" y="288235"/>
          <a:ext cx="9879495" cy="65697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20164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77814"/>
            <a:ext cx="8229600" cy="507981"/>
          </a:xfrm>
        </p:spPr>
        <p:txBody>
          <a:bodyPr/>
          <a:lstStyle/>
          <a:p>
            <a:r>
              <a:rPr lang="ru-RU" sz="32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Какой вред наносит коррупция?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65156" y="1320256"/>
            <a:ext cx="19207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Политике:</a:t>
            </a:r>
            <a:endParaRPr lang="ru-RU" sz="2800" b="1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057650" y="981701"/>
            <a:ext cx="75628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90600" lvl="1" indent="-533400" fontAlgn="t">
              <a:buFont typeface="Wingdings" pitchFamily="2" charset="2"/>
              <a:buChar char="ü"/>
            </a:pPr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Многие законы не выполняются</a:t>
            </a:r>
          </a:p>
          <a:p>
            <a:pPr marL="990600" lvl="1" indent="-533400" fontAlgn="t">
              <a:buFont typeface="Wingdings" pitchFamily="2" charset="2"/>
              <a:buChar char="ü"/>
            </a:pPr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Население теряет доверие к власти</a:t>
            </a:r>
          </a:p>
          <a:p>
            <a:pPr marL="990600" lvl="1" indent="-533400" fontAlgn="t">
              <a:buFont typeface="Wingdings" pitchFamily="2" charset="2"/>
              <a:buChar char="ü"/>
            </a:pPr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Разрушается политическая система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66410" y="2802447"/>
            <a:ext cx="21182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66FFCC"/>
                </a:solidFill>
                <a:latin typeface="Times New Roman" pitchFamily="18" charset="0"/>
                <a:cs typeface="Times New Roman" pitchFamily="18" charset="0"/>
              </a:rPr>
              <a:t>Экономике: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591049" y="2476164"/>
            <a:ext cx="738187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1325" lvl="1" indent="-441325" fontAlgn="t">
              <a:buFont typeface="Wingdings" pitchFamily="2" charset="2"/>
              <a:buChar char="ü"/>
            </a:pPr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Многие налоги не доходят до бюджета государства</a:t>
            </a:r>
          </a:p>
          <a:p>
            <a:pPr marL="441325" lvl="1" indent="-441325" fontAlgn="t">
              <a:buFont typeface="Wingdings" pitchFamily="2" charset="2"/>
              <a:buChar char="ü"/>
            </a:pPr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Разрушается рыночная конкуренция</a:t>
            </a:r>
          </a:p>
          <a:p>
            <a:pPr marL="441325" lvl="1" indent="-441325" fontAlgn="t">
              <a:buFont typeface="Wingdings" pitchFamily="2" charset="2"/>
              <a:buChar char="ü"/>
            </a:pPr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Растёт теневая экономика </a:t>
            </a:r>
          </a:p>
          <a:p>
            <a:pPr marL="441325" lvl="1" indent="-441325" fontAlgn="t">
              <a:buFont typeface="Wingdings" pitchFamily="2" charset="2"/>
              <a:buChar char="ü"/>
            </a:pP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14982" y="4222372"/>
            <a:ext cx="19209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Обществу: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495800" y="3931042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25475" lvl="1" indent="-533400" fontAlgn="t">
              <a:buFont typeface="Wingdings" pitchFamily="2" charset="2"/>
              <a:buChar char="ü"/>
            </a:pPr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Растёт социальное неравенство</a:t>
            </a:r>
          </a:p>
          <a:p>
            <a:pPr marL="625475" lvl="1" indent="-533400" fontAlgn="t">
              <a:buFont typeface="Wingdings" pitchFamily="2" charset="2"/>
              <a:buChar char="ü"/>
            </a:pPr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Растёт организованная преступность</a:t>
            </a:r>
          </a:p>
          <a:p>
            <a:pPr marL="625475" lvl="1" indent="-533400" fontAlgn="t">
              <a:buFont typeface="Wingdings" pitchFamily="2" charset="2"/>
              <a:buChar char="ü"/>
            </a:pPr>
            <a:r>
              <a:rPr lang="ru-RU" sz="2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Разрушается общественная мораль</a:t>
            </a:r>
          </a:p>
          <a:p>
            <a:pPr marL="625475" lvl="1" indent="-533400" fontAlgn="t">
              <a:buFont typeface="Wingdings" pitchFamily="2" charset="2"/>
              <a:buChar char="ü"/>
            </a:pP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трелка вправо 2"/>
          <p:cNvSpPr/>
          <p:nvPr/>
        </p:nvSpPr>
        <p:spPr>
          <a:xfrm>
            <a:off x="3105150" y="1296457"/>
            <a:ext cx="1114425" cy="669044"/>
          </a:xfrm>
          <a:prstGeom prst="rightArrow">
            <a:avLst/>
          </a:prstGeom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>
            <a:off x="3155583" y="2729535"/>
            <a:ext cx="1114425" cy="669044"/>
          </a:xfrm>
          <a:prstGeom prst="right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>
            <a:off x="3155583" y="4149460"/>
            <a:ext cx="1114425" cy="669044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3995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3" grpId="0" animBg="1"/>
      <p:bldP spid="13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331788"/>
            <a:ext cx="10972800" cy="1143000"/>
          </a:xfrm>
        </p:spPr>
        <p:txBody>
          <a:bodyPr/>
          <a:lstStyle/>
          <a:p>
            <a:r>
              <a:rPr lang="ru-RU" sz="2800" u="sng" dirty="0">
                <a:solidFill>
                  <a:schemeClr val="bg1"/>
                </a:solidFill>
                <a:hlinkClick r:id="rId2"/>
              </a:rPr>
              <a:t>Федеральный закон от 25.12.2008 N 273-ФЗ (ред. от 26.05.2021) "О противодействии коррупции"</a:t>
            </a:r>
            <a:r>
              <a:rPr lang="ru-RU" sz="2800" u="sng" dirty="0">
                <a:solidFill>
                  <a:schemeClr val="bg1"/>
                </a:solidFill>
              </a:rPr>
              <a:t/>
            </a:r>
            <a:br>
              <a:rPr lang="ru-RU" sz="2800" u="sng" dirty="0">
                <a:solidFill>
                  <a:schemeClr val="bg1"/>
                </a:solidFill>
              </a:rPr>
            </a:br>
            <a:endParaRPr lang="ru-RU" sz="2800" u="sng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2505076"/>
            <a:ext cx="31623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solidFill>
                  <a:srgbClr val="FFC000"/>
                </a:solidFill>
              </a:rPr>
              <a:t>Профилактика коррупции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648200" y="1474788"/>
            <a:ext cx="7086599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chemeClr val="bg1"/>
                </a:solidFill>
              </a:rPr>
              <a:t>формирование в обществе нетерпимости к коррупционному поведению;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chemeClr val="bg1"/>
                </a:solidFill>
              </a:rPr>
              <a:t>антикоррупционная экспертиза правовых актов и их проектов;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chemeClr val="bg1"/>
                </a:solidFill>
              </a:rPr>
              <a:t>предъявление требований к гражданам, претендующим на государственные должности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chemeClr val="bg1"/>
                </a:solidFill>
              </a:rPr>
              <a:t>общественный и парламентский контроль за соблюдением законодательства Российской Федерации </a:t>
            </a:r>
            <a:endParaRPr lang="ru-RU" sz="2400" dirty="0">
              <a:solidFill>
                <a:schemeClr val="bg1"/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H="1">
            <a:off x="4371975" y="1345096"/>
            <a:ext cx="5798" cy="4265129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2897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19454313"/>
              </p:ext>
            </p:extLst>
          </p:nvPr>
        </p:nvGraphicFramePr>
        <p:xfrm>
          <a:off x="1" y="122235"/>
          <a:ext cx="12192000" cy="65547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03301">
                  <a:extLst>
                    <a:ext uri="{9D8B030D-6E8A-4147-A177-3AD203B41FA5}">
                      <a16:colId xmlns:a16="http://schemas.microsoft.com/office/drawing/2014/main" val="691176172"/>
                    </a:ext>
                  </a:extLst>
                </a:gridCol>
                <a:gridCol w="2788699">
                  <a:extLst>
                    <a:ext uri="{9D8B030D-6E8A-4147-A177-3AD203B41FA5}">
                      <a16:colId xmlns:a16="http://schemas.microsoft.com/office/drawing/2014/main" val="92559996"/>
                    </a:ext>
                  </a:extLst>
                </a:gridCol>
              </a:tblGrid>
              <a:tr h="387759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Ситуация 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Форма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</a:rPr>
                        <a:t> коррупции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8543893"/>
                  </a:ext>
                </a:extLst>
              </a:tr>
              <a:tr h="8409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Для отказа в возбуждении уголовного дела на гражданина Иванова, следователю Петрову передали конверт с деньгами.</a:t>
                      </a:r>
                      <a:endParaRPr lang="ru-RU" sz="2400" dirty="0" smtClean="0">
                        <a:solidFill>
                          <a:srgbClr val="000000"/>
                        </a:solidFill>
                        <a:latin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Фаворитизм</a:t>
                      </a:r>
                      <a:endParaRPr lang="ru-RU" sz="2400" dirty="0" smtClean="0">
                        <a:solidFill>
                          <a:srgbClr val="000000"/>
                        </a:solidFill>
                        <a:latin typeface="Calibri"/>
                        <a:cs typeface="Times New Roman"/>
                      </a:endParaRPr>
                    </a:p>
                    <a:p>
                      <a:endParaRPr lang="ru-RU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65527829"/>
                  </a:ext>
                </a:extLst>
              </a:tr>
              <a:tr h="8409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Директор благотворительного фонда «Жизнь» перечислял деньги на свой счет и гасил кредиты деньгами организации.</a:t>
                      </a:r>
                      <a:endParaRPr lang="ru-RU" sz="2400" dirty="0" smtClean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Растрата</a:t>
                      </a:r>
                      <a:endParaRPr lang="ru-RU" sz="2400" dirty="0" smtClean="0">
                        <a:solidFill>
                          <a:srgbClr val="000000"/>
                        </a:solidFill>
                        <a:latin typeface="Calibri"/>
                        <a:cs typeface="Times New Roman"/>
                      </a:endParaRPr>
                    </a:p>
                    <a:p>
                      <a:endParaRPr lang="ru-RU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2765868"/>
                  </a:ext>
                </a:extLst>
              </a:tr>
              <a:tr h="8409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Студенту техникума Сидорову хакеры через интернет заблокировали телефон. Для разблокировки потребовали  перевести на их счет 1000р</a:t>
                      </a:r>
                      <a:endParaRPr lang="ru-RU" sz="2400" dirty="0" smtClean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1755" marR="71755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Злоупотребление</a:t>
                      </a:r>
                    </a:p>
                    <a:p>
                      <a:pPr marL="71755" marR="71755"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полномочиями</a:t>
                      </a:r>
                      <a:endParaRPr lang="ru-RU" sz="2400" dirty="0" smtClean="0">
                        <a:solidFill>
                          <a:srgbClr val="000000"/>
                        </a:solidFill>
                        <a:latin typeface="Calibri"/>
                        <a:cs typeface="Times New Roman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9251338"/>
                  </a:ext>
                </a:extLst>
              </a:tr>
              <a:tr h="121471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Городская администрация в течении долгого периода затягивает решение вопроса с земельным участком по заявлению предпринимателя  Петрова.</a:t>
                      </a:r>
                      <a:endParaRPr lang="ru-RU" sz="2400" dirty="0" smtClean="0">
                        <a:solidFill>
                          <a:srgbClr val="000000"/>
                        </a:solidFill>
                        <a:latin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Волокита</a:t>
                      </a:r>
                      <a:endParaRPr lang="ru-RU" sz="2400" dirty="0" smtClean="0">
                        <a:solidFill>
                          <a:srgbClr val="000000"/>
                        </a:solidFill>
                        <a:latin typeface="Calibri"/>
                        <a:cs typeface="Times New Roman"/>
                      </a:endParaRPr>
                    </a:p>
                    <a:p>
                      <a:endParaRPr lang="ru-RU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1619921"/>
                  </a:ext>
                </a:extLst>
              </a:tr>
              <a:tr h="8409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Вновь избранная администрация района назначила на различные должности членов своих семей и близких, друзей.</a:t>
                      </a:r>
                      <a:endParaRPr lang="ru-RU" sz="2400" dirty="0" smtClean="0">
                        <a:solidFill>
                          <a:srgbClr val="000000"/>
                        </a:solidFill>
                        <a:latin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Взятка </a:t>
                      </a:r>
                      <a:endParaRPr lang="ru-RU" sz="2400" dirty="0" smtClean="0">
                        <a:solidFill>
                          <a:srgbClr val="000000"/>
                        </a:solidFill>
                        <a:latin typeface="Calibri"/>
                        <a:cs typeface="Times New Roman"/>
                      </a:endParaRPr>
                    </a:p>
                    <a:p>
                      <a:endParaRPr lang="ru-RU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6515019"/>
                  </a:ext>
                </a:extLst>
              </a:tr>
              <a:tr h="15884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Мэр небольшого городка гражданин</a:t>
                      </a:r>
                      <a:r>
                        <a:rPr lang="ru-RU" sz="2400" baseline="0" dirty="0" smtClean="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lang="ru-RU" sz="2400" dirty="0" smtClean="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Иванов, являющийся членом правящей  партии «Солидарность»,  во время предвыборной кампании  добился того, что существующие в городе первичные отделения других партий под разными предлогами  были закрыты.</a:t>
                      </a:r>
                      <a:endParaRPr lang="ru-RU" sz="2400" dirty="0" smtClean="0">
                        <a:solidFill>
                          <a:srgbClr val="000000"/>
                        </a:solidFill>
                        <a:latin typeface="Calibri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solidFill>
                            <a:srgbClr val="000000"/>
                          </a:solidFill>
                          <a:latin typeface="Times New Roman"/>
                          <a:cs typeface="Times New Roman"/>
                        </a:rPr>
                        <a:t>Вымогательство</a:t>
                      </a:r>
                      <a:endParaRPr lang="ru-RU" sz="2400" dirty="0" smtClean="0">
                        <a:solidFill>
                          <a:srgbClr val="000000"/>
                        </a:solidFill>
                        <a:latin typeface="Calibri"/>
                        <a:cs typeface="Times New Roman"/>
                      </a:endParaRPr>
                    </a:p>
                    <a:p>
                      <a:endParaRPr lang="ru-RU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0302967"/>
                  </a:ext>
                </a:extLst>
              </a:tr>
            </a:tbl>
          </a:graphicData>
        </a:graphic>
      </p:graphicFrame>
      <p:cxnSp>
        <p:nvCxnSpPr>
          <p:cNvPr id="6" name="Прямая со стрелкой 5"/>
          <p:cNvCxnSpPr/>
          <p:nvPr/>
        </p:nvCxnSpPr>
        <p:spPr>
          <a:xfrm>
            <a:off x="9086850" y="876300"/>
            <a:ext cx="409575" cy="36195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V="1">
            <a:off x="8677275" y="1771650"/>
            <a:ext cx="1143000" cy="19050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8782050" y="2628107"/>
            <a:ext cx="790575" cy="2810668"/>
          </a:xfrm>
          <a:prstGeom prst="straightConnector1">
            <a:avLst/>
          </a:prstGeom>
          <a:ln>
            <a:solidFill>
              <a:srgbClr val="00B050"/>
            </a:solidFill>
            <a:tailEnd type="triangle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8220075" y="3532980"/>
            <a:ext cx="1600200" cy="0"/>
          </a:xfrm>
          <a:prstGeom prst="straightConnector1">
            <a:avLst/>
          </a:prstGeom>
          <a:ln>
            <a:solidFill>
              <a:srgbClr val="FFFF00"/>
            </a:solidFill>
            <a:tailEnd type="triangle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V="1">
            <a:off x="8439150" y="876300"/>
            <a:ext cx="1438275" cy="3962400"/>
          </a:xfrm>
          <a:prstGeom prst="straightConnector1">
            <a:avLst/>
          </a:prstGeom>
          <a:ln>
            <a:solidFill>
              <a:schemeClr val="tx2">
                <a:lumMod val="85000"/>
                <a:lumOff val="15000"/>
              </a:schemeClr>
            </a:solidFill>
            <a:tailEnd type="triangle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V="1">
            <a:off x="8782050" y="2686050"/>
            <a:ext cx="962025" cy="3324226"/>
          </a:xfrm>
          <a:prstGeom prst="straightConnector1">
            <a:avLst/>
          </a:prstGeom>
          <a:ln>
            <a:solidFill>
              <a:srgbClr val="FFC000"/>
            </a:solidFill>
            <a:tailEnd type="triangle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0514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903413"/>
            <a:ext cx="10972800" cy="1143000"/>
          </a:xfrm>
        </p:spPr>
        <p:txBody>
          <a:bodyPr/>
          <a:lstStyle/>
          <a:p>
            <a:r>
              <a:rPr lang="ru-RU" b="1" dirty="0">
                <a:solidFill>
                  <a:srgbClr val="FFFF00"/>
                </a:solidFill>
              </a:rPr>
              <a:t>Какие способы борьбы с коррупцией </a:t>
            </a:r>
            <a:r>
              <a:rPr lang="ru-RU" b="1" dirty="0" smtClean="0">
                <a:solidFill>
                  <a:srgbClr val="FFFF00"/>
                </a:solidFill>
              </a:rPr>
              <a:t>смогли бы предложить Вы? </a:t>
            </a:r>
            <a:endParaRPr lang="ru-R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8546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63526" y="4746411"/>
            <a:ext cx="712849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те, кто считает, что ему еще много нужно работать над данной темой</a:t>
            </a:r>
            <a:endParaRPr lang="ru-RU" sz="2800" b="1" u="sng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063526" y="1979308"/>
            <a:ext cx="72679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те, кто считает, что хорошо понял тему</a:t>
            </a:r>
            <a:endParaRPr lang="ru-RU" sz="2800" b="1" u="sng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063526" y="3318885"/>
            <a:ext cx="734451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те, кто считает, что недостаточно хорошо понял тему</a:t>
            </a:r>
          </a:p>
        </p:txBody>
      </p:sp>
      <p:sp>
        <p:nvSpPr>
          <p:cNvPr id="6" name="Овал 5"/>
          <p:cNvSpPr/>
          <p:nvPr/>
        </p:nvSpPr>
        <p:spPr bwMode="auto">
          <a:xfrm>
            <a:off x="1931360" y="1876758"/>
            <a:ext cx="1008070" cy="936065"/>
          </a:xfrm>
          <a:prstGeom prst="ellipse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>
              <a:latin typeface="Arial" pitchFamily="34" charset="0"/>
              <a:ea typeface="SimSun" pitchFamily="2" charset="-122"/>
            </a:endParaRPr>
          </a:p>
        </p:txBody>
      </p:sp>
      <p:sp>
        <p:nvSpPr>
          <p:cNvPr id="7" name="Овал 6"/>
          <p:cNvSpPr/>
          <p:nvPr/>
        </p:nvSpPr>
        <p:spPr bwMode="auto">
          <a:xfrm>
            <a:off x="1931360" y="3336927"/>
            <a:ext cx="1008070" cy="936065"/>
          </a:xfrm>
          <a:prstGeom prst="ellips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>
              <a:latin typeface="Arial" pitchFamily="34" charset="0"/>
              <a:ea typeface="SimSun" pitchFamily="2" charset="-122"/>
            </a:endParaRPr>
          </a:p>
        </p:txBody>
      </p:sp>
      <p:sp>
        <p:nvSpPr>
          <p:cNvPr id="8" name="Овал 7"/>
          <p:cNvSpPr/>
          <p:nvPr/>
        </p:nvSpPr>
        <p:spPr bwMode="auto">
          <a:xfrm>
            <a:off x="1931360" y="4797096"/>
            <a:ext cx="1008070" cy="936065"/>
          </a:xfrm>
          <a:prstGeom prst="ellipse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>
              <a:latin typeface="Arial" pitchFamily="34" charset="0"/>
              <a:ea typeface="SimSun" pitchFamily="2" charset="-122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ru-RU" kern="0" dirty="0" smtClean="0">
                <a:solidFill>
                  <a:schemeClr val="bg1"/>
                </a:solidFill>
              </a:rPr>
              <a:t>Оцени свою работу на уроке:</a:t>
            </a:r>
            <a:endParaRPr lang="ru-RU" kern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221713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Что объединяет эти слова?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90900" y="1417638"/>
            <a:ext cx="2895599" cy="4525963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chemeClr val="bg1"/>
                </a:solidFill>
              </a:rPr>
              <a:t>Произвол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chemeClr val="bg1"/>
                </a:solidFill>
              </a:rPr>
              <a:t>Власть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chemeClr val="bg1"/>
                </a:solidFill>
              </a:rPr>
              <a:t>Подкуп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chemeClr val="bg1"/>
                </a:solidFill>
              </a:rPr>
              <a:t>Чиновник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chemeClr val="bg1"/>
                </a:solidFill>
              </a:rPr>
              <a:t>Бюрократия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chemeClr val="bg1"/>
                </a:solidFill>
              </a:rPr>
              <a:t>Откат 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Правая фигурная скобка 5"/>
          <p:cNvSpPr/>
          <p:nvPr/>
        </p:nvSpPr>
        <p:spPr>
          <a:xfrm>
            <a:off x="6124575" y="1581150"/>
            <a:ext cx="600075" cy="3362325"/>
          </a:xfrm>
          <a:prstGeom prst="rightBrace">
            <a:avLst/>
          </a:prstGeom>
          <a:ln>
            <a:solidFill>
              <a:srgbClr val="FFFF00"/>
            </a:solidFill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6286499" y="2537619"/>
            <a:ext cx="55530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ru-RU" kern="0" dirty="0" smtClean="0">
                <a:solidFill>
                  <a:srgbClr val="FFFF00"/>
                </a:solidFill>
              </a:rPr>
              <a:t>Коррупция</a:t>
            </a:r>
            <a:endParaRPr lang="ru-RU" kern="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8066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animBg="1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476500"/>
            <a:ext cx="10715625" cy="1470025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«Коррупция – опасное явление общественной жизни»</a:t>
            </a:r>
            <a:br>
              <a:rPr lang="ru-RU" dirty="0" smtClean="0">
                <a:solidFill>
                  <a:schemeClr val="bg1"/>
                </a:solidFill>
              </a:rPr>
            </a:b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8407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6725" y="1400176"/>
            <a:ext cx="10972800" cy="1143000"/>
          </a:xfrm>
        </p:spPr>
        <p:txBody>
          <a:bodyPr/>
          <a:lstStyle/>
          <a:p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декабря </a:t>
            </a:r>
            <a:b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международный день борьбы с </a:t>
            </a:r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коррупцией</a:t>
            </a:r>
            <a:r>
              <a:rPr lang="ru-RU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br>
              <a:rPr lang="ru-RU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5250" y="2852144"/>
            <a:ext cx="4476750" cy="3893144"/>
          </a:xfrm>
        </p:spPr>
      </p:pic>
    </p:spTree>
    <p:extLst>
      <p:ext uri="{BB962C8B-B14F-4D97-AF65-F5344CB8AC3E}">
        <p14:creationId xmlns:p14="http://schemas.microsoft.com/office/powerpoint/2010/main" val="2814454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Что такое коррупция?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04850" y="1484313"/>
            <a:ext cx="10972800" cy="4525963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ru-RU" sz="2800" dirty="0">
                <a:solidFill>
                  <a:schemeClr val="bg1"/>
                </a:solidFill>
              </a:rPr>
              <a:t>использование должностным лицом своих властных полномочий и доверенных ему прав, а также </a:t>
            </a:r>
            <a:r>
              <a:rPr lang="ru-RU" sz="2800" dirty="0" smtClean="0">
                <a:solidFill>
                  <a:schemeClr val="bg1"/>
                </a:solidFill>
              </a:rPr>
              <a:t>возможностей</a:t>
            </a:r>
            <a:r>
              <a:rPr lang="ru-RU" sz="2800" dirty="0">
                <a:solidFill>
                  <a:schemeClr val="bg1"/>
                </a:solidFill>
              </a:rPr>
              <a:t>, связей в целях личной выгоды, противоречащее законодательству и моральным установкам. </a:t>
            </a:r>
            <a:endParaRPr lang="ru-RU" sz="2800" dirty="0" smtClean="0">
              <a:solidFill>
                <a:schemeClr val="bg1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endParaRPr lang="ru-RU" sz="2800" dirty="0" smtClean="0">
              <a:solidFill>
                <a:schemeClr val="bg1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sz="2800" dirty="0" smtClean="0">
                <a:solidFill>
                  <a:schemeClr val="bg1"/>
                </a:solidFill>
              </a:rPr>
              <a:t>подкуп </a:t>
            </a:r>
            <a:r>
              <a:rPr lang="ru-RU" sz="2800" dirty="0">
                <a:solidFill>
                  <a:schemeClr val="bg1"/>
                </a:solidFill>
              </a:rPr>
              <a:t>должностных лиц, их продажность, </a:t>
            </a:r>
            <a:r>
              <a:rPr lang="ru-RU" sz="2800" dirty="0" smtClean="0">
                <a:solidFill>
                  <a:schemeClr val="bg1"/>
                </a:solidFill>
              </a:rPr>
              <a:t>подкупность.</a:t>
            </a: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4" name="Объект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24900" y="4350154"/>
            <a:ext cx="3220905" cy="24221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213057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dirty="0" smtClean="0">
                <a:solidFill>
                  <a:schemeClr val="bg1"/>
                </a:solidFill>
              </a:rPr>
              <a:t>Цель: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</a:rPr>
              <a:t>сформировать представление о том, что из себя представляет коррупция в современном мире, а так же о методах профилактики и борьбы с ней</a:t>
            </a:r>
          </a:p>
          <a:p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1150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Line 4"/>
          <p:cNvSpPr>
            <a:spLocks noChangeShapeType="1"/>
          </p:cNvSpPr>
          <p:nvPr/>
        </p:nvSpPr>
        <p:spPr bwMode="auto">
          <a:xfrm>
            <a:off x="5016500" y="69215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4452927" y="2357431"/>
            <a:ext cx="287972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Коррупция</a:t>
            </a:r>
          </a:p>
        </p:txBody>
      </p:sp>
      <p:sp>
        <p:nvSpPr>
          <p:cNvPr id="5124" name="Line 6"/>
          <p:cNvSpPr>
            <a:spLocks noChangeShapeType="1"/>
          </p:cNvSpPr>
          <p:nvPr/>
        </p:nvSpPr>
        <p:spPr bwMode="auto">
          <a:xfrm flipH="1">
            <a:off x="3881422" y="2857496"/>
            <a:ext cx="785818" cy="64770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 sz="3200"/>
          </a:p>
        </p:txBody>
      </p:sp>
      <p:sp>
        <p:nvSpPr>
          <p:cNvPr id="5125" name="Line 8"/>
          <p:cNvSpPr>
            <a:spLocks noChangeShapeType="1"/>
          </p:cNvSpPr>
          <p:nvPr/>
        </p:nvSpPr>
        <p:spPr bwMode="auto">
          <a:xfrm flipH="1">
            <a:off x="4738678" y="2928934"/>
            <a:ext cx="474346" cy="1643074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 sz="3200"/>
          </a:p>
        </p:txBody>
      </p:sp>
      <p:sp>
        <p:nvSpPr>
          <p:cNvPr id="12297" name="Text Box 9"/>
          <p:cNvSpPr txBox="1">
            <a:spLocks noChangeArrowheads="1"/>
          </p:cNvSpPr>
          <p:nvPr/>
        </p:nvSpPr>
        <p:spPr bwMode="auto">
          <a:xfrm>
            <a:off x="2881290" y="4500571"/>
            <a:ext cx="3370276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 dirty="0">
                <a:solidFill>
                  <a:srgbClr val="FFCCFF"/>
                </a:solidFill>
              </a:rPr>
              <a:t>Кража, </a:t>
            </a:r>
          </a:p>
          <a:p>
            <a:pPr algn="ctr">
              <a:spcBef>
                <a:spcPct val="50000"/>
              </a:spcBef>
            </a:pPr>
            <a:r>
              <a:rPr lang="ru-RU" sz="3200" b="1" dirty="0">
                <a:solidFill>
                  <a:srgbClr val="FFCCFF"/>
                </a:solidFill>
              </a:rPr>
              <a:t>хищение</a:t>
            </a:r>
          </a:p>
        </p:txBody>
      </p:sp>
      <p:sp>
        <p:nvSpPr>
          <p:cNvPr id="5127" name="Line 10"/>
          <p:cNvSpPr>
            <a:spLocks noChangeShapeType="1"/>
          </p:cNvSpPr>
          <p:nvPr/>
        </p:nvSpPr>
        <p:spPr bwMode="auto">
          <a:xfrm>
            <a:off x="6238876" y="2928934"/>
            <a:ext cx="1214446" cy="1714512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 sz="3200"/>
          </a:p>
        </p:txBody>
      </p:sp>
      <p:sp>
        <p:nvSpPr>
          <p:cNvPr id="12299" name="Text Box 11"/>
          <p:cNvSpPr txBox="1">
            <a:spLocks noChangeArrowheads="1"/>
          </p:cNvSpPr>
          <p:nvPr/>
        </p:nvSpPr>
        <p:spPr bwMode="auto">
          <a:xfrm>
            <a:off x="6381752" y="4572009"/>
            <a:ext cx="385765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 dirty="0">
                <a:solidFill>
                  <a:srgbClr val="CCFFCC"/>
                </a:solidFill>
              </a:rPr>
              <a:t>Взяточничество</a:t>
            </a:r>
          </a:p>
        </p:txBody>
      </p:sp>
      <p:sp>
        <p:nvSpPr>
          <p:cNvPr id="5129" name="Line 12"/>
          <p:cNvSpPr>
            <a:spLocks noChangeShapeType="1"/>
          </p:cNvSpPr>
          <p:nvPr/>
        </p:nvSpPr>
        <p:spPr bwMode="auto">
          <a:xfrm>
            <a:off x="6953257" y="2857496"/>
            <a:ext cx="633425" cy="29051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 sz="3200"/>
          </a:p>
        </p:txBody>
      </p:sp>
      <p:sp>
        <p:nvSpPr>
          <p:cNvPr id="5130" name="Line 16"/>
          <p:cNvSpPr>
            <a:spLocks noChangeShapeType="1"/>
          </p:cNvSpPr>
          <p:nvPr/>
        </p:nvSpPr>
        <p:spPr bwMode="auto">
          <a:xfrm flipH="1" flipV="1">
            <a:off x="3738546" y="2214553"/>
            <a:ext cx="785818" cy="214315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 sz="3200"/>
          </a:p>
        </p:txBody>
      </p:sp>
      <p:sp>
        <p:nvSpPr>
          <p:cNvPr id="5131" name="Text Box 17"/>
          <p:cNvSpPr txBox="1">
            <a:spLocks noChangeArrowheads="1"/>
          </p:cNvSpPr>
          <p:nvPr/>
        </p:nvSpPr>
        <p:spPr bwMode="auto">
          <a:xfrm>
            <a:off x="3719513" y="1844676"/>
            <a:ext cx="8636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3200"/>
          </a:p>
        </p:txBody>
      </p:sp>
      <p:sp>
        <p:nvSpPr>
          <p:cNvPr id="12306" name="Text Box 18"/>
          <p:cNvSpPr txBox="1">
            <a:spLocks noChangeArrowheads="1"/>
          </p:cNvSpPr>
          <p:nvPr/>
        </p:nvSpPr>
        <p:spPr bwMode="auto">
          <a:xfrm>
            <a:off x="1738282" y="1857365"/>
            <a:ext cx="216058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dirty="0">
                <a:solidFill>
                  <a:srgbClr val="00FF00"/>
                </a:solidFill>
              </a:rPr>
              <a:t>Корысть</a:t>
            </a:r>
          </a:p>
        </p:txBody>
      </p:sp>
      <p:sp>
        <p:nvSpPr>
          <p:cNvPr id="5133" name="Line 20"/>
          <p:cNvSpPr>
            <a:spLocks noChangeShapeType="1"/>
          </p:cNvSpPr>
          <p:nvPr/>
        </p:nvSpPr>
        <p:spPr bwMode="auto">
          <a:xfrm flipH="1" flipV="1">
            <a:off x="4810117" y="1785927"/>
            <a:ext cx="349259" cy="706449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 sz="3200"/>
          </a:p>
        </p:txBody>
      </p:sp>
      <p:sp>
        <p:nvSpPr>
          <p:cNvPr id="12309" name="Text Box 21"/>
          <p:cNvSpPr txBox="1">
            <a:spLocks noChangeArrowheads="1"/>
          </p:cNvSpPr>
          <p:nvPr/>
        </p:nvSpPr>
        <p:spPr bwMode="auto">
          <a:xfrm>
            <a:off x="3309919" y="1214423"/>
            <a:ext cx="230346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 dirty="0">
                <a:solidFill>
                  <a:srgbClr val="FFC000"/>
                </a:solidFill>
              </a:rPr>
              <a:t>Подкуп</a:t>
            </a:r>
          </a:p>
        </p:txBody>
      </p:sp>
      <p:sp>
        <p:nvSpPr>
          <p:cNvPr id="5135" name="Line 24"/>
          <p:cNvSpPr>
            <a:spLocks noChangeShapeType="1"/>
          </p:cNvSpPr>
          <p:nvPr/>
        </p:nvSpPr>
        <p:spPr bwMode="auto">
          <a:xfrm flipV="1">
            <a:off x="6383338" y="1643051"/>
            <a:ext cx="69852" cy="849325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 sz="3200"/>
          </a:p>
        </p:txBody>
      </p:sp>
      <p:sp>
        <p:nvSpPr>
          <p:cNvPr id="5136" name="Line 26"/>
          <p:cNvSpPr>
            <a:spLocks noChangeShapeType="1"/>
          </p:cNvSpPr>
          <p:nvPr/>
        </p:nvSpPr>
        <p:spPr bwMode="auto">
          <a:xfrm flipV="1">
            <a:off x="6953256" y="2357430"/>
            <a:ext cx="642942" cy="206382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 sz="3200"/>
          </a:p>
        </p:txBody>
      </p:sp>
      <p:sp>
        <p:nvSpPr>
          <p:cNvPr id="12316" name="Text Box 28"/>
          <p:cNvSpPr txBox="1">
            <a:spLocks noChangeArrowheads="1"/>
          </p:cNvSpPr>
          <p:nvPr/>
        </p:nvSpPr>
        <p:spPr bwMode="auto">
          <a:xfrm>
            <a:off x="7596198" y="2071679"/>
            <a:ext cx="307180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 dirty="0">
                <a:solidFill>
                  <a:srgbClr val="CCCCFF"/>
                </a:solidFill>
              </a:rPr>
              <a:t>Продажность</a:t>
            </a:r>
          </a:p>
        </p:txBody>
      </p:sp>
      <p:sp>
        <p:nvSpPr>
          <p:cNvPr id="12317" name="Text Box 29"/>
          <p:cNvSpPr txBox="1">
            <a:spLocks noChangeArrowheads="1"/>
          </p:cNvSpPr>
          <p:nvPr/>
        </p:nvSpPr>
        <p:spPr bwMode="auto">
          <a:xfrm>
            <a:off x="1738282" y="3500439"/>
            <a:ext cx="300039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dirty="0">
                <a:solidFill>
                  <a:srgbClr val="66FFCC"/>
                </a:solidFill>
              </a:rPr>
              <a:t>Махинации</a:t>
            </a:r>
          </a:p>
        </p:txBody>
      </p:sp>
      <p:sp>
        <p:nvSpPr>
          <p:cNvPr id="5139" name="Text Box 30"/>
          <p:cNvSpPr txBox="1">
            <a:spLocks noChangeArrowheads="1"/>
          </p:cNvSpPr>
          <p:nvPr/>
        </p:nvSpPr>
        <p:spPr bwMode="auto">
          <a:xfrm>
            <a:off x="6024564" y="1268414"/>
            <a:ext cx="201612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3200"/>
          </a:p>
        </p:txBody>
      </p:sp>
      <p:sp>
        <p:nvSpPr>
          <p:cNvPr id="12319" name="Text Box 31"/>
          <p:cNvSpPr txBox="1">
            <a:spLocks noChangeArrowheads="1"/>
          </p:cNvSpPr>
          <p:nvPr/>
        </p:nvSpPr>
        <p:spPr bwMode="auto">
          <a:xfrm>
            <a:off x="5953124" y="1142985"/>
            <a:ext cx="371477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 dirty="0">
                <a:solidFill>
                  <a:srgbClr val="CCFFCC"/>
                </a:solidFill>
              </a:rPr>
              <a:t>Вымогательство</a:t>
            </a:r>
          </a:p>
        </p:txBody>
      </p:sp>
      <p:sp>
        <p:nvSpPr>
          <p:cNvPr id="12326" name="Text Box 38"/>
          <p:cNvSpPr txBox="1">
            <a:spLocks noChangeArrowheads="1"/>
          </p:cNvSpPr>
          <p:nvPr/>
        </p:nvSpPr>
        <p:spPr bwMode="auto">
          <a:xfrm>
            <a:off x="6861168" y="3214686"/>
            <a:ext cx="380683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dirty="0">
                <a:solidFill>
                  <a:srgbClr val="CCFF99"/>
                </a:solidFill>
              </a:rPr>
              <a:t>Правонарушение</a:t>
            </a:r>
          </a:p>
        </p:txBody>
      </p:sp>
      <p:sp>
        <p:nvSpPr>
          <p:cNvPr id="5148" name="Text Box 41"/>
          <p:cNvSpPr txBox="1">
            <a:spLocks noChangeArrowheads="1"/>
          </p:cNvSpPr>
          <p:nvPr/>
        </p:nvSpPr>
        <p:spPr bwMode="auto">
          <a:xfrm>
            <a:off x="2135188" y="5949951"/>
            <a:ext cx="79930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1223963" y="262148"/>
            <a:ext cx="1002982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Какие ассоциации вызывает у вас слово коррупция? </a:t>
            </a:r>
            <a:endParaRPr lang="ru-RU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4470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animBg="1"/>
      <p:bldP spid="5125" grpId="0" animBg="1"/>
      <p:bldP spid="12297" grpId="0"/>
      <p:bldP spid="5127" grpId="0" animBg="1"/>
      <p:bldP spid="12299" grpId="0"/>
      <p:bldP spid="5129" grpId="0" animBg="1"/>
      <p:bldP spid="5130" grpId="0" animBg="1"/>
      <p:bldP spid="12306" grpId="0"/>
      <p:bldP spid="5133" grpId="0" animBg="1"/>
      <p:bldP spid="12309" grpId="0"/>
      <p:bldP spid="5135" grpId="0" animBg="1"/>
      <p:bldP spid="5136" grpId="0" animBg="1"/>
      <p:bldP spid="12316" grpId="0"/>
      <p:bldP spid="12317" grpId="0"/>
      <p:bldP spid="12319" grpId="0"/>
      <p:bldP spid="123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Виды</a:t>
            </a:r>
            <a:r>
              <a:rPr lang="ru-RU" dirty="0" smtClean="0"/>
              <a:t> </a:t>
            </a:r>
            <a:r>
              <a:rPr lang="ru-RU" dirty="0" smtClean="0">
                <a:solidFill>
                  <a:schemeClr val="bg1"/>
                </a:solidFill>
              </a:rPr>
              <a:t>коррупции</a:t>
            </a:r>
            <a:endParaRPr lang="ru-RU" dirty="0">
              <a:solidFill>
                <a:schemeClr val="bg1"/>
              </a:solidFill>
            </a:endParaRPr>
          </a:p>
        </p:txBody>
      </p:sp>
      <p:graphicFrame>
        <p:nvGraphicFramePr>
          <p:cNvPr id="8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07223149"/>
              </p:ext>
            </p:extLst>
          </p:nvPr>
        </p:nvGraphicFramePr>
        <p:xfrm>
          <a:off x="485776" y="1238249"/>
          <a:ext cx="11096624" cy="54387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9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58280993"/>
              </p:ext>
            </p:extLst>
          </p:nvPr>
        </p:nvGraphicFramePr>
        <p:xfrm>
          <a:off x="494476" y="1238249"/>
          <a:ext cx="11096624" cy="54387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10" name="Picture 2" descr="C:\Users\Анюта\Desktop\inx960x640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6685" y="1046934"/>
            <a:ext cx="3458798" cy="2305865"/>
          </a:xfrm>
          <a:prstGeom prst="rect">
            <a:avLst/>
          </a:prstGeom>
          <a:noFill/>
        </p:spPr>
      </p:pic>
      <p:pic>
        <p:nvPicPr>
          <p:cNvPr id="11" name="Объект 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52456" y="828326"/>
            <a:ext cx="3067041" cy="29070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4" descr="2668[1]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8579970" y="4289079"/>
            <a:ext cx="3421521" cy="24622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85806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  <p:bldGraphic spid="9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1390" y="2232648"/>
            <a:ext cx="3853896" cy="1143000"/>
          </a:xfrm>
        </p:spPr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Причины коррупции: 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83157" y="349941"/>
            <a:ext cx="7808843" cy="4525963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ru-RU" sz="2800" dirty="0">
                <a:solidFill>
                  <a:schemeClr val="bg1"/>
                </a:solidFill>
              </a:rPr>
              <a:t>низкий уровень развития </a:t>
            </a:r>
            <a:r>
              <a:rPr lang="ru-RU" sz="2800" dirty="0" smtClean="0">
                <a:solidFill>
                  <a:schemeClr val="bg1"/>
                </a:solidFill>
              </a:rPr>
              <a:t>экономики </a:t>
            </a:r>
            <a:r>
              <a:rPr lang="ru-RU" sz="2800" dirty="0">
                <a:solidFill>
                  <a:schemeClr val="bg1"/>
                </a:solidFill>
              </a:rPr>
              <a:t>страны;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800" dirty="0">
                <a:solidFill>
                  <a:schemeClr val="bg1"/>
                </a:solidFill>
              </a:rPr>
              <a:t>отсутствие политической конкуренции;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800" dirty="0">
                <a:solidFill>
                  <a:schemeClr val="bg1"/>
                </a:solidFill>
              </a:rPr>
              <a:t>несовершенное законодательство и судебная система;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800" dirty="0">
                <a:solidFill>
                  <a:schemeClr val="bg1"/>
                </a:solidFill>
              </a:rPr>
              <a:t>большой разрыв уровня </a:t>
            </a:r>
            <a:r>
              <a:rPr lang="ru-RU" sz="2800" dirty="0" smtClean="0">
                <a:solidFill>
                  <a:schemeClr val="bg1"/>
                </a:solidFill>
              </a:rPr>
              <a:t>доходов </a:t>
            </a:r>
            <a:r>
              <a:rPr lang="ru-RU" sz="2800" dirty="0">
                <a:solidFill>
                  <a:schemeClr val="bg1"/>
                </a:solidFill>
              </a:rPr>
              <a:t>разных групп </a:t>
            </a:r>
            <a:r>
              <a:rPr lang="ru-RU" sz="2800" dirty="0" smtClean="0">
                <a:solidFill>
                  <a:schemeClr val="bg1"/>
                </a:solidFill>
              </a:rPr>
              <a:t>населения;</a:t>
            </a:r>
            <a:endParaRPr lang="ru-RU" sz="2800" dirty="0">
              <a:solidFill>
                <a:schemeClr val="bg1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sz="2800" dirty="0">
                <a:solidFill>
                  <a:schemeClr val="bg1"/>
                </a:solidFill>
              </a:rPr>
              <a:t>слабость или отсутствие общественных институтов;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800" dirty="0">
                <a:solidFill>
                  <a:schemeClr val="bg1"/>
                </a:solidFill>
              </a:rPr>
              <a:t>безнаказанность чиновников высокого </a:t>
            </a:r>
            <a:r>
              <a:rPr lang="ru-RU" sz="2800" dirty="0" smtClean="0">
                <a:solidFill>
                  <a:schemeClr val="bg1"/>
                </a:solidFill>
              </a:rPr>
              <a:t>уровня.</a:t>
            </a:r>
            <a:endParaRPr lang="ru-RU" sz="2800" dirty="0"/>
          </a:p>
          <a:p>
            <a:endParaRPr lang="ru-RU" sz="2800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4253948" y="278296"/>
            <a:ext cx="9939" cy="5426765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3958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theme1.xml><?xml version="1.0" encoding="utf-8"?>
<a:theme xmlns:a="http://schemas.openxmlformats.org/drawingml/2006/main" name="Тема263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Виновен отвечай 7 О</Template>
  <TotalTime>293</TotalTime>
  <Words>413</Words>
  <Application>Microsoft Office PowerPoint</Application>
  <PresentationFormat>Широкоэкранный</PresentationFormat>
  <Paragraphs>81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SimSun</vt:lpstr>
      <vt:lpstr>Arial</vt:lpstr>
      <vt:lpstr>Calibri</vt:lpstr>
      <vt:lpstr>Times New Roman</vt:lpstr>
      <vt:lpstr>Wingdings</vt:lpstr>
      <vt:lpstr>Тема263</vt:lpstr>
      <vt:lpstr>Презентация PowerPoint</vt:lpstr>
      <vt:lpstr>Что объединяет эти слова?</vt:lpstr>
      <vt:lpstr>«Коррупция – опасное явление общественной жизни» </vt:lpstr>
      <vt:lpstr>9 декабря  - международный день борьбы с коррупцией.  </vt:lpstr>
      <vt:lpstr>Что такое коррупция?</vt:lpstr>
      <vt:lpstr>Цель:</vt:lpstr>
      <vt:lpstr>Презентация PowerPoint</vt:lpstr>
      <vt:lpstr>Виды коррупции</vt:lpstr>
      <vt:lpstr>Причины коррупции: </vt:lpstr>
      <vt:lpstr>Презентация PowerPoint</vt:lpstr>
      <vt:lpstr>Какой вред наносит коррупция?</vt:lpstr>
      <vt:lpstr>Федеральный закон от 25.12.2008 N 273-ФЗ (ред. от 26.05.2021) "О противодействии коррупции" </vt:lpstr>
      <vt:lpstr>Презентация PowerPoint</vt:lpstr>
      <vt:lpstr>Какие способы борьбы с коррупцией смогли бы предложить Вы? 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«Это должен знать каждый: антикоррупционный ликбез»</dc:title>
  <dc:creator>Windows User</dc:creator>
  <cp:lastModifiedBy>Windows User</cp:lastModifiedBy>
  <cp:revision>29</cp:revision>
  <dcterms:created xsi:type="dcterms:W3CDTF">2021-11-03T08:35:23Z</dcterms:created>
  <dcterms:modified xsi:type="dcterms:W3CDTF">2021-11-05T04:55:53Z</dcterms:modified>
</cp:coreProperties>
</file>