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44824"/>
            <a:ext cx="8229600" cy="1143000"/>
          </a:xfrm>
        </p:spPr>
        <p:txBody>
          <a:bodyPr>
            <a:noAutofit/>
          </a:bodyPr>
          <a:lstStyle/>
          <a:p>
            <a:pPr indent="228600">
              <a:lnSpc>
                <a:spcPct val="115000"/>
              </a:lnSpc>
            </a:pP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«Формирование </a:t>
            </a: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положительного отношения воспитанников к школе в рамках </a:t>
            </a:r>
            <a:r>
              <a:rPr lang="ru-RU" sz="3600" b="1" dirty="0" err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проекта"Хочу</a:t>
            </a:r>
            <a:r>
              <a:rPr lang="ru-RU" sz="3600" b="1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 в школу". Сообщение из опыта </a:t>
            </a:r>
            <a:r>
              <a:rPr lang="ru-RU" sz="3600" b="1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работы».</a:t>
            </a:r>
            <a:r>
              <a:rPr lang="ru-RU" sz="3600" dirty="0">
                <a:solidFill>
                  <a:srgbClr val="0070C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0070C0"/>
                </a:solidFill>
                <a:ea typeface="Calibri"/>
                <a:cs typeface="Times New Roman"/>
              </a:rPr>
            </a:br>
            <a:endParaRPr lang="ru-RU" sz="3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53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068960"/>
            <a:ext cx="8229600" cy="1143000"/>
          </a:xfrm>
        </p:spPr>
        <p:txBody>
          <a:bodyPr>
            <a:noAutofit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План 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занятий </a:t>
            </a: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педагога-психолога: 1. 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П</a:t>
            </a: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рофилактика 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школьной </a:t>
            </a:r>
            <a:r>
              <a:rPr lang="ru-RU" sz="4000" dirty="0" err="1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дезадаптации</a:t>
            </a: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2. Снижение </a:t>
            </a:r>
            <a:r>
              <a:rPr lang="ru-RU" sz="4000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тревожности у старших </a:t>
            </a:r>
            <a:r>
              <a:rPr lang="ru-RU" sz="4000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дошкольников</a:t>
            </a:r>
            <a:r>
              <a:rPr lang="ru-RU" sz="4000" dirty="0">
                <a:solidFill>
                  <a:srgbClr val="00B050"/>
                </a:solidFill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rgbClr val="00B050"/>
                </a:solidFill>
                <a:ea typeface="Calibri"/>
                <a:cs typeface="Times New Roman"/>
              </a:rPr>
            </a:br>
            <a:endParaRPr lang="ru-RU" sz="4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933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143000"/>
          </a:xfrm>
        </p:spPr>
        <p:txBody>
          <a:bodyPr>
            <a:normAutofit fontScale="90000"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27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Нужно ли говорить с ребенком о школе?»</a:t>
            </a: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Затем в </a:t>
            </a:r>
            <a:r>
              <a:rPr lang="ru-RU" sz="27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РУБРИКА: </a:t>
            </a:r>
            <a:r>
              <a:rPr lang="ru-RU" sz="2700" i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«Замечательный </a:t>
            </a:r>
            <a:r>
              <a:rPr lang="ru-RU" sz="27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сосед»</a:t>
            </a: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7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Экскурсия </a:t>
            </a: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в СОШ № 17.</a:t>
            </a:r>
            <a:r>
              <a:rPr lang="ru-RU" sz="27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7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27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Тематическая беседа  «Для чего нужно учиться».</a:t>
            </a:r>
            <a:r>
              <a:rPr lang="ru-RU" sz="36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FF0000"/>
                </a:solidFill>
                <a:ea typeface="Calibri"/>
                <a:cs typeface="Times New Roman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Calibri"/>
              </a:rPr>
              <a:t>А</a:t>
            </a:r>
            <a:r>
              <a:rPr lang="ru-RU" sz="28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нкетирование </a:t>
            </a:r>
            <a:r>
              <a:rPr lang="ru-RU" sz="2800" dirty="0">
                <a:solidFill>
                  <a:srgbClr val="FF0000"/>
                </a:solidFill>
                <a:latin typeface="Times New Roman"/>
                <a:ea typeface="Times New Roman"/>
              </a:rPr>
              <a:t>родителей</a:t>
            </a:r>
            <a:endParaRPr lang="ru-RU" sz="27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17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143000"/>
          </a:xfrm>
        </p:spPr>
        <p:txBody>
          <a:bodyPr>
            <a:no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000" dirty="0">
                <a:solidFill>
                  <a:srgbClr val="0070C0"/>
                </a:solidFill>
                <a:latin typeface="Times New Roman"/>
                <a:ea typeface="Times New Roman"/>
              </a:rPr>
              <a:t>В рамках </a:t>
            </a:r>
            <a:r>
              <a:rPr lang="ru-RU" sz="2000" b="1" dirty="0">
                <a:solidFill>
                  <a:srgbClr val="0070C0"/>
                </a:solidFill>
                <a:latin typeface="Times New Roman"/>
                <a:ea typeface="Times New Roman"/>
              </a:rPr>
              <a:t>проекта</a:t>
            </a:r>
            <a:r>
              <a:rPr lang="ru-RU" sz="2000" dirty="0">
                <a:solidFill>
                  <a:srgbClr val="0070C0"/>
                </a:solidFill>
                <a:latin typeface="Times New Roman"/>
                <a:ea typeface="Times New Roman"/>
              </a:rPr>
              <a:t> прошла встреча педагогов начальных классов и родителей на тему </a:t>
            </a:r>
            <a:r>
              <a:rPr lang="ru-RU" sz="2000" i="1" dirty="0">
                <a:solidFill>
                  <a:srgbClr val="0070C0"/>
                </a:solidFill>
                <a:latin typeface="Times New Roman"/>
                <a:ea typeface="Times New Roman"/>
              </a:rPr>
              <a:t>«Ваш ребенок идет в школу»</a:t>
            </a:r>
            <a:r>
              <a:rPr lang="ru-RU" sz="2000" dirty="0">
                <a:solidFill>
                  <a:srgbClr val="0070C0"/>
                </a:solidFill>
                <a:latin typeface="Times New Roman"/>
                <a:ea typeface="Times New Roman"/>
              </a:rPr>
              <a:t>. Они говорили о проблеме адаптации к школе выпускников ДОУ и познакомили со школьными программами. В свою очередь дети в рисунках показали родителям, какой они представляют себе школу. </a:t>
            </a: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04864"/>
            <a:ext cx="5760640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85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229600" cy="1143000"/>
          </a:xfrm>
        </p:spPr>
        <p:txBody>
          <a:bodyPr>
            <a:noAutofit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7030A0"/>
                </a:solidFill>
              </a:rPr>
              <a:t>Формы организации работы с выпускниками:</a:t>
            </a:r>
            <a:br>
              <a:rPr lang="ru-RU" sz="1800" dirty="0" smtClean="0">
                <a:solidFill>
                  <a:srgbClr val="7030A0"/>
                </a:solidFill>
              </a:rPr>
            </a:b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• посещение БУ РК Национальная библиотека им. Амур-</a:t>
            </a:r>
            <a:r>
              <a:rPr lang="ru-RU" sz="1800" dirty="0" err="1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Санана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, просмотр мультфильмов на тему </a:t>
            </a:r>
            <a:r>
              <a:rPr lang="ru-RU" sz="1800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«Школа»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;</a:t>
            </a:r>
            <a: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</a:b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• совместное участие в выставке детских рисунков на </a:t>
            </a:r>
            <a:r>
              <a:rPr lang="ru-RU" sz="1800" u="sng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тему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: </a:t>
            </a:r>
            <a:r>
              <a:rPr lang="ru-RU" sz="1800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«Дети и правила дорожного движения»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</a:b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• В рубрике делимся </a:t>
            </a:r>
            <a:r>
              <a:rPr lang="ru-RU" sz="1800" b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опытом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 проходят встречи с учениками (бывшими воспитанниками нашего детского сада по </a:t>
            </a:r>
            <a:r>
              <a:rPr lang="ru-RU" sz="1800" u="sng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теме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: </a:t>
            </a:r>
            <a:r>
              <a:rPr lang="ru-RU" sz="1800" i="1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«Интересно ли учиться в школе?»</a:t>
            </a:r>
            <a:r>
              <a:rPr lang="ru-RU" sz="1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;</a:t>
            </a:r>
            <a: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1800" dirty="0">
                <a:solidFill>
                  <a:srgbClr val="7030A0"/>
                </a:solidFill>
                <a:ea typeface="Calibri"/>
                <a:cs typeface="Times New Roman"/>
              </a:rPr>
            </a:br>
            <a:endParaRPr lang="ru-RU" sz="1800" dirty="0">
              <a:solidFill>
                <a:srgbClr val="7030A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40968"/>
            <a:ext cx="4248472" cy="362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726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996952"/>
            <a:ext cx="8229600" cy="1143000"/>
          </a:xfrm>
        </p:spPr>
        <p:txBody>
          <a:bodyPr>
            <a:noAutofit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Результат 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работы над проектом </a:t>
            </a:r>
            <a:r>
              <a:rPr lang="ru-RU" sz="24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«Хочу в школу!»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соответствует модели выпускника нашего детского сада.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60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988" y="476672"/>
            <a:ext cx="4456527" cy="57871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6891515" y="476672"/>
            <a:ext cx="0" cy="57871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339752" y="476672"/>
            <a:ext cx="45517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339752" y="476672"/>
            <a:ext cx="47618" cy="56886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2434988" y="6165304"/>
            <a:ext cx="4369260" cy="985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945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2656"/>
            <a:ext cx="3969816" cy="5982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716674" y="371448"/>
            <a:ext cx="0" cy="5943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716674" y="6314897"/>
            <a:ext cx="37275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2716674" y="332656"/>
            <a:ext cx="35115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228184" y="332656"/>
            <a:ext cx="72008" cy="59822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495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</a:rPr>
              <a:t>СПАСИБО ЗА ВНИМАНИЕ.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8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4482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dirty="0">
                <a:solidFill>
                  <a:srgbClr val="00B050"/>
                </a:solidFill>
                <a:latin typeface="Times New Roman"/>
                <a:ea typeface="Times New Roman"/>
              </a:rPr>
              <a:t>Детский сад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</a:rPr>
              <a:t>- первая и очень важная ступень в системе образования.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217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3140968"/>
            <a:ext cx="6480720" cy="1143000"/>
          </a:xfrm>
        </p:spPr>
        <p:txBody>
          <a:bodyPr>
            <a:normAutofit fontScale="90000"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sz="2700" dirty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"Школа не должна вносить резкой перемены в жизни детей. Пусть, став учеником, ребенок продолжает делать сегодня то, что делал вчера. Пусть новое проявляется в его жизни постепенно и не ошеломляется лавиной впечатлений" - так писал В. А. Сухомлинский о преемственности между дошкольным и </a:t>
            </a:r>
            <a:r>
              <a:rPr lang="ru-RU" sz="2700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начальным обучением</a:t>
            </a:r>
            <a:r>
              <a:rPr lang="ru-RU" sz="2700" dirty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600" dirty="0">
                <a:solidFill>
                  <a:srgbClr val="00B0F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00B0F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145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132856"/>
            <a:ext cx="8229600" cy="1143000"/>
          </a:xfrm>
        </p:spPr>
        <p:txBody>
          <a:bodyPr>
            <a:noAutofit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Взаимодействие детского сада и школы должно носить гуманистический характер, основываться на взаимоотношении, сотрудничестве, доверительности.</a:t>
            </a:r>
            <a:r>
              <a:rPr lang="ru-RU" sz="2800" dirty="0">
                <a:solidFill>
                  <a:srgbClr val="7030A0"/>
                </a:solidFill>
                <a:ea typeface="Calibri"/>
                <a:cs typeface="Times New Roman"/>
              </a:rPr>
              <a:t/>
            </a:r>
            <a:br>
              <a:rPr lang="ru-RU" sz="2800" dirty="0">
                <a:solidFill>
                  <a:srgbClr val="7030A0"/>
                </a:solidFill>
                <a:ea typeface="Calibri"/>
                <a:cs typeface="Times New Roman"/>
              </a:rPr>
            </a:br>
            <a:endParaRPr lang="ru-RU" sz="2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23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Так появился </a:t>
            </a:r>
            <a:r>
              <a:rPr lang="ru-RU" sz="24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проект </a:t>
            </a:r>
            <a:r>
              <a:rPr lang="ru-RU" sz="2400" i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«Хочу в школу!»</a:t>
            </a:r>
            <a:r>
              <a:rPr lang="ru-RU" sz="2400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, итог реализации которого был направлен на то, чтобы при слове "школа" ребенок бы улыбался, а глаза его загорались интересом!</a:t>
            </a:r>
            <a: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47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Times New Roman"/>
                <a:ea typeface="Times New Roman"/>
              </a:rPr>
              <a:t>1. Изучение </a:t>
            </a:r>
            <a:r>
              <a:rPr lang="ru-RU" dirty="0">
                <a:solidFill>
                  <a:srgbClr val="FFFF00"/>
                </a:solidFill>
                <a:latin typeface="Times New Roman"/>
                <a:ea typeface="Times New Roman"/>
              </a:rPr>
              <a:t>нормативно-правовой документации</a:t>
            </a:r>
            <a:endParaRPr lang="ru-RU" dirty="0">
              <a:solidFill>
                <a:srgbClr val="FFFF00"/>
              </a:solidFill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2267744" y="1772816"/>
            <a:ext cx="36004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899592" y="2564904"/>
            <a:ext cx="29592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accent2"/>
                </a:solidFill>
                <a:latin typeface="Times New Roman"/>
                <a:ea typeface="Times New Roman"/>
              </a:rPr>
              <a:t>План</a:t>
            </a:r>
            <a:r>
              <a:rPr lang="ru-RU" dirty="0">
                <a:solidFill>
                  <a:schemeClr val="accent2"/>
                </a:solidFill>
                <a:latin typeface="Times New Roman"/>
                <a:ea typeface="Times New Roman"/>
              </a:rPr>
              <a:t> </a:t>
            </a:r>
            <a:r>
              <a:rPr lang="ru-RU" b="1" dirty="0">
                <a:solidFill>
                  <a:schemeClr val="accent2"/>
                </a:solidFill>
                <a:latin typeface="Times New Roman"/>
                <a:ea typeface="Times New Roman"/>
              </a:rPr>
              <a:t>работы</a:t>
            </a:r>
            <a:r>
              <a:rPr lang="ru-RU" dirty="0">
                <a:solidFill>
                  <a:schemeClr val="accent2"/>
                </a:solidFill>
                <a:latin typeface="Times New Roman"/>
                <a:ea typeface="Times New Roman"/>
              </a:rPr>
              <a:t> детского сада </a:t>
            </a:r>
            <a:endParaRPr lang="ru-RU" dirty="0">
              <a:solidFill>
                <a:schemeClr val="accent2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131840" y="2967335"/>
            <a:ext cx="377843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2627784" y="3618797"/>
            <a:ext cx="4572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Совместные 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мероприятия для 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детей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dirty="0" smtClean="0">
                <a:solidFill>
                  <a:srgbClr val="00B05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400" dirty="0">
              <a:solidFill>
                <a:srgbClr val="00B050"/>
              </a:solidFill>
              <a:ea typeface="Calibri"/>
              <a:cs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81647" y="4560492"/>
            <a:ext cx="11880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Педагогов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18232" y="3359476"/>
            <a:ext cx="1259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Родителей</a:t>
            </a:r>
            <a:r>
              <a:rPr lang="ru-RU" dirty="0">
                <a:solidFill>
                  <a:srgbClr val="7030A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1475656" y="3199033"/>
            <a:ext cx="0" cy="10940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123728" y="2967335"/>
            <a:ext cx="144016" cy="2316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83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2. </a:t>
            </a:r>
            <a:r>
              <a:rPr lang="ru-RU" b="1" dirty="0">
                <a:solidFill>
                  <a:srgbClr val="00B050"/>
                </a:solidFill>
                <a:latin typeface="Times New Roman"/>
                <a:ea typeface="Times New Roman"/>
              </a:rPr>
              <a:t>П</a:t>
            </a:r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роективное </a:t>
            </a:r>
            <a:r>
              <a:rPr lang="ru-RU" b="1" dirty="0">
                <a:solidFill>
                  <a:srgbClr val="00B050"/>
                </a:solidFill>
                <a:latin typeface="Times New Roman"/>
                <a:ea typeface="Times New Roman"/>
              </a:rPr>
              <a:t>рисование </a:t>
            </a:r>
            <a: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Times New Roman"/>
                <a:ea typeface="Times New Roman"/>
              </a:rPr>
            </a:br>
            <a:r>
              <a:rPr lang="ru-RU" i="1" dirty="0" smtClean="0">
                <a:solidFill>
                  <a:srgbClr val="00B050"/>
                </a:solidFill>
                <a:latin typeface="Times New Roman"/>
                <a:ea typeface="Times New Roman"/>
              </a:rPr>
              <a:t>«</a:t>
            </a:r>
            <a:r>
              <a:rPr lang="ru-RU" i="1" dirty="0">
                <a:solidFill>
                  <a:srgbClr val="00B050"/>
                </a:solidFill>
                <a:latin typeface="Times New Roman"/>
                <a:ea typeface="Times New Roman"/>
              </a:rPr>
              <a:t>Я в школе»</a:t>
            </a:r>
            <a:r>
              <a:rPr lang="ru-RU" dirty="0">
                <a:solidFill>
                  <a:srgbClr val="00B050"/>
                </a:solidFill>
                <a:latin typeface="Times New Roman"/>
                <a:ea typeface="Times New Roman"/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40968"/>
            <a:ext cx="3048000" cy="202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00756"/>
            <a:ext cx="3216920" cy="2322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800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648072"/>
          </a:xfrm>
        </p:spPr>
        <p:txBody>
          <a:bodyPr>
            <a:normAutofit fontScale="90000"/>
          </a:bodyPr>
          <a:lstStyle/>
          <a:p>
            <a:pPr indent="228600">
              <a:lnSpc>
                <a:spcPct val="150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Методика </a:t>
            </a:r>
            <a:r>
              <a:rPr lang="ru-RU" sz="3600" b="1" dirty="0" err="1">
                <a:solidFill>
                  <a:srgbClr val="00B0F0"/>
                </a:solidFill>
                <a:latin typeface="Times New Roman"/>
                <a:ea typeface="Times New Roman"/>
                <a:cs typeface="Times New Roman"/>
              </a:rPr>
              <a:t>У.В.Вархотовой</a:t>
            </a:r>
            <a:r>
              <a:rPr lang="ru-RU" sz="3600" b="1" dirty="0">
                <a:solidFill>
                  <a:srgbClr val="00B0F0"/>
                </a:solidFill>
                <a:ea typeface="Calibri"/>
                <a:cs typeface="Times New Roman"/>
              </a:rPr>
              <a:t/>
            </a:r>
            <a:br>
              <a:rPr lang="ru-RU" sz="3600" b="1" dirty="0">
                <a:solidFill>
                  <a:srgbClr val="00B0F0"/>
                </a:solidFill>
                <a:ea typeface="Calibri"/>
                <a:cs typeface="Times New Roman"/>
              </a:rPr>
            </a:br>
            <a:r>
              <a:rPr lang="ru-RU" sz="3600" b="1" dirty="0">
                <a:solidFill>
                  <a:srgbClr val="00B0F0"/>
                </a:solidFill>
                <a:latin typeface="Times New Roman"/>
                <a:ea typeface="Times New Roman"/>
              </a:rPr>
              <a:t>«Готовность к школе</a:t>
            </a:r>
            <a:r>
              <a:rPr lang="ru-RU" sz="3600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»</a:t>
            </a:r>
            <a:r>
              <a:rPr lang="ru-RU" b="1" dirty="0" smtClean="0">
                <a:solidFill>
                  <a:srgbClr val="00B0F0"/>
                </a:solidFill>
                <a:latin typeface="Times New Roman"/>
                <a:ea typeface="Times New Roman"/>
              </a:rPr>
              <a:t>.</a:t>
            </a:r>
            <a:br>
              <a:rPr lang="ru-RU" b="1" dirty="0" smtClean="0">
                <a:solidFill>
                  <a:srgbClr val="00B0F0"/>
                </a:solidFill>
                <a:latin typeface="Times New Roman"/>
                <a:ea typeface="Times New Roman"/>
              </a:rPr>
            </a:b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1784" y="2276872"/>
            <a:ext cx="80466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1</a:t>
            </a: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. Обеспечение эмоциональной комфортности, понимания, возможности реализации потребности в общении между детским садом и школой.</a:t>
            </a:r>
            <a:endParaRPr lang="ru-RU" sz="14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2. Формирование у детей подготовительной группы осознанной мотивации к учёбе.</a:t>
            </a:r>
            <a:endParaRPr lang="ru-RU" sz="14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solidFill>
                <a:srgbClr val="0070C0"/>
              </a:solidFill>
              <a:ea typeface="Calibri"/>
              <a:cs typeface="Times New Roman"/>
            </a:endParaRPr>
          </a:p>
          <a:p>
            <a:pPr indent="228600"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111111"/>
                </a:solidFill>
                <a:latin typeface="Times New Roman"/>
                <a:ea typeface="Times New Roman"/>
                <a:cs typeface="Times New Roman"/>
              </a:rPr>
              <a:t> 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628800"/>
            <a:ext cx="987771" cy="4633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228600" algn="just">
              <a:lnSpc>
                <a:spcPct val="150000"/>
              </a:lnSpc>
            </a:pPr>
            <a:r>
              <a:rPr lang="ru-RU" u="sng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Цели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:</a:t>
            </a:r>
            <a:endParaRPr lang="ru-RU" sz="1400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89040"/>
            <a:ext cx="3494415" cy="262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7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348880"/>
            <a:ext cx="8229600" cy="1143000"/>
          </a:xfrm>
        </p:spPr>
        <p:txBody>
          <a:bodyPr>
            <a:normAutofit fontScale="90000"/>
          </a:bodyPr>
          <a:lstStyle/>
          <a:p>
            <a:pPr indent="228600" algn="l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 Методическая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работа,</a:t>
            </a:r>
            <a:b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 Психолого-педагогическая,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-Работа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с родителями и детьми.</a:t>
            </a:r>
            <a:r>
              <a:rPr lang="ru-RU" sz="3600" dirty="0">
                <a:solidFill>
                  <a:srgbClr val="FF000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FF000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21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191</Words>
  <Application>Microsoft Office PowerPoint</Application>
  <PresentationFormat>Экран (4:3)</PresentationFormat>
  <Paragraphs>24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«Формирование положительного отношения воспитанников к школе в рамках проекта"Хочу в школу". Сообщение из опыта работы». </vt:lpstr>
      <vt:lpstr>Детский сад - первая и очень важная ступень в системе образования. </vt:lpstr>
      <vt:lpstr>"Школа не должна вносить резкой перемены в жизни детей. Пусть, став учеником, ребенок продолжает делать сегодня то, что делал вчера. Пусть новое проявляется в его жизни постепенно и не ошеломляется лавиной впечатлений" - так писал В. А. Сухомлинский о преемственности между дошкольным и начальным обучением. </vt:lpstr>
      <vt:lpstr>Взаимодействие детского сада и школы должно носить гуманистический характер, основываться на взаимоотношении, сотрудничестве, доверительности. </vt:lpstr>
      <vt:lpstr>Так появился проект «Хочу в школу!», итог реализации которого был направлен на то, чтобы при слове "школа" ребенок бы улыбался, а глаза его загорались интересом! </vt:lpstr>
      <vt:lpstr>1. Изучение нормативно-правовой документации</vt:lpstr>
      <vt:lpstr>2. Проективное рисование  «Я в школе».</vt:lpstr>
      <vt:lpstr>Методика У.В.Вархотовой «Готовность к школе». </vt:lpstr>
      <vt:lpstr>- Методическая работа, - Психолого-педагогическая,  -Работа с родителями и детьми. </vt:lpstr>
      <vt:lpstr>План занятий педагога-психолога: 1. Профилактика школьной дезадаптации  2. Снижение тревожности у старших дошкольников </vt:lpstr>
      <vt:lpstr>«Нужно ли говорить с ребенком о школе?» Затем в РУБРИКА: «Замечательный сосед»  Экскурсия в СОШ № 17. Тематическая беседа  «Для чего нужно учиться». Анкетирование родителей</vt:lpstr>
      <vt:lpstr>В рамках проекта прошла встреча педагогов начальных классов и родителей на тему «Ваш ребенок идет в школу». Они говорили о проблеме адаптации к школе выпускников ДОУ и познакомили со школьными программами. В свою очередь дети в рисунках показали родителям, какой они представляют себе школу. </vt:lpstr>
      <vt:lpstr>Формы организации работы с выпускниками: • посещение БУ РК Национальная библиотека им. Амур-Санана, просмотр мультфильмов на тему «Школа»; • совместное участие в выставке детских рисунков на тему: «Дети и правила дорожного движения». • В рубрике делимся опытом проходят встречи с учениками (бывшими воспитанниками нашего детского сада по теме: «Интересно ли учиться в школе?»; </vt:lpstr>
      <vt:lpstr>Результат работы над проектом «Хочу в школу!» соответствует модели выпускника нашего детского сада. </vt:lpstr>
      <vt:lpstr>Презентация PowerPoint</vt:lpstr>
      <vt:lpstr>Презентация PowerPoint</vt:lpstr>
      <vt:lpstr>СПАСИБО ЗА ВНИМАНИЕ.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«Формирование положительного отношения воспитанников к школе в рамках проекта"Хочу в школу". Сообщение из опыта работы». </dc:title>
  <dc:creator>MSI</dc:creator>
  <cp:lastModifiedBy>МДОУ11</cp:lastModifiedBy>
  <cp:revision>8</cp:revision>
  <dcterms:created xsi:type="dcterms:W3CDTF">2019-11-13T20:12:49Z</dcterms:created>
  <dcterms:modified xsi:type="dcterms:W3CDTF">2019-12-03T11:36:27Z</dcterms:modified>
</cp:coreProperties>
</file>