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5"/>
  </p:notesMasterIdLst>
  <p:sldIdLst>
    <p:sldId id="256" r:id="rId2"/>
    <p:sldId id="302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8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300" r:id="rId29"/>
    <p:sldId id="284" r:id="rId30"/>
    <p:sldId id="298" r:id="rId31"/>
    <p:sldId id="287" r:id="rId32"/>
    <p:sldId id="288" r:id="rId33"/>
    <p:sldId id="289" r:id="rId34"/>
    <p:sldId id="292" r:id="rId35"/>
    <p:sldId id="290" r:id="rId36"/>
    <p:sldId id="291" r:id="rId37"/>
    <p:sldId id="293" r:id="rId38"/>
    <p:sldId id="294" r:id="rId39"/>
    <p:sldId id="296" r:id="rId40"/>
    <p:sldId id="297" r:id="rId41"/>
    <p:sldId id="301" r:id="rId42"/>
    <p:sldId id="295" r:id="rId43"/>
    <p:sldId id="299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E07D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1DE6D-1DF8-4334-9B17-707EB82E622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141CC-C57B-43AE-8486-5A0F86162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95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141CC-C57B-43AE-8486-5A0F861625D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761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07D476-C097-40E4-9A17-F4EC8E447B5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B68A2B-8AB6-448C-BAB4-328711078BB8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7D476-C097-40E4-9A17-F4EC8E447B5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68A2B-8AB6-448C-BAB4-328711078BB8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7D476-C097-40E4-9A17-F4EC8E447B5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68A2B-8AB6-448C-BAB4-328711078BB8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7D476-C097-40E4-9A17-F4EC8E447B5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68A2B-8AB6-448C-BAB4-328711078BB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7D476-C097-40E4-9A17-F4EC8E447B5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68A2B-8AB6-448C-BAB4-328711078B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7D476-C097-40E4-9A17-F4EC8E447B5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68A2B-8AB6-448C-BAB4-328711078BB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7D476-C097-40E4-9A17-F4EC8E447B5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68A2B-8AB6-448C-BAB4-328711078BB8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7D476-C097-40E4-9A17-F4EC8E447B5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68A2B-8AB6-448C-BAB4-328711078BB8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7D476-C097-40E4-9A17-F4EC8E447B5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68A2B-8AB6-448C-BAB4-328711078B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7D476-C097-40E4-9A17-F4EC8E447B5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68A2B-8AB6-448C-BAB4-328711078B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7D476-C097-40E4-9A17-F4EC8E447B5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68A2B-8AB6-448C-BAB4-328711078B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olidDmnd">
          <a:fgClr>
            <a:srgbClr val="FFE07D"/>
          </a:fgClr>
          <a:bgClr>
            <a:srgbClr val="FFCC6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607D476-C097-40E4-9A17-F4EC8E447B54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1B68A2B-8AB6-448C-BAB4-328711078BB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3.xml"/><Relationship Id="rId18" Type="http://schemas.openxmlformats.org/officeDocument/2006/relationships/slide" Target="slide28.xml"/><Relationship Id="rId3" Type="http://schemas.openxmlformats.org/officeDocument/2006/relationships/slide" Target="slide13.xml"/><Relationship Id="rId7" Type="http://schemas.openxmlformats.org/officeDocument/2006/relationships/slide" Target="slide17.xml"/><Relationship Id="rId12" Type="http://schemas.openxmlformats.org/officeDocument/2006/relationships/slide" Target="slide22.xml"/><Relationship Id="rId17" Type="http://schemas.openxmlformats.org/officeDocument/2006/relationships/slide" Target="slide27.xml"/><Relationship Id="rId2" Type="http://schemas.openxmlformats.org/officeDocument/2006/relationships/slide" Target="slide12.xml"/><Relationship Id="rId16" Type="http://schemas.openxmlformats.org/officeDocument/2006/relationships/slide" Target="slide26.xml"/><Relationship Id="rId20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1.xml"/><Relationship Id="rId5" Type="http://schemas.openxmlformats.org/officeDocument/2006/relationships/slide" Target="slide15.xml"/><Relationship Id="rId15" Type="http://schemas.openxmlformats.org/officeDocument/2006/relationships/slide" Target="slide25.xml"/><Relationship Id="rId10" Type="http://schemas.openxmlformats.org/officeDocument/2006/relationships/slide" Target="slide20.xml"/><Relationship Id="rId19" Type="http://schemas.openxmlformats.org/officeDocument/2006/relationships/slide" Target="slide29.xml"/><Relationship Id="rId4" Type="http://schemas.openxmlformats.org/officeDocument/2006/relationships/slide" Target="slide14.xml"/><Relationship Id="rId9" Type="http://schemas.openxmlformats.org/officeDocument/2006/relationships/slide" Target="slide19.xml"/><Relationship Id="rId14" Type="http://schemas.openxmlformats.org/officeDocument/2006/relationships/slide" Target="slide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8.xml"/><Relationship Id="rId5" Type="http://schemas.openxmlformats.org/officeDocument/2006/relationships/slide" Target="slide11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" Target="slide4.xml"/><Relationship Id="rId4" Type="http://schemas.openxmlformats.org/officeDocument/2006/relationships/image" Target="../media/image4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slide" Target="slide40.xml"/><Relationship Id="rId3" Type="http://schemas.openxmlformats.org/officeDocument/2006/relationships/slide" Target="slide7.xml"/><Relationship Id="rId7" Type="http://schemas.openxmlformats.org/officeDocument/2006/relationships/slide" Target="slide41.xml"/><Relationship Id="rId12" Type="http://schemas.openxmlformats.org/officeDocument/2006/relationships/slide" Target="slide3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11" Type="http://schemas.openxmlformats.org/officeDocument/2006/relationships/slide" Target="slide38.xml"/><Relationship Id="rId5" Type="http://schemas.openxmlformats.org/officeDocument/2006/relationships/slide" Target="slide11.xml"/><Relationship Id="rId10" Type="http://schemas.openxmlformats.org/officeDocument/2006/relationships/slide" Target="slide33.xml"/><Relationship Id="rId4" Type="http://schemas.openxmlformats.org/officeDocument/2006/relationships/slide" Target="slide9.xml"/><Relationship Id="rId9" Type="http://schemas.openxmlformats.org/officeDocument/2006/relationships/slide" Target="slide3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search?filmId=10740780118641092887&amp;text=&#1074;&#1080;&#1076;&#1077;&#1086;%20&#1092;&#1080;&#1079;&#1082;&#1091;&#1083;&#1100;&#1090;&#1084;&#1080;&#1085;&#1091;&#1090;&#1082;&#1072;%20&#1085;&#1072;%20&#1091;&#1088;&#1086;&#1082;&#1072;&#1093;%20&#1075;&#1077;&#1086;&#1075;&#1088;&#1072;&#1092;&#1080;&#1080;%20&#1095;&#1091;&#1085;&#1075;&#1072;%20&#1095;&#1072;&#1085;&#1075;&#1072;&amp;noreask=1&amp;path=wizard" TargetMode="External"/><Relationship Id="rId2" Type="http://schemas.openxmlformats.org/officeDocument/2006/relationships/hyperlink" Target="https://yandex.ru/video/search?text=&#1074;&#1080;&#1076;&#1077;&#1086;%20&#1092;&#1080;&#1079;&#1082;&#1091;&#1083;&#1100;&#1090;&#1084;&#1080;&#1085;&#1091;&#1090;&#1082;&#1072;%20&#1085;&#1072;%20&#1091;&#1088;&#1086;&#1082;&#1072;&#1093;%20&#1075;&#1077;&#1086;&#1075;&#1088;&#1072;&#1092;&#1080;&#1080;&amp;path=wizard&amp;parent-reqid=1481481045332917-8748401421417470198274852-man1-0976&amp;noreask=1&amp;filmId=16744282123318428001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&#1074;&#1086;&#1089;&#1090;&#1086;&#1095;&#1085;&#1086;%20&#1072;&#1092;&#1088;&#1080;&#1082;&#1072;&#1085;&#1089;&#1082;&#1086;&#1077;%20&#1087;&#1083;&#1086;&#1089;&#1082;&#1086;&#1075;&#1086;&#1088;&#1100;&#1077;%20&#1092;&#1086;&#1090;&#1086;&amp;img_url=http://media.escola.britannica.com.br/eb-media/08/8-050-9FDDE98D.jpg&amp;pos=19&amp;rpt=simage" TargetMode="External"/><Relationship Id="rId3" Type="http://schemas.openxmlformats.org/officeDocument/2006/relationships/hyperlink" Target="https://yandex.ru/images/search?img_url=https://holawallpaper.com/download/original/red-sands-66330-66330-1920x1200.jpg&amp;p=4&amp;text=&#1072;&#1092;&#1088;&#1080;&#1082;&#1072;%20&#1087;&#1088;&#1080;&#1088;&#1086;&#1076;&#1072;%20&#1092;&#1086;&#1090;&#1086;&amp;noreask=1&amp;pos=147&amp;rpt=simage&amp;lr=11143" TargetMode="External"/><Relationship Id="rId7" Type="http://schemas.openxmlformats.org/officeDocument/2006/relationships/hyperlink" Target="https://yandex.ru/images/search?img_url=http://www.rmg.co.uk/sites/default/files/styles/slider/public/vasco.jpg?itok=wv4_jblY&amp;text=&#1074;&#1072;&#1089;&#1082;&#1086;%20&#1076;&#1072;%20&#1075;&#1072;&#1084;&#1072;%20&#1092;&#1086;&#1090;&#1086;&amp;noreask=1&amp;pos=6&amp;lr=11143&amp;rpt=simage" TargetMode="External"/><Relationship Id="rId2" Type="http://schemas.openxmlformats.org/officeDocument/2006/relationships/hyperlink" Target="https://yandex.ru/images/search?img_url=https://drscdn.500px.org/photo/66359779/q=80_m=2000/e294b0691673ca1b92a7550d660afd79&amp;text=&#1072;&#1092;&#1088;&#1080;&#1082;&#1072;%20&#1092;&#1086;&#1090;&#1086;%20&#1087;&#1088;&#1080;&#1088;&#1086;&#1076;&#1072;&amp;noreask=1&amp;pos=11&amp;lr=11143&amp;rpt=simag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text=&#1072;&#1092;&#1088;&#1080;&#1082;&#1072;%20&#1083;&#1102;&#1076;&#1080;%20&#1092;&#1086;&#1090;&#1086;&amp;img_url=https://c2.staticflickr.com/6/5019/5509276843_6cc6b5a150_b.jpg&amp;pos=19&amp;rpt=simage&amp;lr=11143" TargetMode="External"/><Relationship Id="rId5" Type="http://schemas.openxmlformats.org/officeDocument/2006/relationships/hyperlink" Target="https://yandex.ru/images/search?img_url=http://hdwall.us/wallpaper_3840x2160/nature_costa_rica_rivers_desktop_1920x1200_hd-wallpaper-1069165.jpg&amp;p=8&amp;text=&#1072;&#1092;&#1088;&#1080;&#1082;&#1072;%20&#1087;&#1088;&#1080;&#1088;&#1086;&#1076;&#1072;%20&#1092;&#1086;&#1090;&#1086;&amp;noreask=1&amp;pos=256&amp;rpt=simage&amp;lr=11143" TargetMode="External"/><Relationship Id="rId10" Type="http://schemas.openxmlformats.org/officeDocument/2006/relationships/hyperlink" Target="https://yandex.ru/images/search?text=&#1088;&#1077;&#1082;&#1072;%20&#1079;&#1072;&#1084;&#1073;&#1077;&#1079;&#1080;%20&#1092;&#1086;&#1090;&#1086;&amp;img_url=https://upload.wikimedia.org/wikipedia/commons/d/df/The_Zambezi_River_flows.jpg&amp;pos=1&amp;rpt=simage" TargetMode="External"/><Relationship Id="rId4" Type="http://schemas.openxmlformats.org/officeDocument/2006/relationships/hyperlink" Target="https://yandex.ru/images/search?img_url=http://komotoz.ru/photo/images/photo_slona/photo_slona_05.jpg&amp;p=4&amp;text=&#1072;&#1092;&#1088;&#1080;&#1082;&#1072;%20&#1087;&#1088;&#1080;&#1088;&#1086;&#1076;&#1072;%20&#1092;&#1086;&#1090;&#1086;&amp;noreask=1&amp;pos=149&amp;rpt=simage&amp;lr=11143" TargetMode="External"/><Relationship Id="rId9" Type="http://schemas.openxmlformats.org/officeDocument/2006/relationships/hyperlink" Target="https://yandex.ru/images/search?text=&#1089;&#1091;&#1073;&#1101;&#1082;&#1074;&#1072;&#1090;&#1086;&#1088;&#1080;&#1072;&#1083;&#1100;&#1085;&#1099;&#1081;%20&#1087;&#1086;&#1103;&#1089;%20%20&#1074;%20&#1040;&#1092;&#1088;&#1080;&#1082;&#1077;%20%20&#1082;&#1072;&#1088;&#1090;&#1072;&amp;img_url=https://otvet.imgsmail.ru/download/875a8375f91de049494d6073098e8a2f_c0a893c25212eb776afe4a2261b50397.jpg&amp;pos=3&amp;rpt=simage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&#1089;&#1072;&#1084;&#1091;&#1084;%20&#1092;&#1086;&#1090;&#1086;&amp;img_url=http://user.vse42.ru/files/P_S1280x960q80/Wnone/ui-54dbf135c47191.08591271.jpeg&amp;pos=0&amp;rpt=simage" TargetMode="External"/><Relationship Id="rId13" Type="http://schemas.openxmlformats.org/officeDocument/2006/relationships/hyperlink" Target="https://yandex.ru/images/search?text=&#1087;&#1080;&#1075;&#1084;&#1077;&#1080;%20&#1092;&#1086;&#1090;&#1086;&amp;img_url=http://oursociety.ru/_nw/5/00854837.jpg&amp;pos=7&amp;rpt=simage" TargetMode="External"/><Relationship Id="rId3" Type="http://schemas.openxmlformats.org/officeDocument/2006/relationships/hyperlink" Target="https://yandex.ru/images/search?text=&#1076;&#1072;&#1074;&#1080;&#1076;%20&#1083;&#1080;&#1074;&#1080;&#1085;&#1075;&#1089;&#1090;&#1086;&#1085;&amp;img_url=http://modlitba.sk/wp-content/uploads/2013/06/David-Livingstone1.jpg&amp;pos=1&amp;rpt=simage" TargetMode="External"/><Relationship Id="rId7" Type="http://schemas.openxmlformats.org/officeDocument/2006/relationships/hyperlink" Target="https://yandex.ru/images/search?text=&#1074;&#1077;&#1083;&#1080;&#1082;&#1080;&#1077;%20&#1074;&#1086;&#1089;&#1090;&#1086;&#1095;&#1085;&#1086;%20&#1072;&#1092;&#1088;&#1080;&#1082;&#1072;&#1085;&#1089;&#1082;&#1080;&#1077;%20&#1088;&#1072;&#1079;&#1083;&#1086;&#1084;&#1099;%20&#1082;&#1072;&#1088;&#1090;&#1072;&amp;img_url=http://scienceland.info/images/geography7/pic43.png&amp;pos=5&amp;rpt=simage" TargetMode="External"/><Relationship Id="rId12" Type="http://schemas.openxmlformats.org/officeDocument/2006/relationships/hyperlink" Target="https://yandex.ru/images/search?text=&#1092;&#1086;&#1090;&#1086;%20&#1082;&#1080;&#1083;&#1080;&#1084;&#1072;&#1085;&#1076;&#1078;&#1072;&#1088;&#1086;%20&#1092;&#1086;&#1090;&#1086;&amp;img_url=http://www.cwlyw.com/uploadimg/image/20131121/20131121143167866786.jpg&amp;pos=15&amp;rpt=simage" TargetMode="External"/><Relationship Id="rId2" Type="http://schemas.openxmlformats.org/officeDocument/2006/relationships/hyperlink" Target="https://yandex.ru/images/search?text=&#1087;&#1088;&#1080;&#1088;&#1086;&#1076;&#1085;&#1099;&#1077;%20&#1079;&#1086;&#1085;&#1099;%20&#1072;&#1092;&#1088;&#1080;&#1082;&#1080;%20&#1082;&#1072;&#1088;&#1090;&#1072;%207%20&#1082;&#1083;&#1072;&#1089;&#1089;&amp;img_url=http://bolatogel.info/data_images/57fe8e693357d.jpg&amp;pos=4&amp;rpt=simage" TargetMode="External"/><Relationship Id="rId16" Type="http://schemas.openxmlformats.org/officeDocument/2006/relationships/hyperlink" Target="https://yandex.ru/images/search?text=&#1073;&#1091;&#1096;&#1084;&#1077;&#1085;&#1099;%20&#1092;&#1086;&#1090;&#1086;&amp;img_url=https://ourgreengenes.files.wordpress.com/2013/06/bushmen.jpg&amp;pos=0&amp;rpt=simag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text=&#1088;&#1077;&#1082;&#1072;%20&#1086;&#1088;&#1072;&#1085;&#1078;&#1077;&#1074;&#1072;&#1103;%20&#1092;&#1086;&#1090;&#1086;&amp;img_url=http://overgraph.ru/images/321058_reka-v-afrike-foto.jpg&amp;pos=12&amp;rpt=simage" TargetMode="External"/><Relationship Id="rId11" Type="http://schemas.openxmlformats.org/officeDocument/2006/relationships/hyperlink" Target="https://yandex.ru/images/search?p=2&amp;text=&#1089;&#1072;&#1074;&#1072;&#1085;&#1085;&#1099;%20&#1072;&#1092;&#1088;&#1080;&#1082;&#1080;%20%20&#1074;&#1086;%20&#1074;&#1088;&#1077;&#1084;&#1103;%20&#1074;&#1083;&#1072;&#1078;&#1085;&#1086;&#1075;&#1086;%20&#1089;&#1077;&#1079;&#1086;&#1085;&#1072;%20&#1092;&#1086;&#1090;&#1086;&amp;img_url=http://edu.convdocs.org/tw_files2/urls_52/6/d-5567/img5.jpg&amp;pos=72&amp;rpt=simage" TargetMode="External"/><Relationship Id="rId5" Type="http://schemas.openxmlformats.org/officeDocument/2006/relationships/hyperlink" Target="https://yandex.ru/images/search?text=&#1087;&#1091;&#1089;&#1090;&#1099;&#1085;&#1103;%20&#1089;&#1072;&#1093;&#1072;&#1088;&#1072;%20&#1082;&#1072;&#1088;&#1090;&#1072;&amp;img_url=http://images.myshared.ru/9/885803/slide_3.jpg&amp;pos=2&amp;rpt=simage" TargetMode="External"/><Relationship Id="rId15" Type="http://schemas.openxmlformats.org/officeDocument/2006/relationships/hyperlink" Target="https://yandex.ru/images/search?p=2&amp;text=&#1085;&#1080;&#1083;&#1086;&#1090;&#1099;%20&#1092;&#1086;&#1090;&#1086;&amp;img_url=http://topgir.com.ua/wp-content/uploads/2014/05/resized_Masai-Tribe-.jpg&amp;pos=68&amp;rpt=simage" TargetMode="External"/><Relationship Id="rId10" Type="http://schemas.openxmlformats.org/officeDocument/2006/relationships/hyperlink" Target="https://yandex.ru/images/search?p=1&amp;text=&#1089;&#1072;&#1074;&#1072;&#1085;&#1085;&#1099;%20&#1072;&#1092;&#1088;&#1080;&#1082;&#1080;%20%20&#1074;&#1086;%20&#1074;&#1088;&#1077;&#1084;&#1103;%20&#1074;&#1083;&#1072;&#1078;&#1085;&#1086;&#1075;&#1086;%20&#1089;&#1077;&#1079;&#1086;&#1085;&#1072;%20&#1092;&#1086;&#1090;&#1086;&amp;img_url=http://ecolibrary.org/images/full_image/Baobabs_in_afternoon_light_Tanzania_DP115.jpg&amp;pos=48&amp;rpt=simage" TargetMode="External"/><Relationship Id="rId4" Type="http://schemas.openxmlformats.org/officeDocument/2006/relationships/hyperlink" Target="https://yandex.ru/images/search?text=&#1092;&#1080;&#1079;&#1080;&#1095;&#1077;&#1089;&#1082;&#1072;&#1103;%20&#1082;&#1072;&#1088;&#1090;&#1072;%20&#1072;&#1092;&#1088;&#1080;&#1082;&#1080;&amp;img_url=http://biblioclub.ru/services/fks.php?fks_action=get_file&amp;fks_flag=2&amp;fks_id=Africa_img_images_19000_452450.jpg&amp;pos=15&amp;rpt=simage" TargetMode="External"/><Relationship Id="rId9" Type="http://schemas.openxmlformats.org/officeDocument/2006/relationships/hyperlink" Target="https://yandex.ru/images/search?text=&#1074;&#1086;&#1076;&#1086;&#1087;&#1072;&#1076;%20&#1074;&#1080;&#1082;&#1090;&#1086;&#1088;&#1080;&#1103;%20&#1092;&#1086;&#1090;&#1086;&amp;img_url=http://naked-science.ru/sites/default/files/images/4_270.jpg&amp;pos=5&amp;rpt=simage" TargetMode="External"/><Relationship Id="rId14" Type="http://schemas.openxmlformats.org/officeDocument/2006/relationships/hyperlink" Target="https://yandex.ru/images/search?text=&#1072;&#1088;&#1072;&#1073;&#1099;%20&#1092;&#1086;&#1090;&#1086;&amp;img_url=http://picaboom.ru/wp-content/gallery/obshee/00032413.jpg&amp;pos=16&amp;rpt=simage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CC3300"/>
                </a:solidFill>
              </a:rPr>
              <a:t>Африка – таинственный мир</a:t>
            </a:r>
            <a:endParaRPr lang="ru-RU" sz="4000" dirty="0">
              <a:solidFill>
                <a:srgbClr val="CC33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09120"/>
            <a:ext cx="6400800" cy="17526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Подготовила</a:t>
            </a:r>
          </a:p>
          <a:p>
            <a:r>
              <a:rPr lang="ru-RU" sz="2000" dirty="0" smtClean="0"/>
              <a:t> Салова Анна </a:t>
            </a:r>
            <a:r>
              <a:rPr lang="ru-RU" sz="2000" dirty="0" err="1" smtClean="0"/>
              <a:t>Макаровна</a:t>
            </a:r>
            <a:r>
              <a:rPr lang="ru-RU" sz="2000" dirty="0" smtClean="0"/>
              <a:t>,</a:t>
            </a:r>
          </a:p>
          <a:p>
            <a:r>
              <a:rPr lang="ru-RU" sz="2000" dirty="0" smtClean="0"/>
              <a:t> учитель географии МАОУ СОЩ №2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355976" y="332656"/>
            <a:ext cx="4464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« Познания и странствия неотделимы друг от друга. Это непременное качество всех путешествий – обогащать человека огромностью и разнообразием знаний». </a:t>
            </a:r>
            <a:br>
              <a:rPr lang="ru-RU" dirty="0"/>
            </a:br>
            <a:endParaRPr lang="ru-RU" dirty="0"/>
          </a:p>
          <a:p>
            <a:pPr algn="r"/>
            <a:r>
              <a:rPr lang="ru-RU" dirty="0"/>
              <a:t>К. Паустовский</a:t>
            </a:r>
          </a:p>
        </p:txBody>
      </p:sp>
    </p:spTree>
    <p:extLst>
      <p:ext uri="{BB962C8B-B14F-4D97-AF65-F5344CB8AC3E}">
        <p14:creationId xmlns:p14="http://schemas.microsoft.com/office/powerpoint/2010/main" val="118484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88640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«Белая ворона» </a:t>
            </a:r>
            <a:r>
              <a:rPr lang="ru-RU" b="1" dirty="0" smtClean="0"/>
              <a:t>(конкурс болельщиков)</a:t>
            </a:r>
          </a:p>
          <a:p>
            <a:pPr algn="ctr"/>
            <a:r>
              <a:rPr lang="ru-RU" b="1" dirty="0" smtClean="0"/>
              <a:t>Самопроверка (вторая команда)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095127"/>
            <a:ext cx="856895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2200" dirty="0"/>
              <a:t>Подчеркните климатические пояса, нехарактерные для Африки: </a:t>
            </a:r>
            <a:endParaRPr lang="ru-RU" sz="2200" dirty="0" smtClean="0"/>
          </a:p>
          <a:p>
            <a:pPr lvl="0"/>
            <a:r>
              <a:rPr lang="ru-RU" sz="2200" dirty="0" smtClean="0"/>
              <a:t>                             </a:t>
            </a:r>
            <a:r>
              <a:rPr lang="ru-RU" sz="2400" dirty="0" smtClean="0"/>
              <a:t>тропический, субтропический, экваториальный,</a:t>
            </a:r>
          </a:p>
          <a:p>
            <a:pPr lvl="0"/>
            <a:r>
              <a:rPr lang="ru-RU" sz="2400" dirty="0" smtClean="0"/>
              <a:t>  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200" dirty="0" smtClean="0"/>
              <a:t>Из </a:t>
            </a:r>
            <a:r>
              <a:rPr lang="ru-RU" sz="2200" dirty="0"/>
              <a:t>перечня слов исключите то, которое является лишним. Объясните почему? </a:t>
            </a:r>
            <a:endParaRPr lang="ru-RU" sz="2200" dirty="0" smtClean="0"/>
          </a:p>
          <a:p>
            <a:pPr lvl="0" algn="just"/>
            <a:endParaRPr lang="ru-RU" sz="2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178768"/>
              </p:ext>
            </p:extLst>
          </p:nvPr>
        </p:nvGraphicFramePr>
        <p:xfrm>
          <a:off x="467544" y="3218785"/>
          <a:ext cx="8280919" cy="319566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4567723"/>
                <a:gridCol w="1649201"/>
                <a:gridCol w="2063995"/>
              </a:tblGrid>
              <a:tr h="604867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Слова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Лишнее слово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Объяснение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6048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Атлас, Капские, Гвинейский, </a:t>
                      </a:r>
                      <a:r>
                        <a:rPr lang="ru-RU" sz="2000" dirty="0" smtClean="0">
                          <a:effectLst/>
                        </a:rPr>
                        <a:t>Драконовы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Гвинейский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залив, а не горы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6048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Виктория, Чад, Танганьика, </a:t>
                      </a:r>
                      <a:r>
                        <a:rPr lang="ru-RU" sz="2000" dirty="0" smtClean="0">
                          <a:effectLst/>
                        </a:rPr>
                        <a:t>Нил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Нил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река, а не озеро</a:t>
                      </a: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60486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Жираф, баобаб, гиена, леопард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баобаб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растение, а не животное</a:t>
                      </a: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6048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Кения, Камерун, Карисимби, </a:t>
                      </a:r>
                      <a:r>
                        <a:rPr lang="ru-RU" sz="2000" dirty="0" err="1" smtClean="0">
                          <a:effectLst/>
                        </a:rPr>
                        <a:t>Тибести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err="1" smtClean="0">
                          <a:effectLst/>
                        </a:rPr>
                        <a:t>Тибести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нагорье, а не вулкан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29472" y="4005061"/>
            <a:ext cx="1630759" cy="5760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26269" y="4581127"/>
            <a:ext cx="1633962" cy="6210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026269" y="5202223"/>
            <a:ext cx="1633962" cy="5794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29472" y="5781720"/>
            <a:ext cx="1630758" cy="6404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660231" y="4005062"/>
            <a:ext cx="2088233" cy="5760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660231" y="4581128"/>
            <a:ext cx="2090175" cy="6210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660231" y="5781720"/>
            <a:ext cx="2090175" cy="6404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660231" y="5202223"/>
            <a:ext cx="2094496" cy="5794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83568" y="1465507"/>
            <a:ext cx="1800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/>
              <a:t>арктический</a:t>
            </a:r>
            <a:r>
              <a:rPr lang="ru-RU" dirty="0" smtClean="0"/>
              <a:t>, 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98477" y="1465506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/>
              <a:t>арктический</a:t>
            </a:r>
            <a:r>
              <a:rPr lang="ru-RU" u="sng" dirty="0"/>
              <a:t>,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30049" y="1781712"/>
            <a:ext cx="22322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/>
              <a:t>субарктический</a:t>
            </a:r>
            <a:r>
              <a:rPr lang="ru-RU" dirty="0"/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10045" y="1781711"/>
            <a:ext cx="22322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/>
              <a:t>субарктический</a:t>
            </a:r>
            <a:r>
              <a:rPr lang="ru-RU" u="sng" dirty="0"/>
              <a:t>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3568" y="1781712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u="sng" dirty="0"/>
              <a:t>умеренный</a:t>
            </a:r>
            <a:r>
              <a:rPr lang="ru-RU" u="sng" dirty="0"/>
              <a:t>,</a:t>
            </a:r>
            <a:r>
              <a:rPr lang="ru-RU" dirty="0"/>
              <a:t>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3568" y="1794446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dirty="0"/>
              <a:t>умеренный</a:t>
            </a:r>
            <a:r>
              <a:rPr lang="ru-RU" dirty="0"/>
              <a:t>, </a:t>
            </a:r>
          </a:p>
        </p:txBody>
      </p:sp>
      <p:sp>
        <p:nvSpPr>
          <p:cNvPr id="22" name="Управляющая кнопка: домой 21">
            <a:hlinkClick r:id="rId2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3" grpId="0"/>
      <p:bldP spid="24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39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335435"/>
              </p:ext>
            </p:extLst>
          </p:nvPr>
        </p:nvGraphicFramePr>
        <p:xfrm>
          <a:off x="706680" y="1628800"/>
          <a:ext cx="7776864" cy="3960441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296144"/>
                <a:gridCol w="1296144"/>
                <a:gridCol w="1296144"/>
                <a:gridCol w="1296144"/>
                <a:gridCol w="1296144"/>
                <a:gridCol w="1296144"/>
              </a:tblGrid>
              <a:tr h="1320147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hlinkClick r:id="rId2" action="ppaction://hlinksldjump"/>
                        </a:rPr>
                        <a:t>1</a:t>
                      </a:r>
                      <a:endParaRPr lang="ru-RU" sz="3600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3" action="ppaction://hlinksldjump"/>
                        </a:rPr>
                        <a:t>2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4" action="ppaction://hlinksldjump"/>
                        </a:rPr>
                        <a:t>3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5" action="ppaction://hlinksldjump"/>
                        </a:rPr>
                        <a:t>4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6" action="ppaction://hlinksldjump"/>
                        </a:rPr>
                        <a:t>5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7" action="ppaction://hlinksldjump"/>
                        </a:rPr>
                        <a:t>6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1320147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8" action="ppaction://hlinksldjump"/>
                        </a:rPr>
                        <a:t>7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9" action="ppaction://hlinksldjump"/>
                        </a:rPr>
                        <a:t>8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0" action="ppaction://hlinksldjump"/>
                        </a:rPr>
                        <a:t>9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1" action="ppaction://hlinksldjump"/>
                        </a:rPr>
                        <a:t>10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2" action="ppaction://hlinksldjump"/>
                        </a:rPr>
                        <a:t>11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3" action="ppaction://hlinksldjump"/>
                        </a:rPr>
                        <a:t>12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1320147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4" action="ppaction://hlinksldjump"/>
                        </a:rPr>
                        <a:t>13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5" action="ppaction://hlinksldjump"/>
                        </a:rPr>
                        <a:t>14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6" action="ppaction://hlinksldjump"/>
                        </a:rPr>
                        <a:t>15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7" action="ppaction://hlinksldjump"/>
                        </a:rPr>
                        <a:t>16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8" action="ppaction://hlinksldjump"/>
                        </a:rPr>
                        <a:t>17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9" action="ppaction://hlinksldjump"/>
                        </a:rPr>
                        <a:t>18</a:t>
                      </a:r>
                      <a:endParaRPr lang="ru-RU" sz="3600" b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" name="Управляющая кнопка: домой 3">
            <a:hlinkClick r:id="rId20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20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834971"/>
            <a:ext cx="7992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Португальский мореплаватель, обогнувший Африку в 1498 г. и открывший морской путь в Индию. </a:t>
            </a:r>
          </a:p>
          <a:p>
            <a:pPr algn="ctr"/>
            <a:endParaRPr lang="ru-RU" sz="2800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763688" y="2394584"/>
            <a:ext cx="5688632" cy="4147023"/>
            <a:chOff x="1763688" y="2276872"/>
            <a:chExt cx="5688632" cy="4147023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3688" y="2276872"/>
              <a:ext cx="5688632" cy="3717496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057741" y="5900675"/>
              <a:ext cx="47525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err="1" smtClean="0">
                  <a:solidFill>
                    <a:srgbClr val="CC3300"/>
                  </a:solidFill>
                </a:rPr>
                <a:t>Васко</a:t>
              </a:r>
              <a:r>
                <a:rPr lang="ru-RU" sz="2800" b="1" dirty="0" smtClean="0">
                  <a:solidFill>
                    <a:srgbClr val="CC3300"/>
                  </a:solidFill>
                </a:rPr>
                <a:t> да Гама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466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124744"/>
            <a:ext cx="813690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Плоскогорье на востоке, сильно приподнятое и раздробленное разломами земной коры? </a:t>
            </a:r>
          </a:p>
          <a:p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467544" y="2204864"/>
            <a:ext cx="7848872" cy="4203604"/>
            <a:chOff x="467544" y="2204864"/>
            <a:chExt cx="7848872" cy="4203604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72233" y="2204864"/>
              <a:ext cx="5511501" cy="365137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67544" y="5885248"/>
              <a:ext cx="78488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Восточно – Африканское плоскогорье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582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0334" y="1113714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Климатический пояс, где только одно время года. </a:t>
            </a: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395536" y="1636933"/>
            <a:ext cx="8285296" cy="4978219"/>
            <a:chOff x="395536" y="1636933"/>
            <a:chExt cx="8285296" cy="497821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39952" y="1636933"/>
              <a:ext cx="4540880" cy="497821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95536" y="3429000"/>
              <a:ext cx="36004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Экваториальный пояс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80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36423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464" y="908720"/>
            <a:ext cx="813690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Самая крупная из рек Африки, текущих в Индийский океан?</a:t>
            </a:r>
          </a:p>
          <a:p>
            <a:endParaRPr lang="ru-RU" dirty="0"/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691680" y="1844822"/>
            <a:ext cx="5730825" cy="4689106"/>
            <a:chOff x="1691680" y="1844822"/>
            <a:chExt cx="5730825" cy="4689106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91680" y="1844822"/>
              <a:ext cx="5730825" cy="429811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411760" y="6010708"/>
              <a:ext cx="43204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Река Замбези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335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980728"/>
            <a:ext cx="81369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Зона, где дожди не выпадают годами.</a:t>
            </a:r>
          </a:p>
          <a:p>
            <a:endParaRPr lang="ru-RU" dirty="0"/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827584" y="1484784"/>
            <a:ext cx="7470964" cy="5230071"/>
            <a:chOff x="1316053" y="1717705"/>
            <a:chExt cx="7006013" cy="485400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16053" y="1717705"/>
              <a:ext cx="3743058" cy="4854008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793674" y="3133501"/>
              <a:ext cx="3528392" cy="885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Тропические </a:t>
              </a:r>
            </a:p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пустыни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532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834971"/>
            <a:ext cx="828092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Известный английский исследователь, который в середине Х</a:t>
            </a:r>
            <a:r>
              <a:rPr lang="en-US" sz="2800" dirty="0"/>
              <a:t>I</a:t>
            </a:r>
            <a:r>
              <a:rPr lang="ru-RU" sz="2800" dirty="0"/>
              <a:t>Х в. совершил несколько путешествий по Южной Африке.</a:t>
            </a:r>
          </a:p>
          <a:p>
            <a:endParaRPr lang="ru-RU" dirty="0"/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619672" y="2132856"/>
            <a:ext cx="5760640" cy="4305293"/>
            <a:chOff x="1619672" y="2204864"/>
            <a:chExt cx="5760640" cy="4305293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2204864"/>
              <a:ext cx="5760640" cy="3819091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13969" y="5986937"/>
              <a:ext cx="44644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Давид Ливингстон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848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824395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Какая форма рельефа преобладает на материке?</a:t>
            </a:r>
          </a:p>
          <a:p>
            <a:pPr algn="ctr"/>
            <a:endParaRPr lang="ru-RU" sz="2800" dirty="0"/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986167" y="1341639"/>
            <a:ext cx="7362127" cy="5373216"/>
            <a:chOff x="986167" y="1341639"/>
            <a:chExt cx="7362127" cy="5373216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6167" y="1341639"/>
              <a:ext cx="4072578" cy="5373216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148064" y="3068960"/>
              <a:ext cx="320023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Равнины: возвышенности и плоскогорья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805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834971"/>
            <a:ext cx="748883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Самое жаркое место на материке.</a:t>
            </a:r>
          </a:p>
          <a:p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3638" y="3464266"/>
            <a:ext cx="5040027" cy="32328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1432588"/>
            <a:ext cx="5256849" cy="310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8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935" y="44624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3300"/>
                </a:solidFill>
              </a:rPr>
              <a:t>Инструкция по управлению презентацией</a:t>
            </a:r>
            <a:endParaRPr lang="ru-RU" sz="2800" b="1" dirty="0">
              <a:solidFill>
                <a:srgbClr val="CC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1377" y="567844"/>
            <a:ext cx="8136904" cy="614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переход </a:t>
            </a:r>
            <a:r>
              <a:rPr lang="ru-RU" sz="1500" dirty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на следующий </a:t>
            </a: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слайд</a:t>
            </a:r>
          </a:p>
          <a:p>
            <a:r>
              <a:rPr lang="ru-RU" sz="1500" dirty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      - </a:t>
            </a:r>
            <a:r>
              <a:rPr lang="ru-RU" sz="1500" dirty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возврат к </a:t>
            </a: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конкурсам</a:t>
            </a:r>
          </a:p>
          <a:p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       - возврат к слайду 11 для выбора вопроса.</a:t>
            </a:r>
            <a:endParaRPr lang="ru-RU" sz="1500" dirty="0">
              <a:solidFill>
                <a:schemeClr val="accent6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r>
              <a:rPr lang="ru-RU" sz="1500" b="1" dirty="0" smtClean="0">
                <a:solidFill>
                  <a:srgbClr val="CC3300"/>
                </a:solidFill>
                <a:latin typeface="+mj-lt"/>
                <a:hlinkClick r:id="rId4" action="ppaction://hlinksldjump"/>
              </a:rPr>
              <a:t>Конкурс </a:t>
            </a:r>
            <a:r>
              <a:rPr lang="ru-RU" sz="1500" b="1" dirty="0">
                <a:solidFill>
                  <a:srgbClr val="CC3300"/>
                </a:solidFill>
                <a:latin typeface="+mj-lt"/>
                <a:hlinkClick r:id="rId4" action="ppaction://hlinksldjump"/>
              </a:rPr>
              <a:t>«Разминка</a:t>
            </a:r>
            <a:r>
              <a:rPr lang="ru-RU" sz="1500" b="1" dirty="0" smtClean="0">
                <a:solidFill>
                  <a:srgbClr val="CC3300"/>
                </a:solidFill>
                <a:latin typeface="+mj-lt"/>
                <a:hlinkClick r:id="rId4" action="ppaction://hlinksldjump"/>
              </a:rPr>
              <a:t>»</a:t>
            </a:r>
            <a:r>
              <a:rPr lang="ru-RU" sz="1500" b="1" dirty="0" smtClean="0">
                <a:solidFill>
                  <a:srgbClr val="CC3300"/>
                </a:solidFill>
                <a:latin typeface="+mj-lt"/>
              </a:rPr>
              <a:t> - </a:t>
            </a:r>
            <a:r>
              <a:rPr lang="ru-RU" sz="1500" dirty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гиперссылка, при нажатии на которую  вы переходите на выбранный вами </a:t>
            </a: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конкурс.</a:t>
            </a:r>
            <a:endParaRPr lang="ru-RU" sz="1500" dirty="0">
              <a:solidFill>
                <a:schemeClr val="accent6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lvl="0" algn="just"/>
            <a:r>
              <a:rPr lang="ru-RU" sz="1500" dirty="0" smtClean="0">
                <a:latin typeface="+mj-lt"/>
              </a:rPr>
              <a:t>На слайде 3 создан триггер. При нажатии на многоточие появляется загаданное слово.</a:t>
            </a:r>
          </a:p>
          <a:p>
            <a:pPr algn="just"/>
            <a:r>
              <a:rPr lang="ru-RU" sz="1500" dirty="0">
                <a:latin typeface="+mj-lt"/>
              </a:rPr>
              <a:t>На </a:t>
            </a:r>
            <a:r>
              <a:rPr lang="ru-RU" sz="1500" dirty="0" smtClean="0">
                <a:latin typeface="+mj-lt"/>
              </a:rPr>
              <a:t>слайдах 5  - 6 работает </a:t>
            </a:r>
            <a:r>
              <a:rPr lang="ru-RU" sz="1500" dirty="0">
                <a:latin typeface="+mj-lt"/>
              </a:rPr>
              <a:t>анимация.  По щелчку появляются </a:t>
            </a:r>
            <a:r>
              <a:rPr lang="ru-RU" sz="1500" dirty="0" smtClean="0">
                <a:latin typeface="+mj-lt"/>
              </a:rPr>
              <a:t>вопросы </a:t>
            </a:r>
            <a:r>
              <a:rPr lang="ru-RU" sz="1500" dirty="0">
                <a:latin typeface="+mj-lt"/>
              </a:rPr>
              <a:t>для команд</a:t>
            </a:r>
            <a:r>
              <a:rPr lang="ru-RU" sz="1500" dirty="0" smtClean="0">
                <a:latin typeface="+mj-lt"/>
              </a:rPr>
              <a:t>.</a:t>
            </a:r>
          </a:p>
          <a:p>
            <a:pPr lvl="0" algn="just"/>
            <a:r>
              <a:rPr lang="ru-RU" sz="1500" dirty="0" smtClean="0">
                <a:latin typeface="+mj-lt"/>
              </a:rPr>
              <a:t>На слайдах 7 - 8 для самопроверки задания созданы триггеры. При нажатии на цифры номера объектов исчезают и появляются  их названия.</a:t>
            </a:r>
          </a:p>
          <a:p>
            <a:pPr algn="just"/>
            <a:r>
              <a:rPr lang="ru-RU" sz="1500" dirty="0" smtClean="0">
                <a:latin typeface="+mj-lt"/>
              </a:rPr>
              <a:t>На слайдах  9 – 10 для самопроверки заданий 1- 2 созданы триггеры. В задании 1 при нажатии на правильные ответы они выделяются подчерком   В задании 2 при нажатии на прямоугольники во второй и третьей колонках  таблицы они исчезают и открываются правильные варианты ответа.</a:t>
            </a:r>
          </a:p>
          <a:p>
            <a:pPr algn="just"/>
            <a:r>
              <a:rPr lang="ru-RU" sz="1500" dirty="0" smtClean="0">
                <a:latin typeface="+mj-lt"/>
              </a:rPr>
              <a:t>На слайде 11 цифры </a:t>
            </a:r>
            <a:r>
              <a:rPr lang="ru-RU" sz="1500" b="1" dirty="0" smtClean="0">
                <a:latin typeface="+mj-lt"/>
                <a:hlinkClick r:id="rId5" action="ppaction://hlinksldjump"/>
              </a:rPr>
              <a:t>1</a:t>
            </a:r>
            <a:r>
              <a:rPr lang="ru-RU" sz="1500" b="1" dirty="0" smtClean="0">
                <a:latin typeface="+mj-lt"/>
              </a:rPr>
              <a:t> – </a:t>
            </a:r>
            <a:r>
              <a:rPr lang="ru-RU" sz="1500" b="1" dirty="0" smtClean="0">
                <a:latin typeface="+mj-lt"/>
                <a:hlinkClick r:id="rId6" action="ppaction://hlinksldjump"/>
              </a:rPr>
              <a:t>18</a:t>
            </a:r>
            <a:r>
              <a:rPr lang="ru-RU" sz="1500" b="1" dirty="0" smtClean="0">
                <a:latin typeface="+mj-lt"/>
              </a:rPr>
              <a:t> </a:t>
            </a:r>
            <a:r>
              <a:rPr lang="ru-RU" sz="1500" dirty="0" smtClean="0">
                <a:latin typeface="+mj-lt"/>
              </a:rPr>
              <a:t>–гиперссылки, при нажатии на которые вы переходите на выбранный вами слайд с вопросом.</a:t>
            </a:r>
          </a:p>
          <a:p>
            <a:pPr algn="just"/>
            <a:r>
              <a:rPr lang="ru-RU" sz="1500" dirty="0" smtClean="0">
                <a:latin typeface="+mj-lt"/>
              </a:rPr>
              <a:t>На слайдах 12 – 28 работает анимация. Правильный ответ на вопрос появляется по щелчку.</a:t>
            </a:r>
          </a:p>
          <a:p>
            <a:pPr algn="just"/>
            <a:r>
              <a:rPr lang="ru-RU" sz="1500" dirty="0" smtClean="0">
                <a:latin typeface="+mj-lt"/>
              </a:rPr>
              <a:t>На слайде 28 созданы триггеры. При нажатии на прямоугольник с характеристикой народа Африки появляется его изображение с названием.</a:t>
            </a:r>
          </a:p>
          <a:p>
            <a:pPr algn="just"/>
            <a:r>
              <a:rPr lang="ru-RU" sz="1500" dirty="0" smtClean="0">
                <a:latin typeface="+mj-lt"/>
              </a:rPr>
              <a:t>На слайде 29 созданы триггеры. При нажатии на прямоугольник с изображением природной зоны Африки появляется его название.</a:t>
            </a:r>
          </a:p>
          <a:p>
            <a:pPr algn="just"/>
            <a:r>
              <a:rPr lang="ru-RU" sz="1500" dirty="0" smtClean="0">
                <a:latin typeface="+mj-lt"/>
              </a:rPr>
              <a:t>На слайде 30 работает анимация.  По щелчку появляются задания для команд.</a:t>
            </a:r>
          </a:p>
          <a:p>
            <a:pPr algn="just"/>
            <a:r>
              <a:rPr lang="ru-RU" sz="1500" dirty="0" smtClean="0">
                <a:latin typeface="+mj-lt"/>
              </a:rPr>
              <a:t>На слайде 31 для самопроверки задания созданы триггеры. При нажатии на ошибки в тексте появляются правильные ответы, выделенные красным цветом.</a:t>
            </a:r>
          </a:p>
          <a:p>
            <a:pPr algn="just"/>
            <a:r>
              <a:rPr lang="ru-RU" sz="1500" dirty="0">
                <a:latin typeface="+mj-lt"/>
              </a:rPr>
              <a:t>На слайдах </a:t>
            </a:r>
            <a:r>
              <a:rPr lang="ru-RU" sz="1500" dirty="0" smtClean="0">
                <a:latin typeface="+mj-lt"/>
              </a:rPr>
              <a:t>32- 36 работает </a:t>
            </a:r>
            <a:r>
              <a:rPr lang="ru-RU" sz="1500" dirty="0">
                <a:latin typeface="+mj-lt"/>
              </a:rPr>
              <a:t>анимация. Правильный ответ на </a:t>
            </a:r>
            <a:r>
              <a:rPr lang="ru-RU" sz="1500" dirty="0" smtClean="0">
                <a:latin typeface="+mj-lt"/>
              </a:rPr>
              <a:t>вопрос (задание) </a:t>
            </a:r>
            <a:r>
              <a:rPr lang="ru-RU" sz="1500" dirty="0">
                <a:latin typeface="+mj-lt"/>
              </a:rPr>
              <a:t>появляется по щелчку.</a:t>
            </a:r>
          </a:p>
          <a:p>
            <a:pPr algn="just"/>
            <a:r>
              <a:rPr lang="ru-RU" sz="1500" dirty="0" smtClean="0">
                <a:latin typeface="+mj-lt"/>
              </a:rPr>
              <a:t>       - воспроизведение музыки на сайдах 3, 38 и 40.</a:t>
            </a:r>
            <a:endParaRPr lang="ru-RU" sz="15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571747" y="641543"/>
            <a:ext cx="235495" cy="20920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566032" y="869561"/>
            <a:ext cx="235495" cy="2142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озврат 6">
            <a:hlinkClick r:id="rId5" action="ppaction://hlinksldjump" highlightClick="1"/>
          </p:cNvPr>
          <p:cNvSpPr/>
          <p:nvPr/>
        </p:nvSpPr>
        <p:spPr>
          <a:xfrm>
            <a:off x="566032" y="1086030"/>
            <a:ext cx="235615" cy="23101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Afrikanskie_tam-tamy_-_A_ved_s_etogo_vse_nachinal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rgbClr val="00206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71571" y="6156848"/>
            <a:ext cx="230201" cy="23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65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8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4339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3481" y="807295"/>
            <a:ext cx="77048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Цветная река.</a:t>
            </a:r>
          </a:p>
          <a:p>
            <a:pPr algn="ctr"/>
            <a:endParaRPr lang="ru-RU" sz="2400" dirty="0"/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426759" y="1483911"/>
            <a:ext cx="6313593" cy="5169389"/>
            <a:chOff x="1426759" y="1340768"/>
            <a:chExt cx="6313593" cy="5169389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26759" y="1340768"/>
              <a:ext cx="6313593" cy="473519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407657" y="5986937"/>
              <a:ext cx="4536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Река Оранжевая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8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832" y="834971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Места выхода грунтовых вод на поверхность в пустыне с богатой растительностью.</a:t>
            </a:r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213433" y="1951303"/>
            <a:ext cx="6471686" cy="4717146"/>
            <a:chOff x="1213433" y="1766256"/>
            <a:chExt cx="6471686" cy="4717146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3433" y="1766256"/>
              <a:ext cx="6471686" cy="424847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195736" y="5960182"/>
              <a:ext cx="43204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Оазис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058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048" y="728253"/>
            <a:ext cx="80648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 smtClean="0"/>
              <a:t>Русский учёный, собравший богатую коллекцию культурных растений Африки и установивший, что Эфиопия – родина твёрдых сортов пшеницы.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827584" y="2132856"/>
            <a:ext cx="7416824" cy="4377301"/>
            <a:chOff x="827584" y="2132856"/>
            <a:chExt cx="7416824" cy="437730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35203" y="2132856"/>
              <a:ext cx="5280586" cy="396044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827584" y="5986937"/>
              <a:ext cx="74168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Николай Иванович Вавилов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583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862212"/>
            <a:ext cx="4680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 smtClean="0"/>
              <a:t>Где в Африке часто происходят землетрясения и извергаются вулканы?</a:t>
            </a:r>
            <a:endParaRPr lang="ru-RU" sz="2800" dirty="0"/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" y="761282"/>
            <a:ext cx="8368626" cy="5926576"/>
            <a:chOff x="1" y="761282"/>
            <a:chExt cx="8368626" cy="5926576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74722" y="761282"/>
              <a:ext cx="2393905" cy="5926576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" y="3321591"/>
              <a:ext cx="57961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В восточной Африке,   </a:t>
              </a:r>
            </a:p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 в зоне Великих Африканских разломов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749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023" y="980728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Сильный и горячий ветер пустыни, несущий тучи песка.</a:t>
            </a:r>
          </a:p>
          <a:p>
            <a:pPr algn="ctr"/>
            <a:endParaRPr lang="ru-RU" sz="2800" dirty="0"/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565666" y="1909839"/>
            <a:ext cx="5724636" cy="4786324"/>
            <a:chOff x="1565666" y="1909839"/>
            <a:chExt cx="5724636" cy="4786324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65666" y="1909839"/>
              <a:ext cx="5724636" cy="429347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849464" y="6172943"/>
              <a:ext cx="48245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Самум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733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9485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3043" y="764704"/>
            <a:ext cx="78707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Водопад на реке Замбези.</a:t>
            </a: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427581" y="1261073"/>
            <a:ext cx="8296829" cy="5174630"/>
            <a:chOff x="427581" y="1261073"/>
            <a:chExt cx="8296829" cy="517463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7581" y="1261073"/>
              <a:ext cx="8296829" cy="465141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835696" y="5912483"/>
              <a:ext cx="51125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Водопад Виктория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997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980728"/>
            <a:ext cx="770485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Зона, где два сезона года; сухой и влажный</a:t>
            </a:r>
          </a:p>
          <a:p>
            <a:endParaRPr lang="ru-RU" dirty="0"/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162695" y="1988840"/>
            <a:ext cx="8819541" cy="4004928"/>
            <a:chOff x="162695" y="1747492"/>
            <a:chExt cx="8819541" cy="400492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695" y="1747492"/>
              <a:ext cx="4745408" cy="3559056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48912" y="1747492"/>
              <a:ext cx="4333324" cy="355905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475656" y="5229200"/>
              <a:ext cx="64807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C3300"/>
                  </a:solidFill>
                </a:rPr>
                <a:t>Саванны и редколесья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81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819483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/>
              <a:t>Место, где можно увидеть снег в Африке </a:t>
            </a:r>
            <a:endParaRPr lang="ru-RU" sz="2800" dirty="0" smtClean="0"/>
          </a:p>
          <a:p>
            <a:pPr lvl="0" algn="ctr"/>
            <a:r>
              <a:rPr lang="ru-RU" sz="2800" dirty="0" smtClean="0"/>
              <a:t>круглый </a:t>
            </a:r>
            <a:r>
              <a:rPr lang="ru-RU" sz="2800" dirty="0"/>
              <a:t>год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5233" y="1412776"/>
            <a:ext cx="6942850" cy="46293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73809" y="5949280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3300"/>
                </a:solidFill>
              </a:rPr>
              <a:t>На вершине вулкана Килиманджаро</a:t>
            </a:r>
            <a:endParaRPr lang="ru-RU" sz="2800" b="1" dirty="0">
              <a:solidFill>
                <a:srgbClr val="CC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68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693276"/>
            <a:ext cx="792088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Какие </a:t>
            </a:r>
            <a:r>
              <a:rPr lang="ru-RU" sz="28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народы </a:t>
            </a:r>
            <a:r>
              <a:rPr lang="ru-RU" sz="28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населяют материк: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683568" y="1602920"/>
            <a:ext cx="3999867" cy="2448272"/>
            <a:chOff x="683568" y="1602920"/>
            <a:chExt cx="3999867" cy="244827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83568" y="1602920"/>
              <a:ext cx="3960440" cy="24482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6149" y="1719060"/>
              <a:ext cx="396728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  <a:p>
              <a:pPr algn="ctr"/>
              <a:r>
                <a:rPr lang="ru-RU" sz="2400" b="1" dirty="0"/>
                <a:t>Самый низкорослый народ на Земле, обитающий в экваториальных лесах.</a:t>
              </a:r>
              <a:endParaRPr lang="ru-RU" sz="2400" dirty="0"/>
            </a:p>
            <a:p>
              <a:pPr algn="ctr"/>
              <a:endParaRPr lang="ru-RU" sz="2400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83568" y="4051192"/>
            <a:ext cx="3960440" cy="2448272"/>
            <a:chOff x="683568" y="4051192"/>
            <a:chExt cx="3960440" cy="2448272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683568" y="4051192"/>
              <a:ext cx="3960440" cy="24482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7584" y="4149080"/>
              <a:ext cx="374441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  <a:p>
              <a:pPr algn="ctr"/>
              <a:r>
                <a:rPr lang="ru-RU" sz="2400" b="1" dirty="0" smtClean="0"/>
                <a:t>Похожие </a:t>
              </a:r>
              <a:r>
                <a:rPr lang="ru-RU" sz="2400" b="1" dirty="0"/>
                <a:t>на монголоидов - обитатели  пустынь и полупустынь Южной Африки. </a:t>
              </a:r>
              <a:endParaRPr lang="ru-RU" sz="2400" dirty="0"/>
            </a:p>
            <a:p>
              <a:pPr algn="ctr"/>
              <a:endParaRPr lang="ru-RU" sz="24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650854" y="1602920"/>
            <a:ext cx="3960440" cy="2448272"/>
            <a:chOff x="4650854" y="1602920"/>
            <a:chExt cx="3960440" cy="244827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4650854" y="1602920"/>
              <a:ext cx="3960440" cy="24482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664497" y="2001332"/>
              <a:ext cx="377699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/>
                <a:t>Представители южной ветви европеоидной расы, населяющие север Африки </a:t>
              </a:r>
              <a:endParaRPr lang="ru-RU" sz="2400" b="1" dirty="0">
                <a:ea typeface="Calibri"/>
                <a:cs typeface="Times New Roman"/>
              </a:endParaRPr>
            </a:p>
            <a:p>
              <a:pPr algn="ctr"/>
              <a:endParaRPr lang="ru-RU" sz="24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644008" y="4021588"/>
            <a:ext cx="3960440" cy="2477876"/>
            <a:chOff x="4644008" y="4021588"/>
            <a:chExt cx="3960440" cy="247787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644008" y="4021588"/>
              <a:ext cx="3960440" cy="247787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683435" y="4437732"/>
              <a:ext cx="375805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/>
                <a:t>Стройные высокорослые народы саванн северной и восточной частей материка.</a:t>
              </a:r>
              <a:endParaRPr lang="ru-RU" sz="2400" b="1" dirty="0">
                <a:ea typeface="Calibri"/>
                <a:cs typeface="Times New Roman"/>
              </a:endParaRPr>
            </a:p>
            <a:p>
              <a:pPr algn="ctr"/>
              <a:endParaRPr lang="ru-RU" sz="2400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721654" y="1595688"/>
            <a:ext cx="3917355" cy="2455504"/>
            <a:chOff x="716150" y="1602921"/>
            <a:chExt cx="3917355" cy="2455504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150" y="1602921"/>
              <a:ext cx="3901928" cy="2455504"/>
            </a:xfrm>
            <a:prstGeom prst="rect">
              <a:avLst/>
            </a:prstGeom>
          </p:spPr>
        </p:pic>
        <p:grpSp>
          <p:nvGrpSpPr>
            <p:cNvPr id="24" name="Группа 23"/>
            <p:cNvGrpSpPr/>
            <p:nvPr/>
          </p:nvGrpSpPr>
          <p:grpSpPr>
            <a:xfrm>
              <a:off x="3347863" y="3621478"/>
              <a:ext cx="1285642" cy="434935"/>
              <a:chOff x="3242670" y="3621478"/>
              <a:chExt cx="1389591" cy="434935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3242670" y="3687081"/>
                <a:ext cx="1389591" cy="3693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42670" y="3621478"/>
                <a:ext cx="1352434" cy="430887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200" b="1" dirty="0" smtClean="0">
                    <a:solidFill>
                      <a:srgbClr val="CC3300"/>
                    </a:solidFill>
                  </a:rPr>
                  <a:t>Пигмеи</a:t>
                </a:r>
                <a:endParaRPr lang="ru-RU" sz="2200" b="1" dirty="0">
                  <a:solidFill>
                    <a:srgbClr val="CC3300"/>
                  </a:solidFill>
                </a:endParaRPr>
              </a:p>
            </p:txBody>
          </p:sp>
        </p:grpSp>
      </p:grpSp>
      <p:grpSp>
        <p:nvGrpSpPr>
          <p:cNvPr id="29" name="Группа 28"/>
          <p:cNvGrpSpPr/>
          <p:nvPr/>
        </p:nvGrpSpPr>
        <p:grpSpPr>
          <a:xfrm>
            <a:off x="4648582" y="1595688"/>
            <a:ext cx="3967284" cy="2473145"/>
            <a:chOff x="4644009" y="1602920"/>
            <a:chExt cx="3967284" cy="2473145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4009" y="1602920"/>
              <a:ext cx="3960440" cy="2447026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7229450" y="3680613"/>
              <a:ext cx="1374997" cy="3693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176380" y="3645178"/>
              <a:ext cx="143491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CC3300"/>
                  </a:solidFill>
                </a:rPr>
                <a:t>Арабы</a:t>
              </a:r>
              <a:endParaRPr lang="ru-RU" sz="2200" b="1" dirty="0">
                <a:solidFill>
                  <a:srgbClr val="CC3300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666259" y="4071400"/>
            <a:ext cx="3995058" cy="2471488"/>
            <a:chOff x="683568" y="4056413"/>
            <a:chExt cx="3995058" cy="2471488"/>
          </a:xfrm>
        </p:grpSpPr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3568" y="4056413"/>
              <a:ext cx="3995058" cy="2443051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3079267" y="6127793"/>
              <a:ext cx="1589554" cy="3693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124120" y="6097014"/>
              <a:ext cx="14927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CC3300"/>
                  </a:solidFill>
                </a:rPr>
                <a:t>Бушмены</a:t>
              </a:r>
              <a:endParaRPr lang="ru-RU" sz="2200" b="1" dirty="0">
                <a:solidFill>
                  <a:srgbClr val="CC3300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4698034" y="4075216"/>
            <a:ext cx="3963818" cy="2445933"/>
            <a:chOff x="4654321" y="4051192"/>
            <a:chExt cx="3963818" cy="2445933"/>
          </a:xfrm>
        </p:grpSpPr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54321" y="4051192"/>
              <a:ext cx="3963818" cy="2445933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7183226" y="6127792"/>
              <a:ext cx="1402854" cy="3693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174042" y="6066237"/>
              <a:ext cx="142122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CC3300"/>
                  </a:solidFill>
                </a:rPr>
                <a:t>Нилоты                                       </a:t>
              </a:r>
              <a:endParaRPr lang="ru-RU" sz="2200" b="1" dirty="0">
                <a:solidFill>
                  <a:srgbClr val="CC3300"/>
                </a:solidFill>
              </a:endParaRPr>
            </a:p>
          </p:txBody>
        </p:sp>
      </p:grpSp>
      <p:sp>
        <p:nvSpPr>
          <p:cNvPr id="37" name="Управляющая кнопка: возврат 36">
            <a:hlinkClick r:id="rId6" action="ppaction://hlinksldjump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31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«Эрудит»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834971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Каким природным зонам соответствуют следующие иллюстрации?</a:t>
            </a:r>
          </a:p>
        </p:txBody>
      </p:sp>
      <p:sp>
        <p:nvSpPr>
          <p:cNvPr id="9" name="Управляющая кнопка: возврат 8">
            <a:hlinkClick r:id="rId2" action="ppaction://hlinksldjump" highlightClick="1"/>
          </p:cNvPr>
          <p:cNvSpPr/>
          <p:nvPr/>
        </p:nvSpPr>
        <p:spPr>
          <a:xfrm>
            <a:off x="8820472" y="6571712"/>
            <a:ext cx="323528" cy="2862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1078492" y="4183577"/>
            <a:ext cx="3349492" cy="2410661"/>
            <a:chOff x="1078492" y="4183577"/>
            <a:chExt cx="3349492" cy="2410661"/>
          </a:xfrm>
        </p:grpSpPr>
        <p:pic>
          <p:nvPicPr>
            <p:cNvPr id="4100" name="Рисунок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0146" y="4183577"/>
              <a:ext cx="3337838" cy="2410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1078492" y="6162190"/>
              <a:ext cx="3327350" cy="43204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26545" y="6138386"/>
              <a:ext cx="303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C3300"/>
                  </a:solidFill>
                </a:rPr>
                <a:t>Экваториальные леса</a:t>
              </a:r>
              <a:endParaRPr lang="ru-RU" sz="2000" b="1" dirty="0">
                <a:solidFill>
                  <a:srgbClr val="CC33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418519" y="4183238"/>
            <a:ext cx="3327350" cy="2411000"/>
            <a:chOff x="4418519" y="4183238"/>
            <a:chExt cx="3327350" cy="2411000"/>
          </a:xfrm>
        </p:grpSpPr>
        <p:pic>
          <p:nvPicPr>
            <p:cNvPr id="4099" name="Рисунок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3713" y="4183238"/>
              <a:ext cx="3302694" cy="241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4418519" y="6162190"/>
              <a:ext cx="3327350" cy="43204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519638" y="6162190"/>
              <a:ext cx="30766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CC3300"/>
                  </a:solidFill>
                </a:rPr>
                <a:t>Саванны и редколесья</a:t>
              </a:r>
              <a:endParaRPr lang="ru-RU" sz="2000" b="1" dirty="0">
                <a:solidFill>
                  <a:srgbClr val="CC3300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133312" y="1802748"/>
            <a:ext cx="3337838" cy="2399668"/>
            <a:chOff x="1090146" y="1798959"/>
            <a:chExt cx="3337838" cy="2399668"/>
          </a:xfrm>
        </p:grpSpPr>
        <p:pic>
          <p:nvPicPr>
            <p:cNvPr id="4097" name="Рисунок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0146" y="1798959"/>
              <a:ext cx="3337838" cy="2384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1090146" y="3812008"/>
              <a:ext cx="3337837" cy="37123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13533" y="3798517"/>
              <a:ext cx="3044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C3300"/>
                  </a:solidFill>
                </a:rPr>
                <a:t>Тропические пустыни</a:t>
              </a:r>
              <a:endParaRPr lang="ru-RU" sz="2000" b="1" dirty="0">
                <a:solidFill>
                  <a:srgbClr val="CC3300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4427983" y="1798959"/>
            <a:ext cx="3308423" cy="2407247"/>
            <a:chOff x="4427983" y="1798959"/>
            <a:chExt cx="3308423" cy="2407247"/>
          </a:xfrm>
        </p:grpSpPr>
        <p:pic>
          <p:nvPicPr>
            <p:cNvPr id="4098" name="Рисунок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3" y="1798959"/>
              <a:ext cx="3308423" cy="24072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Прямоугольник 22"/>
            <p:cNvSpPr/>
            <p:nvPr/>
          </p:nvSpPr>
          <p:spPr>
            <a:xfrm>
              <a:off x="4433712" y="3812008"/>
              <a:ext cx="3302693" cy="39419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19638" y="3783128"/>
              <a:ext cx="31487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C3300"/>
                  </a:solidFill>
                </a:rPr>
                <a:t>Тропические пустыни</a:t>
              </a:r>
              <a:endParaRPr lang="ru-RU" sz="2000" b="1" dirty="0">
                <a:solidFill>
                  <a:srgbClr val="CC3300"/>
                </a:solidFill>
              </a:endParaRPr>
            </a:p>
          </p:txBody>
        </p:sp>
      </p:grpSp>
      <p:pic>
        <p:nvPicPr>
          <p:cNvPr id="21" name="Рисунок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586" y="1817798"/>
            <a:ext cx="3337838" cy="238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3712" y="1770335"/>
            <a:ext cx="3308423" cy="240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6941" y="4187366"/>
            <a:ext cx="3337838" cy="241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5021" y="4178332"/>
            <a:ext cx="3302694" cy="241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22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484784"/>
            <a:ext cx="81369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«                – неизлечимая </a:t>
            </a:r>
            <a:r>
              <a:rPr lang="ru-RU" sz="2800" dirty="0"/>
              <a:t>страсть: вдохнешь пыль её красной земли, услышишь многоголосый бой тамтамов, увидишь в отблеске ночных костров в какой – </a:t>
            </a:r>
            <a:r>
              <a:rPr lang="ru-RU" sz="2800" dirty="0" err="1"/>
              <a:t>нибудь</a:t>
            </a:r>
            <a:r>
              <a:rPr lang="ru-RU" sz="2800" dirty="0"/>
              <a:t> глухой деревушке мускулистые тела танцоров в завораживающих масках, и трудно будет возвращаться из этого таинственного мира».</a:t>
            </a:r>
            <a:br>
              <a:rPr lang="ru-RU" sz="2800" dirty="0"/>
            </a:br>
            <a:endParaRPr lang="ru-RU" sz="2800" dirty="0" smtClean="0"/>
          </a:p>
          <a:p>
            <a:pPr algn="r"/>
            <a:r>
              <a:rPr lang="ru-RU" sz="2800" dirty="0" smtClean="0"/>
              <a:t>Николай Гумилёв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155679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…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7849" y="1472054"/>
            <a:ext cx="1559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</a:rPr>
              <a:t>Африка</a:t>
            </a:r>
            <a:endParaRPr lang="ru-RU" sz="2800" b="1" dirty="0">
              <a:solidFill>
                <a:srgbClr val="CC3300"/>
              </a:solidFill>
            </a:endParaRPr>
          </a:p>
        </p:txBody>
      </p:sp>
      <p:pic>
        <p:nvPicPr>
          <p:cNvPr id="3" name="Afrikanskie_tam-tamy_-_A_ved_s_etogo_vse_nachinal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4008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7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08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43396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6632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3600" b="1" dirty="0">
                <a:solidFill>
                  <a:srgbClr val="CC3300"/>
                </a:solidFill>
              </a:rPr>
              <a:t>«Почемучка</a:t>
            </a:r>
            <a:r>
              <a:rPr lang="ru-RU" sz="3600" b="1" dirty="0" smtClean="0">
                <a:solidFill>
                  <a:srgbClr val="CC3300"/>
                </a:solidFill>
              </a:rPr>
              <a:t>»</a:t>
            </a:r>
            <a:endParaRPr lang="ru-RU" sz="3600" dirty="0">
              <a:solidFill>
                <a:srgbClr val="CC33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539552" y="899428"/>
            <a:ext cx="7992888" cy="810672"/>
            <a:chOff x="539552" y="980728"/>
            <a:chExt cx="7992888" cy="81067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539552" y="980728"/>
              <a:ext cx="7992888" cy="648072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5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5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91952" y="1052736"/>
              <a:ext cx="784048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2400" b="1" dirty="0"/>
                <a:t>Почему в рельефе Африки преобладают равнины?</a:t>
              </a:r>
            </a:p>
            <a:p>
              <a:pPr algn="ctr"/>
              <a:endParaRPr lang="ru-RU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39552" y="1823628"/>
            <a:ext cx="7992888" cy="648072"/>
            <a:chOff x="539552" y="1916832"/>
            <a:chExt cx="7992888" cy="64807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39552" y="1916832"/>
              <a:ext cx="7992888" cy="648072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5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5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5389" y="2010035"/>
              <a:ext cx="7947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2400" b="1" dirty="0"/>
                <a:t>Почему Африка самый жаркий материк</a:t>
              </a:r>
              <a:r>
                <a:rPr lang="ru-RU" sz="2400" b="1" dirty="0" smtClean="0"/>
                <a:t>?</a:t>
              </a:r>
              <a:endParaRPr lang="ru-RU" sz="2400" b="1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41201" y="2837535"/>
            <a:ext cx="7992888" cy="648072"/>
            <a:chOff x="541201" y="2837535"/>
            <a:chExt cx="7992888" cy="64807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41201" y="2837535"/>
              <a:ext cx="7992888" cy="648072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5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5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62273" y="2930738"/>
              <a:ext cx="7950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2400" b="1" dirty="0"/>
                <a:t>Почему река Конго самая полноводная на материке</a:t>
              </a:r>
              <a:r>
                <a:rPr lang="ru-RU" sz="2400" b="1" dirty="0" smtClean="0"/>
                <a:t>?</a:t>
              </a:r>
              <a:endParaRPr lang="ru-RU" sz="24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09689" y="3861048"/>
            <a:ext cx="7992888" cy="648072"/>
            <a:chOff x="509689" y="3861048"/>
            <a:chExt cx="7992888" cy="64807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09689" y="3861048"/>
              <a:ext cx="7992888" cy="648072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5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5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85389" y="3954251"/>
              <a:ext cx="77310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2400" b="1" dirty="0"/>
                <a:t>Почему в Восточной Африке много вулканов</a:t>
              </a:r>
              <a:r>
                <a:rPr lang="ru-RU" sz="2400" b="1" dirty="0" smtClean="0"/>
                <a:t>?</a:t>
              </a:r>
              <a:endParaRPr lang="ru-RU" sz="24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39552" y="4882037"/>
            <a:ext cx="7992888" cy="683264"/>
            <a:chOff x="509689" y="4941168"/>
            <a:chExt cx="7992888" cy="68326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509689" y="4941168"/>
              <a:ext cx="7992888" cy="648072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5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5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39552" y="4941168"/>
              <a:ext cx="7707820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ru-RU" sz="2400" b="1" dirty="0"/>
                <a:t>Почему в субэкваториальном поясе выделяют два сезона: сухой и </a:t>
              </a:r>
              <a:r>
                <a:rPr lang="ru-RU" sz="2400" b="1" dirty="0" smtClean="0"/>
                <a:t>влажный</a:t>
              </a:r>
              <a:r>
                <a:rPr lang="ru-RU" sz="2400" b="1" dirty="0"/>
                <a:t>.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93715" y="5877272"/>
            <a:ext cx="7992888" cy="685005"/>
            <a:chOff x="493715" y="5877272"/>
            <a:chExt cx="7992888" cy="68500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93715" y="5877272"/>
              <a:ext cx="7992888" cy="648072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5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5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3715" y="5879013"/>
              <a:ext cx="7966717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2400" b="1" dirty="0"/>
                <a:t>Почему на побережье Атлантического океана в Южной Африке образовалась пустыня </a:t>
              </a:r>
              <a:r>
                <a:rPr lang="ru-RU" sz="2400" b="1" dirty="0" err="1"/>
                <a:t>Намиб</a:t>
              </a:r>
              <a:r>
                <a:rPr lang="ru-RU" sz="2400" b="1" dirty="0"/>
                <a:t>?</a:t>
              </a:r>
              <a:endParaRPr lang="ru-RU" sz="2400" dirty="0"/>
            </a:p>
          </p:txBody>
        </p:sp>
      </p:grpSp>
      <p:sp>
        <p:nvSpPr>
          <p:cNvPr id="22" name="Управляющая кнопка: домой 21">
            <a:hlinkClick r:id="rId2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15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3941" y="141496"/>
            <a:ext cx="8496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C3300"/>
                </a:solidFill>
              </a:rPr>
              <a:t>«Корректор» </a:t>
            </a:r>
          </a:p>
          <a:p>
            <a:pPr algn="ctr"/>
            <a:r>
              <a:rPr lang="ru-RU" sz="2400" dirty="0" smtClean="0"/>
              <a:t>Самопроверка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1124744"/>
            <a:ext cx="83529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2400" dirty="0" smtClean="0"/>
              <a:t>Африка –               по величине материк. Её площадь равна </a:t>
            </a:r>
          </a:p>
          <a:p>
            <a:pPr indent="457200" algn="just">
              <a:lnSpc>
                <a:spcPct val="150000"/>
              </a:lnSpc>
            </a:pPr>
            <a:r>
              <a:rPr lang="ru-RU" sz="2400" dirty="0" smtClean="0"/>
              <a:t>млн. кв. км. Экватор пересекает материк почти посередине. На                           материка находятся горы Атлас. Самый  крупный  остров                        Африка –  самый                  Земли.                         часть материка наиболее приподнята. Здесь находится самая высокая вершина – г.                         Самая длинная река –           .          Много озёр. Самое глубокое -                     Пустыни составляют около      % территории.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16469" y="1257063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третий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65386" y="1240803"/>
            <a:ext cx="1287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C3300"/>
                </a:solidFill>
              </a:rPr>
              <a:t>второй</a:t>
            </a: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7003" y="1818440"/>
            <a:ext cx="6409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54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2737" y="1800325"/>
            <a:ext cx="49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C3300"/>
                </a:solidFill>
              </a:rPr>
              <a:t>30</a:t>
            </a: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07804" y="2356116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C3300"/>
                </a:solidFill>
              </a:rPr>
              <a:t>с</a:t>
            </a:r>
            <a:r>
              <a:rPr lang="ru-RU" sz="2400" b="1" dirty="0" smtClean="0">
                <a:solidFill>
                  <a:srgbClr val="CC3300"/>
                </a:solidFill>
              </a:rPr>
              <a:t>еверо - западе</a:t>
            </a: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56529" y="2348880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северо – востоке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4007" y="2895702"/>
            <a:ext cx="2160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C3300"/>
                </a:solidFill>
              </a:rPr>
              <a:t>   Мадагаскар.  </a:t>
            </a: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96035" y="289570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Сомали.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450481" y="3436076"/>
            <a:ext cx="1284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C3300"/>
                </a:solidFill>
              </a:rPr>
              <a:t>жаркий</a:t>
            </a: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5175" y="3429000"/>
            <a:ext cx="1000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сухой 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4599483" y="3444143"/>
            <a:ext cx="17211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C3300"/>
                </a:solidFill>
              </a:rPr>
              <a:t>Восточная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11960" y="3444143"/>
            <a:ext cx="2452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Северо-западная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2291781" y="4556073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Кения.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014223" y="737794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C3300"/>
                </a:solidFill>
              </a:rPr>
              <a:t> </a:t>
            </a: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26955" y="4540146"/>
            <a:ext cx="2472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C3300"/>
                </a:solidFill>
              </a:rPr>
              <a:t>Килиманджаро.</a:t>
            </a: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668344" y="4541310"/>
            <a:ext cx="982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C3300"/>
                </a:solidFill>
              </a:rPr>
              <a:t>Нил.</a:t>
            </a: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40352" y="4541310"/>
            <a:ext cx="1088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Конго.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4629586" y="5063917"/>
            <a:ext cx="2005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C3300"/>
                </a:solidFill>
              </a:rPr>
              <a:t>Танганьика.</a:t>
            </a: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44007" y="5085184"/>
            <a:ext cx="183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Виктория.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2824949" y="5656632"/>
            <a:ext cx="622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50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2824949" y="5655947"/>
            <a:ext cx="622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C3300"/>
                </a:solidFill>
              </a:rPr>
              <a:t>3</a:t>
            </a:r>
            <a:r>
              <a:rPr lang="ru-RU" sz="2400" b="1" dirty="0" smtClean="0">
                <a:solidFill>
                  <a:srgbClr val="CC3300"/>
                </a:solidFill>
              </a:rPr>
              <a:t>0</a:t>
            </a: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27" name="Управляющая кнопка: домой 26">
            <a:hlinkClick r:id="rId2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25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332656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«Сафари»</a:t>
            </a:r>
            <a:r>
              <a:rPr lang="ru-RU" sz="3600" b="1" dirty="0" smtClean="0"/>
              <a:t> </a:t>
            </a:r>
            <a:r>
              <a:rPr lang="ru-RU" sz="2400" b="1" dirty="0"/>
              <a:t>(конкурс болельщиков)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772816"/>
            <a:ext cx="4680538" cy="37147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0670" y="1772816"/>
            <a:ext cx="4457490" cy="3714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984232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Подберите карточки, которые характеризуют природную зону.</a:t>
            </a:r>
            <a:endParaRPr lang="ru-RU" sz="2400" dirty="0"/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73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3975" y="116632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C3300"/>
                </a:solidFill>
              </a:rPr>
              <a:t>Конкурс капитанов</a:t>
            </a:r>
            <a:endParaRPr lang="ru-RU" sz="3600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836712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/>
              <a:t>Определить тип климата по </a:t>
            </a:r>
            <a:r>
              <a:rPr lang="ru-RU" sz="2400" dirty="0" err="1"/>
              <a:t>климатограмме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2442" y="1431179"/>
            <a:ext cx="7281111" cy="43924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07313" y="5877272"/>
            <a:ext cx="7248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C3300"/>
                </a:solidFill>
              </a:rPr>
              <a:t>Экваториальный климат</a:t>
            </a:r>
            <a:endParaRPr lang="ru-RU" sz="3200" b="1" dirty="0">
              <a:solidFill>
                <a:srgbClr val="CC330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855968" y="6525344"/>
            <a:ext cx="288032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49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3975" y="116632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C3300"/>
                </a:solidFill>
              </a:rPr>
              <a:t>Конкурс</a:t>
            </a:r>
            <a:r>
              <a:rPr lang="ru-RU" sz="3600" dirty="0" smtClean="0"/>
              <a:t> </a:t>
            </a:r>
            <a:r>
              <a:rPr lang="ru-RU" sz="3600" dirty="0" smtClean="0">
                <a:solidFill>
                  <a:srgbClr val="CC3300"/>
                </a:solidFill>
              </a:rPr>
              <a:t>капитанов</a:t>
            </a:r>
            <a:endParaRPr lang="ru-RU" sz="3600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836712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/>
              <a:t>Определить тип климата по </a:t>
            </a:r>
            <a:r>
              <a:rPr lang="ru-RU" sz="2400" dirty="0" err="1"/>
              <a:t>климатограмме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1496" y="1563541"/>
            <a:ext cx="7363195" cy="44644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41495" y="6019636"/>
            <a:ext cx="7363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C3300"/>
                </a:solidFill>
              </a:rPr>
              <a:t>Субтропический климат</a:t>
            </a:r>
            <a:endParaRPr lang="ru-RU" sz="3200" b="1" dirty="0">
              <a:solidFill>
                <a:srgbClr val="CC330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855968" y="6525344"/>
            <a:ext cx="288032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67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3975" y="116632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C3300"/>
                </a:solidFill>
              </a:rPr>
              <a:t>Конкурс капитанов</a:t>
            </a:r>
            <a:endParaRPr lang="ru-RU" sz="3600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915" y="980728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/>
              <a:t>Определить объект по описанию: </a:t>
            </a:r>
            <a:endParaRPr lang="ru-RU" sz="2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67544" y="1628800"/>
            <a:ext cx="8299299" cy="466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5000"/>
              </a:lnSpc>
            </a:pPr>
            <a:r>
              <a:rPr lang="ru-RU" sz="2400" dirty="0" smtClean="0"/>
              <a:t>«Это слово ассоциируется обычно с вечной жаждой, бесплодными просторами и, конечно, жарой. В переводе название этой местности означает «местность с рыжим оттенком почвы, лишенная растительности». Выжженная  солнцем суша расположена между Атлантическим океаном и Красным морем. На этой земле вообще не бывает дождя. Ветер поднимает мелкие частицы породы – песчинки -  в раскалённый воздух и образует мощный источник пыли на Земле».</a:t>
            </a:r>
          </a:p>
          <a:p>
            <a:pPr algn="just">
              <a:lnSpc>
                <a:spcPct val="125000"/>
              </a:lnSpc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386023" y="5832836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C3300"/>
                </a:solidFill>
              </a:rPr>
              <a:t>Пустыня Сахара</a:t>
            </a:r>
            <a:endParaRPr lang="ru-RU" sz="3200" b="1" dirty="0">
              <a:solidFill>
                <a:srgbClr val="CC330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855968" y="6525344"/>
            <a:ext cx="288032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35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3975" y="116632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C3300"/>
                </a:solidFill>
              </a:rPr>
              <a:t>Конкурс капитанов</a:t>
            </a:r>
            <a:endParaRPr lang="ru-RU" sz="3600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908720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 smtClean="0"/>
              <a:t>Определить объект по описанию: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0322" y="1772816"/>
            <a:ext cx="784887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5000"/>
              </a:lnSpc>
            </a:pPr>
            <a:r>
              <a:rPr lang="ru-RU" dirty="0" smtClean="0"/>
              <a:t>«</a:t>
            </a:r>
            <a:r>
              <a:rPr lang="ru-RU" sz="2400" dirty="0" smtClean="0"/>
              <a:t>От экватора до Средиземного моря несет свои воды эта река, даря влагу девяти государствам. У реки два истока, она состоит из двух рек, совершенно не похожих по характеру. По берегам реки протянулись зеленые поля пшеницы и сахарного тростника, рощи стройных пальм. Стаи пеликанов, аистов, журавлей хлопают крыльями над её водами».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195736" y="5096803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C3300"/>
                </a:solidFill>
              </a:rPr>
              <a:t>Река </a:t>
            </a:r>
            <a:r>
              <a:rPr lang="ru-RU" sz="3200" b="1" dirty="0">
                <a:solidFill>
                  <a:srgbClr val="CC3300"/>
                </a:solidFill>
              </a:rPr>
              <a:t>Н</a:t>
            </a:r>
            <a:r>
              <a:rPr lang="ru-RU" sz="3200" b="1" dirty="0" smtClean="0">
                <a:solidFill>
                  <a:srgbClr val="CC3300"/>
                </a:solidFill>
              </a:rPr>
              <a:t>ил</a:t>
            </a:r>
            <a:endParaRPr lang="ru-RU" sz="3200" b="1" dirty="0">
              <a:solidFill>
                <a:srgbClr val="CC330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864352" y="6519167"/>
            <a:ext cx="288032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43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3975" y="116632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C3300"/>
                </a:solidFill>
              </a:rPr>
              <a:t>Конкурс капитанов</a:t>
            </a:r>
            <a:endParaRPr lang="ru-RU" sz="3600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1988840"/>
            <a:ext cx="5760640" cy="2688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ru-RU" sz="3200" dirty="0"/>
              <a:t>Что такое пассаты?</a:t>
            </a:r>
          </a:p>
          <a:p>
            <a:pPr lvl="0" algn="ctr">
              <a:lnSpc>
                <a:spcPct val="200000"/>
              </a:lnSpc>
            </a:pPr>
            <a:r>
              <a:rPr lang="ru-RU" sz="3200" dirty="0"/>
              <a:t>Что такое вади?</a:t>
            </a:r>
          </a:p>
          <a:p>
            <a:pPr>
              <a:lnSpc>
                <a:spcPct val="200000"/>
              </a:lnSpc>
            </a:pPr>
            <a:endParaRPr lang="ru-RU" sz="24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034920" y="1196752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Что это такое?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7756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4624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C3300"/>
                </a:solidFill>
              </a:rPr>
              <a:t>Творческий конкурс</a:t>
            </a:r>
            <a:endParaRPr lang="ru-RU" sz="3600" dirty="0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1426" y="690955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Составить </a:t>
            </a:r>
            <a:r>
              <a:rPr lang="ru-RU" sz="3200" dirty="0" err="1" smtClean="0"/>
              <a:t>синквейн</a:t>
            </a:r>
            <a:r>
              <a:rPr lang="ru-RU" sz="3200" dirty="0" smtClean="0"/>
              <a:t> на тему Африка.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1389622"/>
            <a:ext cx="8044589" cy="5354121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5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Afrikanskie_tam-tamy_-_A_ved_s_etogo_vse_nachinal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37921" y="37890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40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8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39797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C3300"/>
                </a:solidFill>
              </a:rPr>
              <a:t>Рефлексия</a:t>
            </a:r>
            <a:endParaRPr lang="ru-RU" sz="3600" dirty="0">
              <a:solidFill>
                <a:srgbClr val="CC33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7684" y="1340768"/>
            <a:ext cx="59046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2800" dirty="0" smtClean="0"/>
              <a:t>За </a:t>
            </a:r>
            <a:r>
              <a:rPr lang="ru-RU" sz="2800" dirty="0"/>
              <a:t>урок я </a:t>
            </a:r>
            <a:r>
              <a:rPr lang="ru-RU" sz="2800" dirty="0" smtClean="0"/>
              <a:t>…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2800" dirty="0" smtClean="0"/>
              <a:t>Своей </a:t>
            </a:r>
            <a:r>
              <a:rPr lang="ru-RU" sz="2800" dirty="0"/>
              <a:t>работой на уроке </a:t>
            </a:r>
            <a:r>
              <a:rPr lang="ru-RU" sz="2800" dirty="0" smtClean="0"/>
              <a:t>я …</a:t>
            </a:r>
            <a:endParaRPr lang="ru-RU" sz="2800" dirty="0"/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2800" dirty="0" smtClean="0"/>
              <a:t>Мое настроение …</a:t>
            </a:r>
            <a:endParaRPr lang="ru-RU" sz="2800" dirty="0"/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2800" dirty="0" smtClean="0"/>
              <a:t>Материал </a:t>
            </a:r>
            <a:r>
              <a:rPr lang="ru-RU" sz="2800" dirty="0"/>
              <a:t>урока мне </a:t>
            </a:r>
            <a:r>
              <a:rPr lang="ru-RU" sz="2800" dirty="0" smtClean="0"/>
              <a:t>был …</a:t>
            </a:r>
            <a:endParaRPr lang="ru-RU" sz="28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88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88640"/>
            <a:ext cx="7056784" cy="7094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5000"/>
              </a:lnSpc>
            </a:pPr>
            <a:r>
              <a:rPr lang="ru-RU" sz="2800" b="1" dirty="0" smtClean="0">
                <a:solidFill>
                  <a:srgbClr val="CC3300"/>
                </a:solidFill>
                <a:hlinkClick r:id="rId2" action="ppaction://hlinksldjump"/>
              </a:rPr>
              <a:t>Конкурс </a:t>
            </a:r>
            <a:r>
              <a:rPr lang="ru-RU" sz="2800" b="1" dirty="0">
                <a:solidFill>
                  <a:srgbClr val="CC3300"/>
                </a:solidFill>
                <a:hlinkClick r:id="rId2" action="ppaction://hlinksldjump"/>
              </a:rPr>
              <a:t>«Разминка»</a:t>
            </a:r>
            <a:endParaRPr lang="ru-RU" sz="2800" b="1" dirty="0">
              <a:solidFill>
                <a:srgbClr val="CC3300"/>
              </a:solidFill>
            </a:endParaRPr>
          </a:p>
          <a:p>
            <a:pPr lvl="0">
              <a:lnSpc>
                <a:spcPct val="125000"/>
              </a:lnSpc>
            </a:pPr>
            <a:r>
              <a:rPr lang="ru-RU" sz="2800" b="1" dirty="0" smtClean="0">
                <a:solidFill>
                  <a:srgbClr val="CC3300"/>
                </a:solidFill>
                <a:hlinkClick r:id="rId3" action="ppaction://hlinksldjump"/>
              </a:rPr>
              <a:t>Конкурс </a:t>
            </a:r>
            <a:r>
              <a:rPr lang="ru-RU" sz="2800" b="1" dirty="0">
                <a:solidFill>
                  <a:srgbClr val="CC3300"/>
                </a:solidFill>
                <a:hlinkClick r:id="rId3" action="ppaction://hlinksldjump"/>
              </a:rPr>
              <a:t>«Картограф»</a:t>
            </a:r>
            <a:endParaRPr lang="ru-RU" sz="2800" b="1" dirty="0">
              <a:solidFill>
                <a:srgbClr val="CC3300"/>
              </a:solidFill>
            </a:endParaRPr>
          </a:p>
          <a:p>
            <a:pPr>
              <a:lnSpc>
                <a:spcPct val="125000"/>
              </a:lnSpc>
            </a:pPr>
            <a:r>
              <a:rPr lang="ru-RU" sz="2800" b="1" dirty="0" smtClean="0">
                <a:solidFill>
                  <a:srgbClr val="CC3300"/>
                </a:solidFill>
                <a:hlinkClick r:id="rId4" action="ppaction://hlinksldjump"/>
              </a:rPr>
              <a:t>Конкурс «Белая ворона» </a:t>
            </a:r>
            <a:r>
              <a:rPr lang="ru-RU" sz="2000" b="1" dirty="0" smtClean="0">
                <a:solidFill>
                  <a:srgbClr val="CC3300"/>
                </a:solidFill>
              </a:rPr>
              <a:t>(болельщиков конкурс) </a:t>
            </a:r>
            <a:r>
              <a:rPr lang="ru-RU" sz="2800" b="1" dirty="0" smtClean="0">
                <a:solidFill>
                  <a:srgbClr val="CC3300"/>
                </a:solidFill>
                <a:hlinkClick r:id="rId5" action="ppaction://hlinksldjump"/>
              </a:rPr>
              <a:t>Конкурс «</a:t>
            </a:r>
            <a:r>
              <a:rPr lang="ru-RU" sz="2800" b="1" dirty="0">
                <a:solidFill>
                  <a:srgbClr val="CC3300"/>
                </a:solidFill>
                <a:hlinkClick r:id="rId5" action="ppaction://hlinksldjump"/>
              </a:rPr>
              <a:t>Эрудит»</a:t>
            </a:r>
            <a:endParaRPr lang="ru-RU" sz="2800" b="1" dirty="0">
              <a:solidFill>
                <a:srgbClr val="CC3300"/>
              </a:solidFill>
            </a:endParaRPr>
          </a:p>
          <a:p>
            <a:pPr lvl="0">
              <a:lnSpc>
                <a:spcPct val="125000"/>
              </a:lnSpc>
            </a:pPr>
            <a:r>
              <a:rPr lang="ru-RU" sz="2800" b="1" dirty="0" smtClean="0">
                <a:solidFill>
                  <a:srgbClr val="CC3300"/>
                </a:solidFill>
                <a:hlinkClick r:id="rId6" action="ppaction://hlinksldjump"/>
              </a:rPr>
              <a:t>Конкурс </a:t>
            </a:r>
            <a:r>
              <a:rPr lang="ru-RU" sz="2800" b="1" dirty="0">
                <a:solidFill>
                  <a:srgbClr val="CC3300"/>
                </a:solidFill>
                <a:hlinkClick r:id="rId6" action="ppaction://hlinksldjump"/>
              </a:rPr>
              <a:t>«Почемучка</a:t>
            </a:r>
            <a:r>
              <a:rPr lang="ru-RU" sz="2800" b="1" dirty="0" smtClean="0">
                <a:solidFill>
                  <a:srgbClr val="CC3300"/>
                </a:solidFill>
                <a:hlinkClick r:id="rId6" action="ppaction://hlinksldjump"/>
              </a:rPr>
              <a:t>»</a:t>
            </a:r>
            <a:endParaRPr lang="ru-RU" sz="2800" b="1" dirty="0" smtClean="0">
              <a:solidFill>
                <a:srgbClr val="CC3300"/>
              </a:solidFill>
            </a:endParaRPr>
          </a:p>
          <a:p>
            <a:pPr lvl="0">
              <a:lnSpc>
                <a:spcPct val="125000"/>
              </a:lnSpc>
            </a:pPr>
            <a:r>
              <a:rPr lang="ru-RU" sz="2800" b="1" dirty="0" smtClean="0">
                <a:solidFill>
                  <a:srgbClr val="CC3300"/>
                </a:solidFill>
                <a:hlinkClick r:id="rId7" action="ppaction://hlinksldjump"/>
              </a:rPr>
              <a:t>Разминка</a:t>
            </a:r>
            <a:endParaRPr lang="ru-RU" sz="2800" b="1" dirty="0">
              <a:solidFill>
                <a:srgbClr val="CC3300"/>
              </a:solidFill>
            </a:endParaRPr>
          </a:p>
          <a:p>
            <a:pPr lvl="0">
              <a:lnSpc>
                <a:spcPct val="125000"/>
              </a:lnSpc>
            </a:pPr>
            <a:r>
              <a:rPr lang="ru-RU" sz="2800" b="1" dirty="0">
                <a:solidFill>
                  <a:srgbClr val="CC3300"/>
                </a:solidFill>
                <a:hlinkClick r:id="rId8" action="ppaction://hlinksldjump"/>
              </a:rPr>
              <a:t>Конкурс «Корректор»</a:t>
            </a:r>
            <a:endParaRPr lang="ru-RU" sz="2800" b="1" dirty="0">
              <a:solidFill>
                <a:srgbClr val="CC3300"/>
              </a:solidFill>
            </a:endParaRPr>
          </a:p>
          <a:p>
            <a:pPr>
              <a:lnSpc>
                <a:spcPct val="125000"/>
              </a:lnSpc>
            </a:pPr>
            <a:r>
              <a:rPr lang="ru-RU" sz="2800" b="1" dirty="0" smtClean="0">
                <a:solidFill>
                  <a:srgbClr val="CC3300"/>
                </a:solidFill>
                <a:hlinkClick r:id="rId9" action="ppaction://hlinksldjump"/>
              </a:rPr>
              <a:t>Конкурс «Сафари» </a:t>
            </a:r>
            <a:r>
              <a:rPr lang="ru-RU" sz="2000" b="1" dirty="0" smtClean="0">
                <a:solidFill>
                  <a:srgbClr val="CC3300"/>
                </a:solidFill>
              </a:rPr>
              <a:t>(конкурс болельщиков)</a:t>
            </a:r>
          </a:p>
          <a:p>
            <a:pPr>
              <a:lnSpc>
                <a:spcPct val="125000"/>
              </a:lnSpc>
            </a:pPr>
            <a:r>
              <a:rPr lang="ru-RU" sz="2800" b="1" dirty="0" smtClean="0">
                <a:solidFill>
                  <a:srgbClr val="CC3300"/>
                </a:solidFill>
                <a:hlinkClick r:id="rId10" action="ppaction://hlinksldjump"/>
              </a:rPr>
              <a:t>Конкурс </a:t>
            </a:r>
            <a:r>
              <a:rPr lang="ru-RU" sz="2800" b="1" dirty="0">
                <a:solidFill>
                  <a:srgbClr val="CC3300"/>
                </a:solidFill>
                <a:hlinkClick r:id="rId10" action="ppaction://hlinksldjump"/>
              </a:rPr>
              <a:t>капитанов</a:t>
            </a:r>
            <a:endParaRPr lang="ru-RU" sz="2800" b="1" dirty="0">
              <a:solidFill>
                <a:srgbClr val="CC3300"/>
              </a:solidFill>
            </a:endParaRPr>
          </a:p>
          <a:p>
            <a:pPr>
              <a:lnSpc>
                <a:spcPct val="125000"/>
              </a:lnSpc>
            </a:pPr>
            <a:r>
              <a:rPr lang="ru-RU" sz="2800" b="1" dirty="0">
                <a:solidFill>
                  <a:srgbClr val="CC3300"/>
                </a:solidFill>
                <a:hlinkClick r:id="rId11" action="ppaction://hlinksldjump"/>
              </a:rPr>
              <a:t>Конкурс </a:t>
            </a:r>
            <a:r>
              <a:rPr lang="ru-RU" sz="2800" b="1" dirty="0" smtClean="0">
                <a:solidFill>
                  <a:srgbClr val="CC3300"/>
                </a:solidFill>
                <a:hlinkClick r:id="rId11" action="ppaction://hlinksldjump"/>
              </a:rPr>
              <a:t>«Творческое задание»</a:t>
            </a:r>
            <a:endParaRPr lang="ru-RU" sz="2800" b="1" dirty="0" smtClean="0">
              <a:solidFill>
                <a:srgbClr val="CC3300"/>
              </a:solidFill>
            </a:endParaRPr>
          </a:p>
          <a:p>
            <a:pPr>
              <a:lnSpc>
                <a:spcPct val="125000"/>
              </a:lnSpc>
            </a:pPr>
            <a:r>
              <a:rPr lang="ru-RU" sz="2800" b="1" dirty="0" smtClean="0">
                <a:solidFill>
                  <a:srgbClr val="CC3300"/>
                </a:solidFill>
                <a:hlinkClick r:id="rId12" action="ppaction://hlinksldjump"/>
              </a:rPr>
              <a:t>Рефлексия</a:t>
            </a:r>
            <a:endParaRPr lang="ru-RU" sz="2800" b="1" dirty="0" smtClean="0">
              <a:solidFill>
                <a:srgbClr val="CC3300"/>
              </a:solidFill>
            </a:endParaRPr>
          </a:p>
          <a:p>
            <a:pPr>
              <a:lnSpc>
                <a:spcPct val="125000"/>
              </a:lnSpc>
            </a:pPr>
            <a:r>
              <a:rPr lang="ru-RU" sz="2800" b="1" dirty="0" smtClean="0">
                <a:solidFill>
                  <a:srgbClr val="CC3300"/>
                </a:solidFill>
                <a:hlinkClick r:id="rId13" action="ppaction://hlinksldjump"/>
              </a:rPr>
              <a:t>Домашнее задание</a:t>
            </a:r>
            <a:endParaRPr lang="ru-RU" sz="2800" b="1" dirty="0" smtClean="0">
              <a:solidFill>
                <a:srgbClr val="CC3300"/>
              </a:solidFill>
            </a:endParaRPr>
          </a:p>
          <a:p>
            <a:pPr>
              <a:lnSpc>
                <a:spcPct val="125000"/>
              </a:lnSpc>
            </a:pPr>
            <a:endParaRPr lang="ru-RU" sz="2800" b="1" dirty="0">
              <a:solidFill>
                <a:srgbClr val="CC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9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3200" dirty="0" smtClean="0"/>
              <a:t>Домашнее </a:t>
            </a:r>
            <a:r>
              <a:rPr lang="ru-RU" sz="3200" dirty="0"/>
              <a:t>задание: </a:t>
            </a:r>
            <a:endParaRPr lang="ru-RU" sz="3200" dirty="0" smtClean="0"/>
          </a:p>
          <a:p>
            <a:pPr algn="ctr"/>
            <a:r>
              <a:rPr lang="ru-RU" sz="3200" dirty="0" smtClean="0"/>
              <a:t>составить </a:t>
            </a:r>
            <a:r>
              <a:rPr lang="ru-RU" sz="3200" dirty="0"/>
              <a:t>кроссворд по теме </a:t>
            </a:r>
            <a:r>
              <a:rPr lang="ru-RU" sz="3200" dirty="0" smtClean="0"/>
              <a:t>«Африка»(</a:t>
            </a:r>
            <a:r>
              <a:rPr lang="ru-RU" sz="3200" dirty="0"/>
              <a:t>10 слов).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060" y="1182828"/>
            <a:ext cx="3995762" cy="29795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822" y="1193850"/>
            <a:ext cx="4216337" cy="30272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8386" y="4173825"/>
            <a:ext cx="4237773" cy="26486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811" y="4173389"/>
            <a:ext cx="3989211" cy="2667785"/>
          </a:xfrm>
          <a:prstGeom prst="rect">
            <a:avLst/>
          </a:prstGeom>
        </p:spPr>
      </p:pic>
      <p:pic>
        <p:nvPicPr>
          <p:cNvPr id="7" name="Afrikanskie_tam-tamy_-_A_ved_s_etogo_vse_nachinal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37921" y="37890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24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8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41682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Физкультминутка</a:t>
            </a:r>
          </a:p>
          <a:p>
            <a:pPr algn="ctr"/>
            <a:endParaRPr lang="ru-RU" sz="3200" b="1" dirty="0">
              <a:solidFill>
                <a:srgbClr val="FF0000"/>
              </a:solidFill>
            </a:endParaRP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1000" b="1" dirty="0" smtClean="0">
                <a:solidFill>
                  <a:srgbClr val="FF0000"/>
                </a:solidFill>
                <a:hlinkClick r:id="rId2"/>
              </a:rPr>
              <a:t>https://yandex.ru/video/search?text=</a:t>
            </a:r>
            <a:r>
              <a:rPr lang="ru-RU" sz="1000" b="1" dirty="0" smtClean="0">
                <a:solidFill>
                  <a:srgbClr val="FF0000"/>
                </a:solidFill>
                <a:hlinkClick r:id="rId2"/>
              </a:rPr>
              <a:t>видео%20физкультминутка%20на%20уроках%20географии&amp;</a:t>
            </a:r>
            <a:r>
              <a:rPr lang="en-US" sz="1000" b="1" dirty="0" smtClean="0">
                <a:solidFill>
                  <a:srgbClr val="FF0000"/>
                </a:solidFill>
                <a:hlinkClick r:id="rId2"/>
              </a:rPr>
              <a:t>path=</a:t>
            </a:r>
            <a:r>
              <a:rPr lang="en-US" sz="1000" b="1" dirty="0" err="1" smtClean="0">
                <a:solidFill>
                  <a:srgbClr val="FF0000"/>
                </a:solidFill>
                <a:hlinkClick r:id="rId2"/>
              </a:rPr>
              <a:t>wizard&amp;parent-reqid</a:t>
            </a:r>
            <a:r>
              <a:rPr lang="en-US" sz="1000" b="1" dirty="0" smtClean="0">
                <a:solidFill>
                  <a:srgbClr val="FF0000"/>
                </a:solidFill>
                <a:hlinkClick r:id="rId2"/>
              </a:rPr>
              <a:t>=1481481045332917-8748401421417470198274852-man1-0976&amp;noreask=1&amp;filmId=16744282123318428001</a:t>
            </a:r>
            <a:r>
              <a:rPr lang="ru-RU" sz="10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endParaRPr lang="ru-RU" b="1" dirty="0">
              <a:solidFill>
                <a:srgbClr val="FF0000"/>
              </a:solidFill>
            </a:endParaRPr>
          </a:p>
          <a:p>
            <a:pPr algn="ctr"/>
            <a:r>
              <a:rPr lang="en-US" sz="1000" b="1" dirty="0">
                <a:solidFill>
                  <a:srgbClr val="FF0000"/>
                </a:solidFill>
                <a:hlinkClick r:id="rId3"/>
              </a:rPr>
              <a:t>https://yandex.ru/video/search?filmId=10740780118641092887&amp;text=</a:t>
            </a:r>
            <a:r>
              <a:rPr lang="ru-RU" sz="1000" b="1" dirty="0">
                <a:solidFill>
                  <a:srgbClr val="FF0000"/>
                </a:solidFill>
                <a:hlinkClick r:id="rId3"/>
              </a:rPr>
              <a:t>видео%20физкультминутка%20на%20уроках%20географии%20чунга%20чанга&amp;</a:t>
            </a:r>
            <a:r>
              <a:rPr lang="en-US" sz="1000" b="1" dirty="0" err="1" smtClean="0">
                <a:solidFill>
                  <a:srgbClr val="FF0000"/>
                </a:solidFill>
                <a:hlinkClick r:id="rId3"/>
              </a:rPr>
              <a:t>noreask</a:t>
            </a:r>
            <a:r>
              <a:rPr lang="en-US" sz="1000" b="1" dirty="0" smtClean="0">
                <a:solidFill>
                  <a:srgbClr val="FF0000"/>
                </a:solidFill>
                <a:hlinkClick r:id="rId3"/>
              </a:rPr>
              <a:t>=1&amp;path=wizard</a:t>
            </a:r>
            <a:r>
              <a:rPr lang="ru-RU" sz="1000" b="1" dirty="0" smtClean="0">
                <a:solidFill>
                  <a:srgbClr val="FF0000"/>
                </a:solidFill>
              </a:rPr>
              <a:t>  </a:t>
            </a:r>
            <a:r>
              <a:rPr lang="ru-RU" b="1" dirty="0" smtClean="0"/>
              <a:t>- </a:t>
            </a:r>
            <a:r>
              <a:rPr lang="ru-RU" sz="1200" dirty="0" err="1" smtClean="0"/>
              <a:t>Чунга</a:t>
            </a:r>
            <a:r>
              <a:rPr lang="ru-RU" sz="1200" dirty="0" smtClean="0"/>
              <a:t> - </a:t>
            </a:r>
            <a:r>
              <a:rPr lang="ru-RU" sz="1200" dirty="0" err="1"/>
              <a:t>Ч</a:t>
            </a:r>
            <a:r>
              <a:rPr lang="ru-RU" sz="1200" dirty="0" err="1" smtClean="0"/>
              <a:t>анга</a:t>
            </a:r>
            <a:endParaRPr lang="en-US" sz="1200" dirty="0"/>
          </a:p>
        </p:txBody>
      </p:sp>
      <p:sp>
        <p:nvSpPr>
          <p:cNvPr id="3" name="Управляющая кнопка: домой 2">
            <a:hlinkClick r:id="rId4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58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052736"/>
            <a:ext cx="7416824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2"/>
              </a:rPr>
              <a:t>https://yandex.ru/images/search?img_url=https%3A%2F%2Fdrscdn.500px.org%2Fphoto%2F66359779%2Fq%253D80_m%253D2000%2Fe294b0691673ca1b92a7550d660afd79&amp;text=</a:t>
            </a:r>
            <a:r>
              <a:rPr lang="ru-RU" sz="1200" dirty="0" smtClean="0">
                <a:hlinkClick r:id="rId2"/>
              </a:rPr>
              <a:t>африка%20фото%20природа&amp;</a:t>
            </a:r>
            <a:r>
              <a:rPr lang="en-US" sz="1200" dirty="0" err="1" smtClean="0">
                <a:hlinkClick r:id="rId2"/>
              </a:rPr>
              <a:t>noreask</a:t>
            </a:r>
            <a:r>
              <a:rPr lang="en-US" sz="1200" dirty="0" smtClean="0">
                <a:hlinkClick r:id="rId2"/>
              </a:rPr>
              <a:t>=1&amp;pos=11&amp;lr=11143&amp;rpt=</a:t>
            </a:r>
            <a:r>
              <a:rPr lang="en-US" sz="1200" dirty="0" err="1" smtClean="0">
                <a:hlinkClick r:id="rId2"/>
              </a:rPr>
              <a:t>simage</a:t>
            </a:r>
            <a:r>
              <a:rPr lang="ru-RU" sz="1200" dirty="0" smtClean="0"/>
              <a:t> фото водопада.</a:t>
            </a:r>
          </a:p>
          <a:p>
            <a:r>
              <a:rPr lang="en-US" sz="1200" dirty="0" smtClean="0">
                <a:hlinkClick r:id="rId3"/>
              </a:rPr>
              <a:t>https://yandex.ru/images/search?img_url=https%3A%2F%2Fholawallpaper.com%2Fdownload%2Foriginal%2Fred-sands-66330-66330-1920x1200.jpg&amp;p=4&amp;text=</a:t>
            </a:r>
            <a:r>
              <a:rPr lang="ru-RU" sz="1200" dirty="0" smtClean="0">
                <a:hlinkClick r:id="rId3"/>
              </a:rPr>
              <a:t>африка%20природа%20фото&amp;</a:t>
            </a:r>
            <a:r>
              <a:rPr lang="en-US" sz="1200" dirty="0" err="1" smtClean="0">
                <a:hlinkClick r:id="rId3"/>
              </a:rPr>
              <a:t>noreask</a:t>
            </a:r>
            <a:r>
              <a:rPr lang="en-US" sz="1200" dirty="0" smtClean="0">
                <a:hlinkClick r:id="rId3"/>
              </a:rPr>
              <a:t>=1&amp;pos=147&amp;rpt=</a:t>
            </a:r>
            <a:r>
              <a:rPr lang="en-US" sz="1200" dirty="0" err="1" smtClean="0">
                <a:hlinkClick r:id="rId3"/>
              </a:rPr>
              <a:t>simage&amp;lr</a:t>
            </a:r>
            <a:r>
              <a:rPr lang="en-US" sz="1200" dirty="0" smtClean="0">
                <a:hlinkClick r:id="rId3"/>
              </a:rPr>
              <a:t>=11143</a:t>
            </a:r>
            <a:r>
              <a:rPr lang="ru-RU" sz="1200" dirty="0" smtClean="0"/>
              <a:t> фото пустыня </a:t>
            </a:r>
            <a:r>
              <a:rPr lang="ru-RU" sz="1200" dirty="0" err="1" smtClean="0"/>
              <a:t>Намиб</a:t>
            </a:r>
            <a:r>
              <a:rPr lang="ru-RU" sz="1200" dirty="0" smtClean="0"/>
              <a:t>.</a:t>
            </a:r>
          </a:p>
          <a:p>
            <a:r>
              <a:rPr lang="en-US" sz="1200" dirty="0" smtClean="0">
                <a:hlinkClick r:id="rId4"/>
              </a:rPr>
              <a:t>https://yandex.ru/images/search?img_url=http%3A%2F%2Fkomotoz.ru%2Fphoto%2Fimages%2Fphoto_slona%2Fphoto_slona_05.jpg&amp;p=4&amp;text=</a:t>
            </a:r>
            <a:r>
              <a:rPr lang="ru-RU" sz="1200" dirty="0" smtClean="0">
                <a:hlinkClick r:id="rId4"/>
              </a:rPr>
              <a:t>африка%20природа%20фото&amp;</a:t>
            </a:r>
            <a:r>
              <a:rPr lang="en-US" sz="1200" dirty="0" err="1" smtClean="0">
                <a:hlinkClick r:id="rId4"/>
              </a:rPr>
              <a:t>noreask</a:t>
            </a:r>
            <a:r>
              <a:rPr lang="en-US" sz="1200" dirty="0" smtClean="0">
                <a:hlinkClick r:id="rId4"/>
              </a:rPr>
              <a:t>=1&amp;pos=149&amp;rpt=</a:t>
            </a:r>
            <a:r>
              <a:rPr lang="en-US" sz="1200" dirty="0" err="1" smtClean="0">
                <a:hlinkClick r:id="rId4"/>
              </a:rPr>
              <a:t>simage&amp;lr</a:t>
            </a:r>
            <a:r>
              <a:rPr lang="en-US" sz="1200" dirty="0" smtClean="0">
                <a:hlinkClick r:id="rId4"/>
              </a:rPr>
              <a:t>=11143</a:t>
            </a:r>
            <a:r>
              <a:rPr lang="ru-RU" sz="1200" dirty="0" smtClean="0"/>
              <a:t> фото стадо слонов.</a:t>
            </a:r>
          </a:p>
          <a:p>
            <a:r>
              <a:rPr lang="en-US" sz="1200" dirty="0" smtClean="0">
                <a:hlinkClick r:id="rId5"/>
              </a:rPr>
              <a:t>https://yandex.ru/images/search?img_url=http%3A%2F%2Fhdwall.us%2Fwallpaper_3840x2160%2Fnature_costa_rica_rivers_desktop_1920x1200_hd-wallpaper-1069165.jpg&amp;p=8&amp;text=</a:t>
            </a:r>
            <a:r>
              <a:rPr lang="ru-RU" sz="1200" dirty="0" smtClean="0">
                <a:hlinkClick r:id="rId5"/>
              </a:rPr>
              <a:t>африка%20природа%20фото&amp;</a:t>
            </a:r>
            <a:r>
              <a:rPr lang="en-US" sz="1200" dirty="0" err="1" smtClean="0">
                <a:hlinkClick r:id="rId5"/>
              </a:rPr>
              <a:t>noreask</a:t>
            </a:r>
            <a:r>
              <a:rPr lang="en-US" sz="1200" dirty="0" smtClean="0">
                <a:hlinkClick r:id="rId5"/>
              </a:rPr>
              <a:t>=1&amp;pos=256&amp;rpt=</a:t>
            </a:r>
            <a:r>
              <a:rPr lang="en-US" sz="1200" dirty="0" err="1" smtClean="0">
                <a:hlinkClick r:id="rId5"/>
              </a:rPr>
              <a:t>simage&amp;lr</a:t>
            </a:r>
            <a:r>
              <a:rPr lang="en-US" sz="1200" dirty="0" smtClean="0">
                <a:hlinkClick r:id="rId5"/>
              </a:rPr>
              <a:t>=11143</a:t>
            </a:r>
            <a:r>
              <a:rPr lang="ru-RU" sz="1200" dirty="0" smtClean="0"/>
              <a:t>  фото река в экваториальном лесу.</a:t>
            </a:r>
          </a:p>
          <a:p>
            <a:r>
              <a:rPr lang="en-US" sz="1200" dirty="0" smtClean="0">
                <a:hlinkClick r:id="rId6"/>
              </a:rPr>
              <a:t>https://yandex.ru/images/search?text=</a:t>
            </a:r>
            <a:r>
              <a:rPr lang="ru-RU" sz="1200" dirty="0" smtClean="0">
                <a:hlinkClick r:id="rId6"/>
              </a:rPr>
              <a:t>африка%20люди%20фото&amp;</a:t>
            </a:r>
            <a:r>
              <a:rPr lang="en-US" sz="1200" dirty="0" err="1" smtClean="0">
                <a:hlinkClick r:id="rId6"/>
              </a:rPr>
              <a:t>img_url</a:t>
            </a:r>
            <a:r>
              <a:rPr lang="en-US" sz="1200" dirty="0" smtClean="0">
                <a:hlinkClick r:id="rId6"/>
              </a:rPr>
              <a:t>=https%3A%2F%2Fc2.staticflickr.com%2F6%2F5019%2F5509276843_6cc6b5a150_b.jpg&amp;pos=19&amp;rpt=</a:t>
            </a:r>
            <a:r>
              <a:rPr lang="en-US" sz="1200" dirty="0" err="1" smtClean="0">
                <a:hlinkClick r:id="rId6"/>
              </a:rPr>
              <a:t>simage&amp;lr</a:t>
            </a:r>
            <a:r>
              <a:rPr lang="en-US" sz="1200" dirty="0" smtClean="0">
                <a:hlinkClick r:id="rId6"/>
              </a:rPr>
              <a:t>=11143</a:t>
            </a:r>
            <a:r>
              <a:rPr lang="ru-RU" sz="1200" dirty="0" smtClean="0"/>
              <a:t> - </a:t>
            </a:r>
            <a:r>
              <a:rPr lang="ru-RU" sz="1200" dirty="0" err="1" smtClean="0"/>
              <a:t>ыотонароды</a:t>
            </a:r>
            <a:r>
              <a:rPr lang="ru-RU" sz="1200" dirty="0" smtClean="0"/>
              <a:t> Африки</a:t>
            </a:r>
            <a:r>
              <a:rPr lang="ru-RU" dirty="0" smtClean="0"/>
              <a:t>.</a:t>
            </a:r>
          </a:p>
          <a:p>
            <a:r>
              <a:rPr lang="en-US" sz="1200" dirty="0">
                <a:hlinkClick r:id="rId7"/>
              </a:rPr>
              <a:t>https://yandex.ru/images/search?img_url=http%3A%2F%2Fwww.rmg.co.uk%2Fsites%2Fdefault%2Ffiles%2Fstyles%2Fslider%2Fpublic%2Fvasco.jpg%3Fitok%3Dwv4_jblY&amp;text=</a:t>
            </a:r>
            <a:r>
              <a:rPr lang="ru-RU" sz="1200" dirty="0">
                <a:hlinkClick r:id="rId7"/>
              </a:rPr>
              <a:t>васко%20да%20гама%20фото&amp;</a:t>
            </a:r>
            <a:r>
              <a:rPr lang="en-US" sz="1200" dirty="0" err="1" smtClean="0">
                <a:hlinkClick r:id="rId7"/>
              </a:rPr>
              <a:t>noreask</a:t>
            </a:r>
            <a:r>
              <a:rPr lang="en-US" sz="1200" dirty="0" smtClean="0">
                <a:hlinkClick r:id="rId7"/>
              </a:rPr>
              <a:t>=1&amp;pos=6&amp;lr=11143&amp;rpt=</a:t>
            </a:r>
            <a:r>
              <a:rPr lang="en-US" sz="1200" dirty="0" err="1" smtClean="0">
                <a:hlinkClick r:id="rId7"/>
              </a:rPr>
              <a:t>simage</a:t>
            </a:r>
            <a:r>
              <a:rPr lang="ru-RU" sz="1200" dirty="0" smtClean="0"/>
              <a:t>  - фото </a:t>
            </a:r>
            <a:r>
              <a:rPr lang="ru-RU" sz="1200" dirty="0" err="1" smtClean="0"/>
              <a:t>Васко</a:t>
            </a:r>
            <a:r>
              <a:rPr lang="ru-RU" sz="1200" dirty="0" smtClean="0"/>
              <a:t> да Гама.</a:t>
            </a:r>
          </a:p>
          <a:p>
            <a:r>
              <a:rPr lang="en-US" sz="1200" dirty="0">
                <a:hlinkClick r:id="rId8"/>
              </a:rPr>
              <a:t>https://yandex.ru/images/search?text=</a:t>
            </a:r>
            <a:r>
              <a:rPr lang="ru-RU" sz="1200" dirty="0">
                <a:hlinkClick r:id="rId8"/>
              </a:rPr>
              <a:t>восточно%20африканское%20плоскогорье%20фото&amp;</a:t>
            </a:r>
            <a:r>
              <a:rPr lang="en-US" sz="1200" dirty="0" err="1" smtClean="0">
                <a:hlinkClick r:id="rId8"/>
              </a:rPr>
              <a:t>img_url</a:t>
            </a:r>
            <a:r>
              <a:rPr lang="en-US" sz="1200" dirty="0" smtClean="0">
                <a:hlinkClick r:id="rId8"/>
              </a:rPr>
              <a:t>=http%3A%2F%2Fmedia.escola.britannica.com.br%2Feb-media%2F08%2F8-050-9FDDE98D.jpg&amp;pos=19&amp;rpt=</a:t>
            </a:r>
            <a:r>
              <a:rPr lang="en-US" sz="1200" dirty="0" err="1" smtClean="0">
                <a:hlinkClick r:id="rId8"/>
              </a:rPr>
              <a:t>simage</a:t>
            </a:r>
            <a:r>
              <a:rPr lang="ru-RU" sz="1200" dirty="0" smtClean="0"/>
              <a:t> фото Восточно – Африканское плоскогорье.</a:t>
            </a:r>
          </a:p>
          <a:p>
            <a:r>
              <a:rPr lang="en-US" sz="1200" dirty="0">
                <a:hlinkClick r:id="rId9"/>
              </a:rPr>
              <a:t>https://yandex.ru/images/search?text=</a:t>
            </a:r>
            <a:r>
              <a:rPr lang="ru-RU" sz="1200" dirty="0">
                <a:hlinkClick r:id="rId9"/>
              </a:rPr>
              <a:t>субэкваториальный%20пояс%20%20в%20Африке%20%20карта&amp;</a:t>
            </a:r>
            <a:r>
              <a:rPr lang="en-US" sz="1200" dirty="0" err="1" smtClean="0">
                <a:hlinkClick r:id="rId9"/>
              </a:rPr>
              <a:t>img_url</a:t>
            </a:r>
            <a:r>
              <a:rPr lang="en-US" sz="1200" dirty="0" smtClean="0">
                <a:hlinkClick r:id="rId9"/>
              </a:rPr>
              <a:t>=https%3A%2F%2Fotvet.imgsmail.ru%2Fdownload%2F875a8375f91de049494d6073098e8a2f_c0a893c25212eb776afe4a2261b50397.jpg&amp;pos=3&amp;rpt=</a:t>
            </a:r>
            <a:r>
              <a:rPr lang="en-US" sz="1200" dirty="0" err="1" smtClean="0">
                <a:hlinkClick r:id="rId9"/>
              </a:rPr>
              <a:t>simage</a:t>
            </a:r>
            <a:r>
              <a:rPr lang="ru-RU" sz="1200" dirty="0" smtClean="0"/>
              <a:t> – климатическая карта Африки.</a:t>
            </a:r>
          </a:p>
          <a:p>
            <a:r>
              <a:rPr lang="en-US" sz="1200" dirty="0">
                <a:hlinkClick r:id="rId10"/>
              </a:rPr>
              <a:t>https://yandex.ru/images/search?text=</a:t>
            </a:r>
            <a:r>
              <a:rPr lang="ru-RU" sz="1200" dirty="0">
                <a:hlinkClick r:id="rId10"/>
              </a:rPr>
              <a:t>река%20замбези%20фото&amp;</a:t>
            </a:r>
            <a:r>
              <a:rPr lang="en-US" sz="1200" dirty="0" err="1" smtClean="0">
                <a:hlinkClick r:id="rId10"/>
              </a:rPr>
              <a:t>img_url</a:t>
            </a:r>
            <a:r>
              <a:rPr lang="en-US" sz="1200" dirty="0" smtClean="0">
                <a:hlinkClick r:id="rId10"/>
              </a:rPr>
              <a:t>=https%3A%2F%2Fupload.wikimedia.org%2Fwikipedia%2Fcommons%2Fd%2Fdf%2FThe_Zambezi_River_flows.jpg&amp;pos=1&amp;rpt=</a:t>
            </a:r>
            <a:r>
              <a:rPr lang="en-US" sz="1200" dirty="0" err="1" smtClean="0">
                <a:hlinkClick r:id="rId10"/>
              </a:rPr>
              <a:t>simage</a:t>
            </a:r>
            <a:r>
              <a:rPr lang="ru-RU" sz="1200" dirty="0" smtClean="0"/>
              <a:t> – фото река Замбези.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277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792088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hlinkClick r:id="rId2"/>
              </a:rPr>
              <a:t>https://yandex.ru/images/search?text=</a:t>
            </a:r>
            <a:r>
              <a:rPr lang="ru-RU" sz="1000" dirty="0">
                <a:hlinkClick r:id="rId2"/>
              </a:rPr>
              <a:t>природные%20зоны%20африки%20карта%207%20класс&amp;</a:t>
            </a:r>
            <a:r>
              <a:rPr lang="en-US" sz="1000" dirty="0" err="1" smtClean="0">
                <a:hlinkClick r:id="rId2"/>
              </a:rPr>
              <a:t>img_url</a:t>
            </a:r>
            <a:r>
              <a:rPr lang="en-US" sz="1000" dirty="0" smtClean="0">
                <a:hlinkClick r:id="rId2"/>
              </a:rPr>
              <a:t>=http%3A%2F%2Fbolatogel.info%2Fdata_images%2F57fe8e693357d.jpg&amp;pos=4&amp;rpt=</a:t>
            </a:r>
            <a:r>
              <a:rPr lang="en-US" sz="1000" dirty="0" err="1" smtClean="0">
                <a:hlinkClick r:id="rId2"/>
              </a:rPr>
              <a:t>simage</a:t>
            </a:r>
            <a:r>
              <a:rPr lang="ru-RU" sz="1000" dirty="0" smtClean="0"/>
              <a:t> \ Природные зоны Африки карта.</a:t>
            </a:r>
          </a:p>
          <a:p>
            <a:r>
              <a:rPr lang="en-US" sz="1000" dirty="0">
                <a:hlinkClick r:id="rId3"/>
              </a:rPr>
              <a:t>https://yandex.ru/images/search?text=</a:t>
            </a:r>
            <a:r>
              <a:rPr lang="ru-RU" sz="1000" dirty="0">
                <a:hlinkClick r:id="rId3"/>
              </a:rPr>
              <a:t>давид%20ливингстон&amp;</a:t>
            </a:r>
            <a:r>
              <a:rPr lang="en-US" sz="1000" dirty="0" err="1" smtClean="0">
                <a:hlinkClick r:id="rId3"/>
              </a:rPr>
              <a:t>img_url</a:t>
            </a:r>
            <a:r>
              <a:rPr lang="en-US" sz="1000" dirty="0" smtClean="0">
                <a:hlinkClick r:id="rId3"/>
              </a:rPr>
              <a:t>=http%3A%2F%2Fmodlitba.sk%2Fwp-content%2Fuploads%2F2013%2F06%2FDavid-Livingstone1.jpg&amp;pos=1&amp;rpt=</a:t>
            </a:r>
            <a:r>
              <a:rPr lang="en-US" sz="1000" dirty="0" err="1" smtClean="0">
                <a:hlinkClick r:id="rId3"/>
              </a:rPr>
              <a:t>simage</a:t>
            </a:r>
            <a:r>
              <a:rPr lang="ru-RU" sz="1000" dirty="0" smtClean="0"/>
              <a:t> фото Давид Ливингстон.</a:t>
            </a:r>
          </a:p>
          <a:p>
            <a:r>
              <a:rPr lang="en-US" sz="1000" dirty="0">
                <a:hlinkClick r:id="rId4"/>
              </a:rPr>
              <a:t>https://yandex.ru/images/search?text=</a:t>
            </a:r>
            <a:r>
              <a:rPr lang="ru-RU" sz="1000" dirty="0">
                <a:hlinkClick r:id="rId4"/>
              </a:rPr>
              <a:t>физическая%20карта%20африки&amp;</a:t>
            </a:r>
            <a:r>
              <a:rPr lang="en-US" sz="1000" dirty="0" err="1" smtClean="0">
                <a:hlinkClick r:id="rId4"/>
              </a:rPr>
              <a:t>img_url</a:t>
            </a:r>
            <a:r>
              <a:rPr lang="en-US" sz="1000" dirty="0" smtClean="0">
                <a:hlinkClick r:id="rId4"/>
              </a:rPr>
              <a:t>=http%3A%2F%2Fbiblioclub.ru%2Fservices%2Ffks.php%3Ffks_action%3Dget_file%26fks_flag%3D2%26fks_id%3DAfrica_img_images_19000_452450.jpg&amp;pos=15&amp;rpt=</a:t>
            </a:r>
            <a:r>
              <a:rPr lang="en-US" sz="1000" dirty="0" err="1" smtClean="0">
                <a:hlinkClick r:id="rId4"/>
              </a:rPr>
              <a:t>simage</a:t>
            </a:r>
            <a:r>
              <a:rPr lang="ru-RU" sz="1000" dirty="0" smtClean="0"/>
              <a:t> – Физическая карта Африки.</a:t>
            </a:r>
          </a:p>
          <a:p>
            <a:r>
              <a:rPr lang="en-US" sz="1000" dirty="0">
                <a:hlinkClick r:id="rId5"/>
              </a:rPr>
              <a:t>https://yandex.ru/images/search?text=</a:t>
            </a:r>
            <a:r>
              <a:rPr lang="ru-RU" sz="1000" dirty="0">
                <a:hlinkClick r:id="rId5"/>
              </a:rPr>
              <a:t>пустыня%20сахара%20карта&amp;</a:t>
            </a:r>
            <a:r>
              <a:rPr lang="en-US" sz="1000" dirty="0" err="1" smtClean="0">
                <a:hlinkClick r:id="rId5"/>
              </a:rPr>
              <a:t>img_url</a:t>
            </a:r>
            <a:r>
              <a:rPr lang="en-US" sz="1000" dirty="0" smtClean="0">
                <a:hlinkClick r:id="rId5"/>
              </a:rPr>
              <a:t>=http%3A%2F%2Fimages.myshared.ru%2F9%2F885803%2Fslide_3.jpg&amp;pos=2&amp;rpt=</a:t>
            </a:r>
            <a:r>
              <a:rPr lang="en-US" sz="1000" dirty="0" err="1" smtClean="0">
                <a:hlinkClick r:id="rId5"/>
              </a:rPr>
              <a:t>simage</a:t>
            </a:r>
            <a:r>
              <a:rPr lang="ru-RU" sz="1000" dirty="0" smtClean="0"/>
              <a:t> – Сахара (вид из космоса).</a:t>
            </a:r>
          </a:p>
          <a:p>
            <a:r>
              <a:rPr lang="en-US" sz="1000" dirty="0">
                <a:hlinkClick r:id="rId6"/>
              </a:rPr>
              <a:t>https://yandex.ru/images/search?text=</a:t>
            </a:r>
            <a:r>
              <a:rPr lang="ru-RU" sz="1000" dirty="0">
                <a:hlinkClick r:id="rId6"/>
              </a:rPr>
              <a:t>река%20оранжевая%20фото&amp;</a:t>
            </a:r>
            <a:r>
              <a:rPr lang="en-US" sz="1000" dirty="0" err="1" smtClean="0">
                <a:hlinkClick r:id="rId6"/>
              </a:rPr>
              <a:t>img_url</a:t>
            </a:r>
            <a:r>
              <a:rPr lang="en-US" sz="1000" dirty="0" smtClean="0">
                <a:hlinkClick r:id="rId6"/>
              </a:rPr>
              <a:t>=http%3A%2F%2Fovergraph.ru%2Fimages%2F321058_reka-v-afrike-foto.jpg&amp;pos=12&amp;rpt=</a:t>
            </a:r>
            <a:r>
              <a:rPr lang="en-US" sz="1000" dirty="0" err="1" smtClean="0">
                <a:hlinkClick r:id="rId6"/>
              </a:rPr>
              <a:t>simage</a:t>
            </a:r>
            <a:r>
              <a:rPr lang="ru-RU" sz="1000" dirty="0" smtClean="0"/>
              <a:t> – фото река Оранжевая.</a:t>
            </a:r>
          </a:p>
          <a:p>
            <a:r>
              <a:rPr lang="en-US" sz="1000" dirty="0">
                <a:hlinkClick r:id="rId7"/>
              </a:rPr>
              <a:t>https://yandex.ru/images/search?text=</a:t>
            </a:r>
            <a:r>
              <a:rPr lang="ru-RU" sz="1000" dirty="0">
                <a:hlinkClick r:id="rId7"/>
              </a:rPr>
              <a:t>великие%20восточно%20африканские%20разломы%20карта&amp;</a:t>
            </a:r>
            <a:r>
              <a:rPr lang="en-US" sz="1000" dirty="0" err="1" smtClean="0">
                <a:hlinkClick r:id="rId7"/>
              </a:rPr>
              <a:t>img_url</a:t>
            </a:r>
            <a:r>
              <a:rPr lang="en-US" sz="1000" dirty="0" smtClean="0">
                <a:hlinkClick r:id="rId7"/>
              </a:rPr>
              <a:t>=http%3A%2F%2Fscienceland.info%2Fimages%2Fgeography7%2Fpic43.png&amp;pos=5&amp;rpt=</a:t>
            </a:r>
            <a:r>
              <a:rPr lang="en-US" sz="1000" dirty="0" err="1" smtClean="0">
                <a:hlinkClick r:id="rId7"/>
              </a:rPr>
              <a:t>simage</a:t>
            </a:r>
            <a:r>
              <a:rPr lang="ru-RU" sz="1000" dirty="0" smtClean="0"/>
              <a:t> - Великие Африканские разломы.</a:t>
            </a:r>
          </a:p>
          <a:p>
            <a:r>
              <a:rPr lang="en-US" sz="1000" dirty="0">
                <a:hlinkClick r:id="rId8"/>
              </a:rPr>
              <a:t>https://yandex.ru/images/search?text=</a:t>
            </a:r>
            <a:r>
              <a:rPr lang="ru-RU" sz="1000" dirty="0">
                <a:hlinkClick r:id="rId8"/>
              </a:rPr>
              <a:t>самум%20фото&amp;</a:t>
            </a:r>
            <a:r>
              <a:rPr lang="en-US" sz="1000" dirty="0" err="1" smtClean="0">
                <a:hlinkClick r:id="rId8"/>
              </a:rPr>
              <a:t>img_url</a:t>
            </a:r>
            <a:r>
              <a:rPr lang="en-US" sz="1000" dirty="0" smtClean="0">
                <a:hlinkClick r:id="rId8"/>
              </a:rPr>
              <a:t>=http%3A%2F%2Fuser.vse42.ru%2Ffiles%2FP_S1280x960q80%2FWnone%2Fui-54dbf135c47191.08591271.jpeg&amp;pos=0&amp;rpt=</a:t>
            </a:r>
            <a:r>
              <a:rPr lang="en-US" sz="1000" dirty="0" err="1" smtClean="0">
                <a:hlinkClick r:id="rId8"/>
              </a:rPr>
              <a:t>simage</a:t>
            </a:r>
            <a:r>
              <a:rPr lang="ru-RU" sz="1000" dirty="0" smtClean="0"/>
              <a:t> -  фото самум</a:t>
            </a:r>
          </a:p>
          <a:p>
            <a:r>
              <a:rPr lang="en-US" sz="1000" dirty="0">
                <a:hlinkClick r:id="rId9"/>
              </a:rPr>
              <a:t>https://yandex.ru/images/search?text=</a:t>
            </a:r>
            <a:r>
              <a:rPr lang="ru-RU" sz="1000" dirty="0">
                <a:hlinkClick r:id="rId9"/>
              </a:rPr>
              <a:t>водопад%20виктория%20фото&amp;</a:t>
            </a:r>
            <a:r>
              <a:rPr lang="en-US" sz="1000" dirty="0" err="1" smtClean="0">
                <a:hlinkClick r:id="rId9"/>
              </a:rPr>
              <a:t>img_url</a:t>
            </a:r>
            <a:r>
              <a:rPr lang="en-US" sz="1000" dirty="0" smtClean="0">
                <a:hlinkClick r:id="rId9"/>
              </a:rPr>
              <a:t>=http%3A%2F%2Fnaked-science.ru%2Fsites%2Fdefault%2Ffiles%2Fimages%2F4_270.jpg&amp;pos=5&amp;rpt=</a:t>
            </a:r>
            <a:r>
              <a:rPr lang="en-US" sz="1000" dirty="0" err="1" smtClean="0">
                <a:hlinkClick r:id="rId9"/>
              </a:rPr>
              <a:t>simage</a:t>
            </a:r>
            <a:r>
              <a:rPr lang="ru-RU" sz="1000" dirty="0" smtClean="0"/>
              <a:t> – фото водопад Виктория.</a:t>
            </a:r>
          </a:p>
          <a:p>
            <a:r>
              <a:rPr lang="en-US" sz="1000" dirty="0">
                <a:hlinkClick r:id="rId10"/>
              </a:rPr>
              <a:t>https://yandex.ru/images/search?p=1&amp;text=</a:t>
            </a:r>
            <a:r>
              <a:rPr lang="ru-RU" sz="1000" dirty="0">
                <a:hlinkClick r:id="rId10"/>
              </a:rPr>
              <a:t>саванны%20африки%20%20во%20время%20влажного%20сезона%20фото&amp;</a:t>
            </a:r>
            <a:r>
              <a:rPr lang="en-US" sz="1000" dirty="0" err="1" smtClean="0">
                <a:hlinkClick r:id="rId10"/>
              </a:rPr>
              <a:t>img_url</a:t>
            </a:r>
            <a:r>
              <a:rPr lang="en-US" sz="1000" dirty="0" smtClean="0">
                <a:hlinkClick r:id="rId10"/>
              </a:rPr>
              <a:t>=http%3A%2F%2Fecolibrary.org%2Fimages%2Ffull_image%2FBaobabs_in_afternoon_light_Tanzania_DP115.jpg&amp;pos=48&amp;rpt=</a:t>
            </a:r>
            <a:r>
              <a:rPr lang="en-US" sz="1000" dirty="0" err="1" smtClean="0">
                <a:hlinkClick r:id="rId10"/>
              </a:rPr>
              <a:t>simage</a:t>
            </a:r>
            <a:r>
              <a:rPr lang="ru-RU" sz="1000" dirty="0" smtClean="0"/>
              <a:t> – фото саванна в сухой сезон.</a:t>
            </a:r>
          </a:p>
          <a:p>
            <a:r>
              <a:rPr lang="en-US" sz="1000" dirty="0">
                <a:hlinkClick r:id="rId11"/>
              </a:rPr>
              <a:t>https://yandex.ru/images/search?p=2&amp;text=</a:t>
            </a:r>
            <a:r>
              <a:rPr lang="ru-RU" sz="1000" dirty="0">
                <a:hlinkClick r:id="rId11"/>
              </a:rPr>
              <a:t>саванны%20африки%20%20во%20время%20влажного%20сезона%20фото&amp;</a:t>
            </a:r>
            <a:r>
              <a:rPr lang="en-US" sz="1000" dirty="0" err="1" smtClean="0">
                <a:hlinkClick r:id="rId11"/>
              </a:rPr>
              <a:t>img_url</a:t>
            </a:r>
            <a:r>
              <a:rPr lang="en-US" sz="1000" dirty="0" smtClean="0">
                <a:hlinkClick r:id="rId11"/>
              </a:rPr>
              <a:t>=http%3A%2F%2Fedu.convdocs.org%2Ftw_files2%2Furls_52%2F6%2Fd-5567%2Fimg5.jpg&amp;pos=72&amp;rpt=</a:t>
            </a:r>
            <a:r>
              <a:rPr lang="en-US" sz="1000" dirty="0" err="1" smtClean="0">
                <a:hlinkClick r:id="rId11"/>
              </a:rPr>
              <a:t>simage</a:t>
            </a:r>
            <a:r>
              <a:rPr lang="ru-RU" sz="1000" dirty="0" smtClean="0"/>
              <a:t> – фото саванна во время сезона дождей.</a:t>
            </a:r>
          </a:p>
          <a:p>
            <a:r>
              <a:rPr lang="en-US" sz="1000" dirty="0">
                <a:hlinkClick r:id="rId12"/>
              </a:rPr>
              <a:t>https://yandex.ru/images/search?text=</a:t>
            </a:r>
            <a:r>
              <a:rPr lang="ru-RU" sz="1000" dirty="0">
                <a:hlinkClick r:id="rId12"/>
              </a:rPr>
              <a:t>фото%20килиманджаро%20фото&amp;</a:t>
            </a:r>
            <a:r>
              <a:rPr lang="en-US" sz="1000" dirty="0" err="1" smtClean="0">
                <a:hlinkClick r:id="rId12"/>
              </a:rPr>
              <a:t>img_url</a:t>
            </a:r>
            <a:r>
              <a:rPr lang="en-US" sz="1000" dirty="0" smtClean="0">
                <a:hlinkClick r:id="rId12"/>
              </a:rPr>
              <a:t>=http%3A%2F%2Fwww.cwlyw.com%2Fuploadimg%2Fimage%2F20131121%2F20131121143167866786.jpg&amp;pos=15&amp;rpt=</a:t>
            </a:r>
            <a:r>
              <a:rPr lang="en-US" sz="1000" dirty="0" err="1" smtClean="0">
                <a:hlinkClick r:id="rId12"/>
              </a:rPr>
              <a:t>simage</a:t>
            </a:r>
            <a:r>
              <a:rPr lang="ru-RU" sz="1000" dirty="0" smtClean="0"/>
              <a:t> \- фото вулкан Килиманджаро.</a:t>
            </a:r>
          </a:p>
          <a:p>
            <a:r>
              <a:rPr lang="en-US" sz="1000" dirty="0">
                <a:hlinkClick r:id="rId13"/>
              </a:rPr>
              <a:t>https://yandex.ru/images/search?text=</a:t>
            </a:r>
            <a:r>
              <a:rPr lang="ru-RU" sz="1000" dirty="0">
                <a:hlinkClick r:id="rId13"/>
              </a:rPr>
              <a:t>пигмеи%20фото&amp;</a:t>
            </a:r>
            <a:r>
              <a:rPr lang="en-US" sz="1000" dirty="0" err="1" smtClean="0">
                <a:hlinkClick r:id="rId13"/>
              </a:rPr>
              <a:t>img_url</a:t>
            </a:r>
            <a:r>
              <a:rPr lang="en-US" sz="1000" dirty="0" smtClean="0">
                <a:hlinkClick r:id="rId13"/>
              </a:rPr>
              <a:t>=http%3A%2F%2Foursociety.ru%2F_nw%2F5%2F00854837.jpg&amp;pos=7&amp;rpt=</a:t>
            </a:r>
            <a:r>
              <a:rPr lang="en-US" sz="1000" dirty="0" err="1" smtClean="0">
                <a:hlinkClick r:id="rId13"/>
              </a:rPr>
              <a:t>simage</a:t>
            </a:r>
            <a:r>
              <a:rPr lang="ru-RU" sz="1000" dirty="0" smtClean="0"/>
              <a:t> - фото пигмеи.</a:t>
            </a:r>
          </a:p>
          <a:p>
            <a:r>
              <a:rPr lang="en-US" sz="1000" dirty="0">
                <a:hlinkClick r:id="rId14"/>
              </a:rPr>
              <a:t>https://yandex.ru/images/search?text=</a:t>
            </a:r>
            <a:r>
              <a:rPr lang="ru-RU" sz="1000" dirty="0">
                <a:hlinkClick r:id="rId14"/>
              </a:rPr>
              <a:t>арабы%20фото&amp;</a:t>
            </a:r>
            <a:r>
              <a:rPr lang="en-US" sz="1000" dirty="0" err="1" smtClean="0">
                <a:hlinkClick r:id="rId14"/>
              </a:rPr>
              <a:t>img_url</a:t>
            </a:r>
            <a:r>
              <a:rPr lang="en-US" sz="1000" dirty="0" smtClean="0">
                <a:hlinkClick r:id="rId14"/>
              </a:rPr>
              <a:t>=http%3A%2F%2Fpicaboom.ru%2Fwp-content%2Fgallery%2Fobshee%2F00032413.jpg&amp;pos=16&amp;rpt=</a:t>
            </a:r>
            <a:r>
              <a:rPr lang="en-US" sz="1000" dirty="0" err="1" smtClean="0">
                <a:hlinkClick r:id="rId14"/>
              </a:rPr>
              <a:t>simage</a:t>
            </a:r>
            <a:r>
              <a:rPr lang="ru-RU" sz="1000" dirty="0" smtClean="0"/>
              <a:t> – фото арабы.</a:t>
            </a:r>
          </a:p>
          <a:p>
            <a:r>
              <a:rPr lang="en-US" sz="1000" dirty="0">
                <a:hlinkClick r:id="rId15"/>
              </a:rPr>
              <a:t>https://yandex.ru/images/search?p=2&amp;text=</a:t>
            </a:r>
            <a:r>
              <a:rPr lang="ru-RU" sz="1000" dirty="0">
                <a:hlinkClick r:id="rId15"/>
              </a:rPr>
              <a:t>нилоты%20фото&amp;</a:t>
            </a:r>
            <a:r>
              <a:rPr lang="en-US" sz="1000" dirty="0" err="1">
                <a:hlinkClick r:id="rId15"/>
              </a:rPr>
              <a:t>img_url</a:t>
            </a:r>
            <a:r>
              <a:rPr lang="en-US" sz="1000" dirty="0">
                <a:hlinkClick r:id="rId15"/>
              </a:rPr>
              <a:t>=http%3A%2F%2Ftopgir.com.ua%2Fwp-content%2Fuploads%2F2014%2F05%2Fresized_Masai-Tribe-.</a:t>
            </a:r>
            <a:r>
              <a:rPr lang="en-US" sz="1000" dirty="0" smtClean="0">
                <a:hlinkClick r:id="rId15"/>
              </a:rPr>
              <a:t>jpg&amp;pos=68&amp;rpt=</a:t>
            </a:r>
            <a:r>
              <a:rPr lang="en-US" sz="1000" dirty="0" err="1" smtClean="0">
                <a:hlinkClick r:id="rId15"/>
              </a:rPr>
              <a:t>simage</a:t>
            </a:r>
            <a:r>
              <a:rPr lang="ru-RU" sz="1000" dirty="0" smtClean="0"/>
              <a:t> – фото нилоты.</a:t>
            </a:r>
          </a:p>
          <a:p>
            <a:r>
              <a:rPr lang="en-US" sz="1000" dirty="0">
                <a:hlinkClick r:id="rId16"/>
              </a:rPr>
              <a:t>https://yandex.ru/images/search?text=</a:t>
            </a:r>
            <a:r>
              <a:rPr lang="ru-RU" sz="1000" dirty="0">
                <a:hlinkClick r:id="rId16"/>
              </a:rPr>
              <a:t>бушмены%20фото&amp;</a:t>
            </a:r>
            <a:r>
              <a:rPr lang="en-US" sz="1000" dirty="0" err="1" smtClean="0">
                <a:hlinkClick r:id="rId16"/>
              </a:rPr>
              <a:t>img_url</a:t>
            </a:r>
            <a:r>
              <a:rPr lang="en-US" sz="1000" dirty="0" smtClean="0">
                <a:hlinkClick r:id="rId16"/>
              </a:rPr>
              <a:t>=https%3A%2F%2Fourgreengenes.files.wordpress.com%2F2013%2F06%2Fbushmen.jpg&amp;pos=0&amp;rpt=</a:t>
            </a:r>
            <a:r>
              <a:rPr lang="en-US" sz="1000" dirty="0" err="1" smtClean="0">
                <a:hlinkClick r:id="rId16"/>
              </a:rPr>
              <a:t>simage</a:t>
            </a:r>
            <a:r>
              <a:rPr lang="ru-RU" sz="1000" dirty="0" smtClean="0"/>
              <a:t> – фото бушмены.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5634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301" y="44624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«Разминка»</a:t>
            </a:r>
            <a:endParaRPr lang="ru-RU" sz="3600" dirty="0" smtClean="0">
              <a:solidFill>
                <a:srgbClr val="CC3300"/>
              </a:solidFill>
            </a:endParaRPr>
          </a:p>
          <a:p>
            <a:pPr algn="ctr"/>
            <a:r>
              <a:rPr lang="ru-RU" sz="2400" b="1" dirty="0"/>
              <a:t>Вопросы первой </a:t>
            </a:r>
            <a:r>
              <a:rPr lang="ru-RU" sz="2400" b="1" dirty="0" smtClean="0"/>
              <a:t>команде:</a:t>
            </a:r>
            <a:endParaRPr lang="ru-RU" sz="2400" dirty="0"/>
          </a:p>
          <a:p>
            <a:pPr algn="ctr"/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124744"/>
            <a:ext cx="813690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lnSpc>
                <a:spcPct val="125000"/>
              </a:lnSpc>
              <a:buFont typeface="+mj-lt"/>
              <a:buAutoNum type="arabicPeriod"/>
            </a:pPr>
            <a:r>
              <a:rPr lang="ru-RU" sz="2400" dirty="0" smtClean="0"/>
              <a:t>Как </a:t>
            </a:r>
            <a:r>
              <a:rPr lang="ru-RU" sz="2400" dirty="0"/>
              <a:t>называется пролив между Африкой и островом Мадагаскар</a:t>
            </a:r>
            <a:r>
              <a:rPr lang="ru-RU" sz="2400" dirty="0" smtClean="0"/>
              <a:t>? </a:t>
            </a:r>
          </a:p>
          <a:p>
            <a:pPr marL="457200" lvl="0" indent="-457200">
              <a:lnSpc>
                <a:spcPct val="125000"/>
              </a:lnSpc>
              <a:buFont typeface="+mj-lt"/>
              <a:buAutoNum type="arabicPeriod"/>
            </a:pPr>
            <a:r>
              <a:rPr lang="ru-RU" sz="2400" dirty="0" smtClean="0"/>
              <a:t>Самое </a:t>
            </a:r>
            <a:r>
              <a:rPr lang="ru-RU" sz="2400" dirty="0"/>
              <a:t>большое озеро в Африке?</a:t>
            </a:r>
          </a:p>
          <a:p>
            <a:pPr marL="457200" lvl="0" indent="-457200">
              <a:lnSpc>
                <a:spcPct val="125000"/>
              </a:lnSpc>
              <a:buFont typeface="+mj-lt"/>
              <a:buAutoNum type="arabicPeriod"/>
            </a:pPr>
            <a:r>
              <a:rPr lang="ru-RU" sz="2400" dirty="0"/>
              <a:t>Горная страна на северо-западе Африки.</a:t>
            </a:r>
          </a:p>
          <a:p>
            <a:pPr marL="457200" lvl="0" indent="-457200">
              <a:lnSpc>
                <a:spcPct val="125000"/>
              </a:lnSpc>
              <a:buFont typeface="+mj-lt"/>
              <a:buAutoNum type="arabicPeriod"/>
            </a:pPr>
            <a:r>
              <a:rPr lang="ru-RU" sz="2400" dirty="0"/>
              <a:t>Самая длинная река Африки.</a:t>
            </a:r>
          </a:p>
          <a:p>
            <a:pPr marL="457200" lvl="0" indent="-457200">
              <a:lnSpc>
                <a:spcPct val="125000"/>
              </a:lnSpc>
              <a:buFont typeface="+mj-lt"/>
              <a:buAutoNum type="arabicPeriod"/>
            </a:pPr>
            <a:r>
              <a:rPr lang="ru-RU" sz="2400" dirty="0"/>
              <a:t>Дерево - долгожитель саванн.</a:t>
            </a:r>
          </a:p>
          <a:p>
            <a:pPr marL="457200" lvl="0" indent="-457200">
              <a:lnSpc>
                <a:spcPct val="125000"/>
              </a:lnSpc>
              <a:buFont typeface="+mj-lt"/>
              <a:buAutoNum type="arabicPeriod"/>
            </a:pPr>
            <a:r>
              <a:rPr lang="ru-RU" sz="2400" dirty="0"/>
              <a:t>Пересыхающие реки Африки.</a:t>
            </a:r>
          </a:p>
          <a:p>
            <a:pPr marL="457200" lvl="0" indent="-457200">
              <a:lnSpc>
                <a:spcPct val="125000"/>
              </a:lnSpc>
              <a:buFont typeface="+mj-lt"/>
              <a:buAutoNum type="arabicPeriod"/>
            </a:pPr>
            <a:r>
              <a:rPr lang="ru-RU" sz="2400" dirty="0"/>
              <a:t>Самая высокая вершина Африки.</a:t>
            </a:r>
          </a:p>
          <a:p>
            <a:pPr marL="457200" lvl="0" indent="-457200">
              <a:lnSpc>
                <a:spcPct val="125000"/>
              </a:lnSpc>
              <a:buFont typeface="+mj-lt"/>
              <a:buAutoNum type="arabicPeriod"/>
            </a:pPr>
            <a:r>
              <a:rPr lang="ru-RU" sz="2400" dirty="0"/>
              <a:t>Человекообразные обезьяны, встречающиеся только в Африке.</a:t>
            </a:r>
          </a:p>
          <a:p>
            <a:pPr marL="457200" lvl="0" indent="-457200">
              <a:lnSpc>
                <a:spcPct val="125000"/>
              </a:lnSpc>
              <a:buFont typeface="+mj-lt"/>
              <a:buAutoNum type="arabicPeriod"/>
            </a:pPr>
            <a:r>
              <a:rPr lang="ru-RU" sz="2400" dirty="0"/>
              <a:t>Крайняя восточная точка материка.</a:t>
            </a:r>
          </a:p>
          <a:p>
            <a:pPr marL="457200" lvl="0" indent="-457200">
              <a:lnSpc>
                <a:spcPct val="125000"/>
              </a:lnSpc>
              <a:buFont typeface="+mj-lt"/>
              <a:buAutoNum type="arabicPeriod"/>
            </a:pPr>
            <a:r>
              <a:rPr lang="ru-RU" sz="2400" dirty="0" smtClean="0"/>
              <a:t>Малорослые жители экваториальных </a:t>
            </a:r>
            <a:r>
              <a:rPr lang="ru-RU" sz="2400" dirty="0"/>
              <a:t>лесов </a:t>
            </a:r>
            <a:r>
              <a:rPr lang="ru-RU" sz="2400" dirty="0" smtClean="0"/>
              <a:t>Африки</a:t>
            </a:r>
            <a:endParaRPr lang="ru-RU" sz="2400" dirty="0"/>
          </a:p>
          <a:p>
            <a:pPr>
              <a:lnSpc>
                <a:spcPct val="125000"/>
              </a:lnSpc>
            </a:pPr>
            <a:r>
              <a:rPr lang="ru-RU" sz="2400" dirty="0"/>
              <a:t> </a:t>
            </a:r>
          </a:p>
          <a:p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855968" y="6525344"/>
            <a:ext cx="288032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58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16632"/>
            <a:ext cx="79208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</a:rPr>
              <a:t>«Разминка»</a:t>
            </a:r>
            <a:endParaRPr lang="ru-RU" sz="3600" dirty="0" smtClean="0">
              <a:solidFill>
                <a:srgbClr val="CC3300"/>
              </a:solidFill>
            </a:endParaRPr>
          </a:p>
          <a:p>
            <a:pPr algn="ctr"/>
            <a:r>
              <a:rPr lang="ru-RU" sz="2400" b="1" dirty="0" smtClean="0"/>
              <a:t>Вопросы </a:t>
            </a:r>
            <a:r>
              <a:rPr lang="ru-RU" sz="2400" b="1" dirty="0"/>
              <a:t>в</a:t>
            </a:r>
            <a:r>
              <a:rPr lang="ru-RU" sz="2400" b="1" dirty="0" smtClean="0"/>
              <a:t>торой команде: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196752"/>
            <a:ext cx="8064896" cy="586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lnSpc>
                <a:spcPct val="124000"/>
              </a:lnSpc>
              <a:buFont typeface="+mj-lt"/>
              <a:buAutoNum type="arabicPeriod"/>
            </a:pPr>
            <a:r>
              <a:rPr lang="ru-RU" sz="2400" dirty="0" smtClean="0"/>
              <a:t>Самое </a:t>
            </a:r>
            <a:r>
              <a:rPr lang="ru-RU" sz="2400" dirty="0"/>
              <a:t>глубокое озеро Африки.</a:t>
            </a:r>
          </a:p>
          <a:p>
            <a:pPr marL="457200" lvl="0" indent="-457200">
              <a:lnSpc>
                <a:spcPct val="124000"/>
              </a:lnSpc>
              <a:buFont typeface="+mj-lt"/>
              <a:buAutoNum type="arabicPeriod"/>
            </a:pPr>
            <a:r>
              <a:rPr lang="ru-RU" sz="2400" dirty="0"/>
              <a:t>Как называется пролив между Африкой и Евразией?</a:t>
            </a:r>
          </a:p>
          <a:p>
            <a:pPr marL="457200" lvl="0" indent="-457200">
              <a:lnSpc>
                <a:spcPct val="124000"/>
              </a:lnSpc>
              <a:buFont typeface="+mj-lt"/>
              <a:buAutoNum type="arabicPeriod"/>
            </a:pPr>
            <a:r>
              <a:rPr lang="ru-RU" sz="2400" dirty="0"/>
              <a:t>Какие горы находятся на юге материка?</a:t>
            </a:r>
          </a:p>
          <a:p>
            <a:pPr marL="457200" lvl="0" indent="-457200">
              <a:lnSpc>
                <a:spcPct val="124000"/>
              </a:lnSpc>
              <a:buFont typeface="+mj-lt"/>
              <a:buAutoNum type="arabicPeriod"/>
            </a:pPr>
            <a:r>
              <a:rPr lang="ru-RU" sz="2400" dirty="0"/>
              <a:t>Травянистое растение пустыни </a:t>
            </a:r>
            <a:r>
              <a:rPr lang="ru-RU" sz="2400" dirty="0" err="1"/>
              <a:t>Намиб</a:t>
            </a:r>
            <a:r>
              <a:rPr lang="ru-RU" sz="2400" dirty="0"/>
              <a:t>, возраст которой достигает 150 лет.</a:t>
            </a:r>
          </a:p>
          <a:p>
            <a:pPr marL="457200" lvl="0" indent="-457200">
              <a:lnSpc>
                <a:spcPct val="124000"/>
              </a:lnSpc>
              <a:buFont typeface="+mj-lt"/>
              <a:buAutoNum type="arabicPeriod"/>
            </a:pPr>
            <a:r>
              <a:rPr lang="ru-RU" sz="2400" dirty="0"/>
              <a:t>Самая большая пустыня мира.</a:t>
            </a:r>
          </a:p>
          <a:p>
            <a:pPr marL="457200" lvl="0" indent="-457200">
              <a:lnSpc>
                <a:spcPct val="124000"/>
              </a:lnSpc>
              <a:buFont typeface="+mj-lt"/>
              <a:buAutoNum type="arabicPeriod"/>
            </a:pPr>
            <a:r>
              <a:rPr lang="ru-RU" sz="2400" dirty="0"/>
              <a:t>Река, дважды пересекающая экватор.</a:t>
            </a:r>
          </a:p>
          <a:p>
            <a:pPr marL="457200" lvl="0" indent="-457200">
              <a:lnSpc>
                <a:spcPct val="124000"/>
              </a:lnSpc>
              <a:buFont typeface="+mj-lt"/>
              <a:buAutoNum type="arabicPeriod"/>
            </a:pPr>
            <a:r>
              <a:rPr lang="ru-RU" sz="2400" dirty="0"/>
              <a:t>Почва влажных экваториальных лесов.</a:t>
            </a:r>
          </a:p>
          <a:p>
            <a:pPr marL="457200" lvl="0" indent="-457200">
              <a:lnSpc>
                <a:spcPct val="124000"/>
              </a:lnSpc>
              <a:buFont typeface="+mj-lt"/>
              <a:buAutoNum type="arabicPeriod"/>
            </a:pPr>
            <a:r>
              <a:rPr lang="ru-RU" sz="2400" dirty="0"/>
              <a:t>В какой океан впадает река Конго?</a:t>
            </a:r>
          </a:p>
          <a:p>
            <a:pPr marL="457200" lvl="0" indent="-457200">
              <a:lnSpc>
                <a:spcPct val="124000"/>
              </a:lnSpc>
              <a:buFont typeface="+mj-lt"/>
              <a:buAutoNum type="arabicPeriod"/>
            </a:pPr>
            <a:r>
              <a:rPr lang="ru-RU" sz="2400" dirty="0"/>
              <a:t>Крайняя южная точка материка.</a:t>
            </a:r>
          </a:p>
          <a:p>
            <a:pPr marL="457200" lvl="0" indent="-457200">
              <a:lnSpc>
                <a:spcPct val="124000"/>
              </a:lnSpc>
              <a:buFont typeface="+mj-lt"/>
              <a:buAutoNum type="arabicPeriod"/>
            </a:pPr>
            <a:r>
              <a:rPr lang="ru-RU" sz="2400" dirty="0"/>
              <a:t>Какое животное называют «кораблем </a:t>
            </a:r>
            <a:r>
              <a:rPr lang="ru-RU" sz="2400" dirty="0" smtClean="0"/>
              <a:t>пустыни»?</a:t>
            </a:r>
            <a:endParaRPr lang="ru-RU" sz="2400" dirty="0"/>
          </a:p>
          <a:p>
            <a:pPr>
              <a:lnSpc>
                <a:spcPct val="124000"/>
              </a:lnSpc>
            </a:pPr>
            <a:r>
              <a:rPr lang="ru-RU" sz="2400" dirty="0"/>
              <a:t> </a:t>
            </a: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91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8549" y="-3009"/>
            <a:ext cx="669674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3600" b="1" dirty="0">
                <a:solidFill>
                  <a:srgbClr val="CC3300"/>
                </a:solidFill>
              </a:rPr>
              <a:t>«Картограф</a:t>
            </a:r>
            <a:r>
              <a:rPr lang="ru-RU" sz="3600" b="1" dirty="0" smtClean="0">
                <a:solidFill>
                  <a:srgbClr val="CC3300"/>
                </a:solidFill>
              </a:rPr>
              <a:t>»</a:t>
            </a:r>
          </a:p>
          <a:p>
            <a:pPr algn="ctr"/>
            <a:r>
              <a:rPr lang="ru-RU" sz="2400" b="1" dirty="0" smtClean="0"/>
              <a:t>Самопроверка (первая команда)</a:t>
            </a:r>
            <a:endParaRPr lang="ru-RU" sz="2400" dirty="0"/>
          </a:p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1052736"/>
            <a:ext cx="4984919" cy="568863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96136" y="5085184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1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1552" y="2608606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2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936" y="2060848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88195" y="3639840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4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49596" y="2852936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5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84529" y="1616807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6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61198" y="2270052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7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2551" y="1278253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8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42747" y="4149080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9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4948" y="6237312"/>
            <a:ext cx="433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10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28545" y="5146739"/>
            <a:ext cx="1849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 smtClean="0">
                <a:solidFill>
                  <a:srgbClr val="C00000"/>
                </a:solidFill>
              </a:rPr>
              <a:t>Мозамбикский</a:t>
            </a:r>
            <a:r>
              <a:rPr lang="ru-RU" sz="1200" b="1" dirty="0" smtClean="0">
                <a:solidFill>
                  <a:srgbClr val="C00000"/>
                </a:solidFill>
              </a:rPr>
              <a:t> пролив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4948" y="2682767"/>
            <a:ext cx="8329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</a:rPr>
              <a:t>р</a:t>
            </a:r>
            <a:r>
              <a:rPr lang="ru-RU" sz="1200" b="1" dirty="0" smtClean="0">
                <a:solidFill>
                  <a:srgbClr val="C00000"/>
                </a:solidFill>
              </a:rPr>
              <a:t>. Нигер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1716" y="2091625"/>
            <a:ext cx="8362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Сахара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46921" y="3727760"/>
            <a:ext cx="8376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</a:rPr>
              <a:t>р</a:t>
            </a:r>
            <a:r>
              <a:rPr lang="ru-RU" sz="1200" b="1" dirty="0" smtClean="0">
                <a:solidFill>
                  <a:srgbClr val="C00000"/>
                </a:solidFill>
              </a:rPr>
              <a:t>. Конго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40152" y="2947160"/>
            <a:ext cx="1384519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200" b="1" dirty="0" smtClean="0">
                <a:solidFill>
                  <a:srgbClr val="C00000"/>
                </a:solidFill>
              </a:rPr>
              <a:t>Аденский залив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42747" y="1616807"/>
            <a:ext cx="110163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200" b="1" dirty="0" smtClean="0">
                <a:solidFill>
                  <a:srgbClr val="C00000"/>
                </a:solidFill>
              </a:rPr>
              <a:t>Суэцкий канал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61198" y="2300829"/>
            <a:ext cx="1143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Красное море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04433" y="1309030"/>
            <a:ext cx="726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Атлас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44104" y="4179857"/>
            <a:ext cx="12948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</a:rPr>
              <a:t>о</a:t>
            </a:r>
            <a:r>
              <a:rPr lang="ru-RU" sz="1200" b="1" dirty="0" smtClean="0">
                <a:solidFill>
                  <a:srgbClr val="C00000"/>
                </a:solidFill>
              </a:rPr>
              <a:t>з. </a:t>
            </a:r>
            <a:r>
              <a:rPr lang="ru-RU" sz="1200" b="1" dirty="0">
                <a:solidFill>
                  <a:srgbClr val="C00000"/>
                </a:solidFill>
              </a:rPr>
              <a:t>Т</a:t>
            </a:r>
            <a:r>
              <a:rPr lang="ru-RU" sz="1200" b="1" dirty="0" smtClean="0">
                <a:solidFill>
                  <a:srgbClr val="C00000"/>
                </a:solidFill>
              </a:rPr>
              <a:t>анганьика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7991" y="6250368"/>
            <a:ext cx="14023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</a:rPr>
              <a:t>м</a:t>
            </a:r>
            <a:r>
              <a:rPr lang="ru-RU" sz="1200" b="1" dirty="0" smtClean="0">
                <a:solidFill>
                  <a:srgbClr val="C00000"/>
                </a:solidFill>
              </a:rPr>
              <a:t>. Игольный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24" name="Управляющая кнопка: далее 23">
            <a:hlinkClick r:id="" action="ppaction://hlinkshowjump?jump=nextslide" highlightClick="1"/>
          </p:cNvPr>
          <p:cNvSpPr/>
          <p:nvPr/>
        </p:nvSpPr>
        <p:spPr>
          <a:xfrm>
            <a:off x="8855968" y="6525344"/>
            <a:ext cx="288032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домой 24">
            <a:hlinkClick r:id="rId3" action="ppaction://hlinksldjump" highlightClick="1"/>
          </p:cNvPr>
          <p:cNvSpPr/>
          <p:nvPr/>
        </p:nvSpPr>
        <p:spPr>
          <a:xfrm>
            <a:off x="8496962" y="6525344"/>
            <a:ext cx="359005" cy="3326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68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1052736"/>
            <a:ext cx="4984919" cy="568863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99592" y="116632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800" b="1" dirty="0" smtClean="0">
                <a:solidFill>
                  <a:srgbClr val="CC3300"/>
                </a:solidFill>
              </a:rPr>
              <a:t>«Картограф»</a:t>
            </a:r>
          </a:p>
          <a:p>
            <a:pPr algn="ctr"/>
            <a:r>
              <a:rPr lang="ru-RU" b="1" dirty="0" smtClean="0"/>
              <a:t>Самопроверка (вторая команда)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597634" y="3470078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1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36096" y="3794720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2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84168" y="5085184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3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3848" y="1193850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4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96401" y="2514382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5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31790" y="2847935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6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25367" y="3131524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7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20072" y="4852381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9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76189" y="1193850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8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08104" y="4581128"/>
            <a:ext cx="51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10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5566" y="3563887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Гвинейский залив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78629" y="3808632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</a:rPr>
              <a:t>о</a:t>
            </a:r>
            <a:r>
              <a:rPr lang="ru-RU" sz="1200" b="1" dirty="0" smtClean="0">
                <a:solidFill>
                  <a:srgbClr val="C00000"/>
                </a:solidFill>
              </a:rPr>
              <a:t>з. Виктория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34713" y="5157456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</a:rPr>
              <a:t>о</a:t>
            </a:r>
            <a:r>
              <a:rPr lang="ru-RU" sz="1200" b="1" dirty="0" smtClean="0">
                <a:solidFill>
                  <a:srgbClr val="C00000"/>
                </a:solidFill>
              </a:rPr>
              <a:t>. Мадагаскар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1189" y="1193849"/>
            <a:ext cx="17338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Гибралтарский пр.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75191" y="2548952"/>
            <a:ext cx="6658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</a:rPr>
              <a:t>р</a:t>
            </a:r>
            <a:r>
              <a:rPr lang="ru-RU" sz="1200" b="1" dirty="0" smtClean="0">
                <a:solidFill>
                  <a:srgbClr val="C00000"/>
                </a:solidFill>
              </a:rPr>
              <a:t>. Нил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4031" y="2909490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</a:rPr>
              <a:t>м</a:t>
            </a:r>
            <a:r>
              <a:rPr lang="ru-RU" sz="1200" b="1" dirty="0" smtClean="0">
                <a:solidFill>
                  <a:srgbClr val="C00000"/>
                </a:solidFill>
              </a:rPr>
              <a:t>. </a:t>
            </a:r>
            <a:r>
              <a:rPr lang="ru-RU" sz="1200" b="1" dirty="0" err="1" smtClean="0">
                <a:solidFill>
                  <a:srgbClr val="C00000"/>
                </a:solidFill>
              </a:rPr>
              <a:t>Альмади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36096" y="3131524"/>
            <a:ext cx="1220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п-ов Сомали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0659" y="1086128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Средиземное море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64221" y="4919682"/>
            <a:ext cx="1055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</a:rPr>
              <a:t>р</a:t>
            </a:r>
            <a:r>
              <a:rPr lang="ru-RU" sz="1200" b="1" dirty="0" smtClean="0">
                <a:solidFill>
                  <a:srgbClr val="C00000"/>
                </a:solidFill>
              </a:rPr>
              <a:t>. Замбези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58845" y="4581128"/>
            <a:ext cx="1050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</a:rPr>
              <a:t>о</a:t>
            </a:r>
            <a:r>
              <a:rPr lang="ru-RU" sz="1200" b="1" dirty="0" smtClean="0">
                <a:solidFill>
                  <a:srgbClr val="C00000"/>
                </a:solidFill>
              </a:rPr>
              <a:t>з. Ньяса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25" name="Управляющая кнопка: домой 24">
            <a:hlinkClick r:id="rId3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15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7272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C3300"/>
                </a:solidFill>
              </a:rPr>
              <a:t>«Белая ворона» </a:t>
            </a:r>
            <a:r>
              <a:rPr lang="ru-RU" sz="2400" b="1" dirty="0" smtClean="0"/>
              <a:t>(</a:t>
            </a:r>
            <a:r>
              <a:rPr lang="ru-RU" sz="2400" b="1" dirty="0"/>
              <a:t>конкурс болельщиков</a:t>
            </a:r>
            <a:r>
              <a:rPr lang="ru-RU" sz="2400" b="1" dirty="0" smtClean="0"/>
              <a:t>)</a:t>
            </a:r>
          </a:p>
          <a:p>
            <a:pPr algn="ctr"/>
            <a:r>
              <a:rPr lang="ru-RU" sz="2400" b="1" dirty="0" smtClean="0"/>
              <a:t>Самопроверка (первая команда)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204303"/>
            <a:ext cx="828092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2200" dirty="0"/>
              <a:t>Подчеркните климатические пояса, характерные для Африки</a:t>
            </a:r>
            <a:r>
              <a:rPr lang="ru-RU" sz="2200" i="1" dirty="0"/>
              <a:t>: </a:t>
            </a:r>
            <a:r>
              <a:rPr lang="ru-RU" sz="2200" dirty="0"/>
              <a:t>арктический</a:t>
            </a:r>
            <a:r>
              <a:rPr lang="ru-RU" sz="2200" dirty="0" smtClean="0"/>
              <a:t>,                                                                                   умеренный, субарктический.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200" dirty="0"/>
              <a:t>Из перечня слов исключите то, которое является лишним. Объясните почему? </a:t>
            </a:r>
          </a:p>
          <a:p>
            <a:pPr lvl="0"/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688062"/>
              </p:ext>
            </p:extLst>
          </p:nvPr>
        </p:nvGraphicFramePr>
        <p:xfrm>
          <a:off x="406511" y="3212976"/>
          <a:ext cx="8352928" cy="3333471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4445025"/>
                <a:gridCol w="1603647"/>
                <a:gridCol w="2304256"/>
              </a:tblGrid>
              <a:tr h="61798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Слова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Лишнее слово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Объяснение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4378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Нил, Конго, Чад, </a:t>
                      </a:r>
                      <a:r>
                        <a:rPr lang="ru-RU" sz="2000" dirty="0" smtClean="0">
                          <a:effectLst/>
                        </a:rPr>
                        <a:t>Лимпопо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4378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Игольный, </a:t>
                      </a:r>
                      <a:r>
                        <a:rPr lang="ru-RU" sz="2000" dirty="0" err="1">
                          <a:effectLst/>
                        </a:rPr>
                        <a:t>Альмади</a:t>
                      </a:r>
                      <a:r>
                        <a:rPr lang="ru-RU" sz="2000" dirty="0">
                          <a:effectLst/>
                        </a:rPr>
                        <a:t>, Бен – </a:t>
                      </a:r>
                      <a:r>
                        <a:rPr lang="ru-RU" sz="2000" dirty="0" err="1">
                          <a:effectLst/>
                        </a:rPr>
                        <a:t>Секка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smtClean="0">
                          <a:effectLst/>
                        </a:rPr>
                        <a:t>Сомали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9128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Гибралтарский, Баб – эль - </a:t>
                      </a:r>
                      <a:r>
                        <a:rPr lang="ru-RU" sz="2000" dirty="0" err="1">
                          <a:effectLst/>
                        </a:rPr>
                        <a:t>Мандебский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err="1">
                          <a:effectLst/>
                        </a:rPr>
                        <a:t>Мозамбикский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smtClean="0">
                          <a:effectLst/>
                        </a:rPr>
                        <a:t>Суэцкий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4378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Юнкер, Ливингстон, </a:t>
                      </a:r>
                      <a:r>
                        <a:rPr lang="ru-RU" sz="2000" dirty="0" err="1">
                          <a:effectLst/>
                        </a:rPr>
                        <a:t>Васко</a:t>
                      </a:r>
                      <a:r>
                        <a:rPr lang="ru-RU" sz="2000" dirty="0">
                          <a:effectLst/>
                        </a:rPr>
                        <a:t> да Гама, </a:t>
                      </a:r>
                      <a:r>
                        <a:rPr lang="ru-RU" sz="2000" dirty="0" smtClean="0">
                          <a:effectLst/>
                        </a:rPr>
                        <a:t>Магеллан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885086" y="4005064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Чад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881590" y="450912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dirty="0"/>
              <a:t>Сомали</a:t>
            </a:r>
            <a:endParaRPr lang="ru-RU" sz="2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45028" y="5259978"/>
            <a:ext cx="15841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Суэцкий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881590" y="5937086"/>
            <a:ext cx="15476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Магеллан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474991" y="4005792"/>
            <a:ext cx="2282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dirty="0"/>
              <a:t> </a:t>
            </a:r>
            <a:r>
              <a:rPr lang="ru-RU" sz="2000" dirty="0"/>
              <a:t>озеро, а не река</a:t>
            </a:r>
            <a:endParaRPr lang="ru-RU" sz="2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69262" y="4370190"/>
            <a:ext cx="2282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полуостров, а не мыс </a:t>
            </a:r>
            <a:endParaRPr lang="ru-RU" sz="2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6216" y="5236683"/>
            <a:ext cx="2241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канал, а не залив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5766" y="5906308"/>
            <a:ext cx="22919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+mj-lt"/>
              </a:rPr>
              <a:t>не исследовал Африку </a:t>
            </a:r>
            <a:endParaRPr lang="ru-RU" sz="2000" dirty="0">
              <a:latin typeface="+mj-lt"/>
              <a:ea typeface="Calibri"/>
              <a:cs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752" y="1524066"/>
            <a:ext cx="18722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/>
              <a:t>т</a:t>
            </a:r>
            <a:r>
              <a:rPr lang="ru-RU" sz="2200" dirty="0" smtClean="0"/>
              <a:t>ропический,</a:t>
            </a:r>
            <a:endParaRPr lang="ru-RU" sz="2200" dirty="0"/>
          </a:p>
        </p:txBody>
      </p:sp>
      <p:sp>
        <p:nvSpPr>
          <p:cNvPr id="15" name="TextBox 14"/>
          <p:cNvSpPr txBox="1"/>
          <p:nvPr/>
        </p:nvSpPr>
        <p:spPr>
          <a:xfrm>
            <a:off x="2411760" y="1513805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/>
              <a:t>т</a:t>
            </a:r>
            <a:r>
              <a:rPr lang="ru-RU" sz="2200" u="sng" dirty="0" smtClean="0"/>
              <a:t>ропический,</a:t>
            </a:r>
            <a:endParaRPr lang="ru-RU" sz="2200" u="sng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845028" y="3969352"/>
            <a:ext cx="1622678" cy="43727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845028" y="4406630"/>
            <a:ext cx="1620738" cy="6292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475086" y="3982268"/>
            <a:ext cx="2286924" cy="4229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475086" y="4406630"/>
            <a:ext cx="2276873" cy="6292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469262" y="5035900"/>
            <a:ext cx="2282697" cy="8704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845028" y="5035900"/>
            <a:ext cx="1619828" cy="8704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845028" y="5906308"/>
            <a:ext cx="1620738" cy="6190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475086" y="5906308"/>
            <a:ext cx="2276873" cy="6190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4067944" y="1524066"/>
            <a:ext cx="22322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/>
              <a:t>э</a:t>
            </a:r>
            <a:r>
              <a:rPr lang="ru-RU" sz="2200" dirty="0" smtClean="0"/>
              <a:t>кваториальный,</a:t>
            </a:r>
            <a:endParaRPr lang="ru-RU" sz="2200" dirty="0"/>
          </a:p>
        </p:txBody>
      </p:sp>
      <p:sp>
        <p:nvSpPr>
          <p:cNvPr id="28" name="TextBox 27"/>
          <p:cNvSpPr txBox="1"/>
          <p:nvPr/>
        </p:nvSpPr>
        <p:spPr>
          <a:xfrm>
            <a:off x="4067944" y="1511717"/>
            <a:ext cx="2304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/>
              <a:t>э</a:t>
            </a:r>
            <a:r>
              <a:rPr lang="ru-RU" sz="2200" u="sng" dirty="0" smtClean="0"/>
              <a:t>кваториальный,</a:t>
            </a:r>
            <a:endParaRPr lang="ru-RU" sz="2200" u="sng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266396" y="1519063"/>
            <a:ext cx="219470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u="sng" dirty="0"/>
              <a:t>с</a:t>
            </a:r>
            <a:r>
              <a:rPr lang="ru-RU" sz="2200" u="sng" dirty="0" smtClean="0"/>
              <a:t>убтропический</a:t>
            </a:r>
            <a:r>
              <a:rPr lang="ru-RU" u="sng" dirty="0" smtClean="0"/>
              <a:t>,</a:t>
            </a:r>
            <a:endParaRPr lang="ru-RU" u="sng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253572" y="1519063"/>
            <a:ext cx="22075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/>
              <a:t>с</a:t>
            </a:r>
            <a:r>
              <a:rPr lang="ru-RU" sz="2200" dirty="0" smtClean="0"/>
              <a:t>убтропический,</a:t>
            </a:r>
            <a:endParaRPr lang="ru-RU" sz="2200" dirty="0"/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8855968" y="6525344"/>
            <a:ext cx="288032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57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8" grpId="0"/>
      <p:bldP spid="29" grpId="0"/>
      <p:bldP spid="3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1503</TotalTime>
  <Words>1771</Words>
  <Application>Microsoft Office PowerPoint</Application>
  <PresentationFormat>Экран (4:3)</PresentationFormat>
  <Paragraphs>351</Paragraphs>
  <Slides>43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Твердый переплет</vt:lpstr>
      <vt:lpstr>Африка – таинственный мир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Африка – таинственный мир</dc:title>
  <dc:creator>User</dc:creator>
  <cp:lastModifiedBy>User</cp:lastModifiedBy>
  <cp:revision>99</cp:revision>
  <dcterms:created xsi:type="dcterms:W3CDTF">2016-12-09T18:46:32Z</dcterms:created>
  <dcterms:modified xsi:type="dcterms:W3CDTF">2017-05-22T18:27:11Z</dcterms:modified>
</cp:coreProperties>
</file>