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833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235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1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74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448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303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43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34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233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291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32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C162216-1BF0-425F-B15E-BFCCE46C0540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CED8A-4BAD-4045-90AF-A096F26FC69E}" type="slidenum">
              <a:rPr lang="ru-RU" smtClean="0"/>
              <a:t>‹#›</a:t>
            </a:fld>
            <a:endParaRPr lang="ru-RU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677528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26311" y="967427"/>
            <a:ext cx="8089979" cy="16811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ВСЕРОССИЙСКИЙ КОНКУРС ПРОФЕССИОНАЛЬНОГО МАСТЕРСТВА ПЕДАГОГОВ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«МОЙ ЛУЧШИЙ УРОК»</a:t>
            </a:r>
            <a:endParaRPr lang="ru-RU" sz="40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116290" y="3829700"/>
            <a:ext cx="3630965" cy="1327436"/>
          </a:xfrm>
          <a:prstGeom prst="rect">
            <a:avLst/>
          </a:prstGeom>
        </p:spPr>
        <p:txBody>
          <a:bodyPr vert="horz" lIns="91440" tIns="45720" rIns="9144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bg1"/>
                </a:solidFill>
              </a:rPr>
              <a:t>Соколова Анна Эдуардовна</a:t>
            </a:r>
          </a:p>
          <a:p>
            <a:endParaRPr lang="ru-RU" sz="1800" dirty="0" smtClean="0">
              <a:solidFill>
                <a:schemeClr val="bg1"/>
              </a:solidFill>
            </a:endParaRPr>
          </a:p>
          <a:p>
            <a:r>
              <a:rPr lang="ru-RU" sz="1800" dirty="0" smtClean="0">
                <a:solidFill>
                  <a:schemeClr val="bg1"/>
                </a:solidFill>
              </a:rPr>
              <a:t>Учитель начальных классов</a:t>
            </a:r>
          </a:p>
          <a:p>
            <a:r>
              <a:rPr lang="ru-RU" sz="1800" dirty="0" smtClean="0">
                <a:solidFill>
                  <a:schemeClr val="bg1"/>
                </a:solidFill>
              </a:rPr>
              <a:t>Мобу </a:t>
            </a:r>
            <a:r>
              <a:rPr lang="ru-RU" sz="1800" dirty="0" err="1" smtClean="0">
                <a:solidFill>
                  <a:schemeClr val="bg1"/>
                </a:solidFill>
              </a:rPr>
              <a:t>сош</a:t>
            </a:r>
            <a:r>
              <a:rPr lang="ru-RU" sz="1800" dirty="0" smtClean="0">
                <a:solidFill>
                  <a:schemeClr val="bg1"/>
                </a:solidFill>
              </a:rPr>
              <a:t> № 66 г. сочи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64"/>
          <a:stretch/>
        </p:blipFill>
        <p:spPr>
          <a:xfrm>
            <a:off x="8934016" y="1"/>
            <a:ext cx="3257984" cy="36160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95513" y="4403374"/>
            <a:ext cx="47515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j-lt"/>
                <a:ea typeface="Calibri" panose="020F0502020204030204" pitchFamily="34" charset="0"/>
              </a:rPr>
              <a:t>«Классный час как форма патриотического воспитания школьников»</a:t>
            </a:r>
            <a:endParaRPr lang="ru-RU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733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241" r="34134" b="32954"/>
          <a:stretch/>
        </p:blipFill>
        <p:spPr>
          <a:xfrm>
            <a:off x="1953491" y="1385454"/>
            <a:ext cx="4114800" cy="49045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4207" r="34351" b="30569"/>
          <a:stretch/>
        </p:blipFill>
        <p:spPr>
          <a:xfrm>
            <a:off x="6414651" y="1385454"/>
            <a:ext cx="3950392" cy="490451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22649" y="732571"/>
            <a:ext cx="23764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Упаковка посылок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26214" y="732571"/>
            <a:ext cx="31272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Игра «Доставь посылку»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9688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77" y="0"/>
            <a:ext cx="5162246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55964" y="1097110"/>
            <a:ext cx="275705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лицевой стороне медали изображён верховный главнокомандующий Иосиф Виссарионович </a:t>
            </a:r>
            <a:r>
              <a:rPr lang="ru-RU" dirty="0" smtClean="0"/>
              <a:t>Сталин.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По </a:t>
            </a:r>
            <a:r>
              <a:rPr lang="ru-RU" dirty="0"/>
              <a:t>окружности медали надписи: «Наше дело правое», «Мы победили».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677123" y="2620603"/>
            <a:ext cx="27709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обратной стороне медали написано «За доблестный труд в Великой Отечественной войне 1941—1945 гг.».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267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254" y="654359"/>
            <a:ext cx="7917347" cy="44673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764" y="5121689"/>
            <a:ext cx="8986837" cy="1077229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«К патриотизму нельзя только призывать, </a:t>
            </a:r>
            <a:br>
              <a:rPr lang="ru-RU" i="1" dirty="0"/>
            </a:br>
            <a:r>
              <a:rPr lang="ru-RU" i="1" dirty="0"/>
              <a:t>его нужно заботливо воспитывать.»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Д. С. </a:t>
            </a:r>
            <a:r>
              <a:rPr lang="ru-RU" i="1" dirty="0"/>
              <a:t>Лихачёв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59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597" y="487371"/>
            <a:ext cx="91855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000"/>
              </a:spcBef>
              <a:spcAft>
                <a:spcPts val="600"/>
              </a:spcAft>
              <a:buClr>
                <a:srgbClr val="8EC0C1"/>
              </a:buClr>
              <a:buSzPct val="90000"/>
              <a:defRPr/>
            </a:pPr>
            <a:r>
              <a:rPr lang="ru-RU" sz="2800" b="1" dirty="0">
                <a:solidFill>
                  <a:schemeClr val="accent2"/>
                </a:solidFill>
              </a:rPr>
              <a:t>Цель: </a:t>
            </a:r>
            <a:r>
              <a:rPr lang="ru-RU" sz="2800" dirty="0" smtClean="0">
                <a:solidFill>
                  <a:prstClr val="white"/>
                </a:solidFill>
              </a:rPr>
              <a:t>создать условия </a:t>
            </a:r>
            <a:r>
              <a:rPr lang="ru-RU" sz="2800" dirty="0">
                <a:solidFill>
                  <a:prstClr val="white"/>
                </a:solidFill>
              </a:rPr>
              <a:t>для осознания учащимися, что труд в тылу имел решающее значение в победе советских войск над фашистской Германией.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71599" y="2438400"/>
            <a:ext cx="9185562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5EC795"/>
                </a:solidFill>
              </a:rPr>
              <a:t>Задачи:</a:t>
            </a:r>
          </a:p>
          <a:p>
            <a:r>
              <a:rPr lang="ru-RU" sz="2000" i="1" dirty="0" smtClean="0"/>
              <a:t>Образовательные</a:t>
            </a:r>
            <a:r>
              <a:rPr lang="ru-RU" sz="2000" i="1" dirty="0"/>
              <a:t>: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формировать представления о вкладе тружеников тыла в победу;</a:t>
            </a:r>
            <a:br>
              <a:rPr lang="ru-RU" sz="2000" dirty="0"/>
            </a:br>
            <a:r>
              <a:rPr lang="ru-RU" sz="2000" dirty="0"/>
              <a:t>- погрузить детей в атмосферу военного времени.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Воспитательные: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воспитывать  чувства  патриотизма,  любви  к  Родине;</a:t>
            </a:r>
            <a:br>
              <a:rPr lang="ru-RU" sz="2000" dirty="0"/>
            </a:br>
            <a:r>
              <a:rPr lang="ru-RU" sz="2000" dirty="0"/>
              <a:t>- воспитывать у обучающихся благодарную память о простых советских людях победивших фашизм.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i="1" dirty="0"/>
              <a:t>Развивающие: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развивать  умения  работать  в  группах;</a:t>
            </a:r>
            <a:br>
              <a:rPr lang="ru-RU" sz="2000" dirty="0"/>
            </a:br>
            <a:r>
              <a:rPr lang="ru-RU" sz="2000" dirty="0"/>
              <a:t>- расширять область знаний, обогащать словарный запас обучающихся.</a:t>
            </a:r>
          </a:p>
        </p:txBody>
      </p:sp>
    </p:spTree>
    <p:extLst>
      <p:ext uri="{BB962C8B-B14F-4D97-AF65-F5344CB8AC3E}">
        <p14:creationId xmlns:p14="http://schemas.microsoft.com/office/powerpoint/2010/main" val="257376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81" y="322116"/>
            <a:ext cx="4710547" cy="29440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275" y="819149"/>
            <a:ext cx="4572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263" y="1474642"/>
            <a:ext cx="4369955" cy="32774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1241" y="2809007"/>
            <a:ext cx="6453141" cy="36298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41808" y="6438898"/>
            <a:ext cx="6152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картина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Arial" panose="020B0604020202020204" pitchFamily="34" charset="0"/>
              </a:rPr>
              <a:t>скульптурной группы «Победа» Л. </a:t>
            </a:r>
            <a:r>
              <a:rPr lang="ru-RU" dirty="0" err="1" smtClean="0">
                <a:latin typeface="Times New Roman" panose="02020603050405020304" pitchFamily="18" charset="0"/>
                <a:ea typeface="Arial" panose="020B0604020202020204" pitchFamily="34" charset="0"/>
              </a:rPr>
              <a:t>Минасян</a:t>
            </a:r>
            <a:r>
              <a:rPr lang="ru-RU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, г. Чита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07969" y="783418"/>
            <a:ext cx="39045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</a:rPr>
              <a:t>Материалы, представленные на доске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41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347" r="34560" b="25852"/>
          <a:stretch/>
        </p:blipFill>
        <p:spPr>
          <a:xfrm>
            <a:off x="1845576" y="1146607"/>
            <a:ext cx="4084170" cy="54758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4506" r="34075" b="22982"/>
          <a:stretch/>
        </p:blipFill>
        <p:spPr>
          <a:xfrm>
            <a:off x="6151418" y="1146607"/>
            <a:ext cx="4045527" cy="54758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40323" y="312364"/>
            <a:ext cx="54221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</a:rPr>
              <a:t>Расположение парт в виде буквы «П»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5184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0838" t="22438" r="34977" b="40316"/>
          <a:stretch/>
        </p:blipFill>
        <p:spPr>
          <a:xfrm>
            <a:off x="2785197" y="689312"/>
            <a:ext cx="6802148" cy="58898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63067" y="181435"/>
            <a:ext cx="3814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Видеоролик </a:t>
            </a:r>
            <a:r>
              <a:rPr lang="ru-RU" sz="2000" b="1" dirty="0">
                <a:latin typeface="Times New Roman" panose="02020603050405020304" pitchFamily="18" charset="0"/>
                <a:ea typeface="Arial" panose="020B0604020202020204" pitchFamily="34" charset="0"/>
              </a:rPr>
              <a:t>«Дети труженики</a:t>
            </a:r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7747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115" r="33859"/>
          <a:stretch/>
        </p:blipFill>
        <p:spPr>
          <a:xfrm>
            <a:off x="7793007" y="810681"/>
            <a:ext cx="3294045" cy="57748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145" y="810681"/>
            <a:ext cx="3228109" cy="577482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6660" y="807859"/>
            <a:ext cx="3224732" cy="57776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58145" y="200030"/>
            <a:ext cx="3011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Игра «Собери посылку»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3767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16437" y="1047041"/>
            <a:ext cx="39069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Нужна стране 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победа!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 этом была 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беседа.</a:t>
            </a:r>
            <a:b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Друзей на фронт я 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провожал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b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руку каждому 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пожал.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001" y="269303"/>
            <a:ext cx="29831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Игра «Напиши письмо»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16437" y="309170"/>
            <a:ext cx="2015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Пример письма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16437" y="3959046"/>
            <a:ext cx="46135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группа: тыл, забыл, фронт,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горизонт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группа: тыл, прикрыл, фронт,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бинт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группа: тыл, изрыл, фронт,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сержант 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16437" y="3218624"/>
            <a:ext cx="212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Слова для групп</a:t>
            </a:r>
            <a:endParaRPr lang="ru-RU" sz="2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34347" t="23958" r="34241" b="6345"/>
          <a:stretch/>
        </p:blipFill>
        <p:spPr>
          <a:xfrm>
            <a:off x="1602398" y="1047041"/>
            <a:ext cx="4087091" cy="509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218" r="34250" b="4479"/>
          <a:stretch/>
        </p:blipFill>
        <p:spPr>
          <a:xfrm>
            <a:off x="4851935" y="780479"/>
            <a:ext cx="2693473" cy="39502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4258" r="34263" b="4132"/>
          <a:stretch/>
        </p:blipFill>
        <p:spPr>
          <a:xfrm>
            <a:off x="1297440" y="801822"/>
            <a:ext cx="2507673" cy="39763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99709" y="130758"/>
            <a:ext cx="31979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Процесс сочинения писем</a:t>
            </a: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34560" r="34667" b="3758"/>
          <a:stretch/>
        </p:blipFill>
        <p:spPr>
          <a:xfrm>
            <a:off x="8312728" y="801822"/>
            <a:ext cx="2546418" cy="399023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312728" y="4995356"/>
            <a:ext cx="31979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Мой друг в </a:t>
            </a:r>
            <a:r>
              <a:rPr 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тылу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был год,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Изрыл он целый </a:t>
            </a:r>
            <a:r>
              <a:rPr 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фронт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 светлый </a:t>
            </a:r>
            <a:r>
              <a:rPr 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горизонт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Сержант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убить готов.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2184" y="5010332"/>
            <a:ext cx="34082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ты идешь на </a:t>
            </a:r>
            <a:r>
              <a:rPr 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фронт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anose="02020603050405020304" pitchFamily="18" charset="0"/>
              </a:rPr>
              <a:t>Мех используй словно </a:t>
            </a:r>
            <a:r>
              <a:rPr lang="ru-RU" sz="2000" b="1" u="sng" dirty="0" smtClean="0">
                <a:latin typeface="Times New Roman" panose="02020603050405020304" pitchFamily="18" charset="0"/>
              </a:rPr>
              <a:t>бинт</a:t>
            </a:r>
            <a:r>
              <a:rPr lang="ru-RU" sz="2000" b="1" dirty="0" smtClean="0">
                <a:latin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latin typeface="Times New Roman" panose="02020603050405020304" pitchFamily="18" charset="0"/>
              </a:rPr>
              <a:t>Ты товарища </a:t>
            </a:r>
            <a:r>
              <a:rPr lang="ru-RU" sz="2000" b="1" u="sng" dirty="0" smtClean="0">
                <a:latin typeface="Times New Roman" panose="02020603050405020304" pitchFamily="18" charset="0"/>
              </a:rPr>
              <a:t>прикрыл</a:t>
            </a:r>
            <a:r>
              <a:rPr lang="ru-RU" sz="2000" b="1" dirty="0" smtClean="0">
                <a:latin typeface="Times New Roman" panose="02020603050405020304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anose="02020603050405020304" pitchFamily="18" charset="0"/>
              </a:rPr>
              <a:t>Ты ему надежный </a:t>
            </a:r>
            <a:r>
              <a:rPr lang="ru-RU" sz="2000" b="1" u="sng" dirty="0" smtClean="0">
                <a:latin typeface="Times New Roman" panose="02020603050405020304" pitchFamily="18" charset="0"/>
              </a:rPr>
              <a:t>тыл</a:t>
            </a:r>
            <a:r>
              <a:rPr lang="ru-RU" sz="2000" b="1" dirty="0" smtClean="0">
                <a:latin typeface="Times New Roman" panose="02020603050405020304" pitchFamily="18" charset="0"/>
              </a:rPr>
              <a:t>.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12474" y="4995355"/>
            <a:ext cx="3599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Только попал в </a:t>
            </a:r>
            <a:r>
              <a:rPr lang="ru-RU" sz="2000" b="1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тыл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anose="02020603050405020304" pitchFamily="18" charset="0"/>
              </a:rPr>
              <a:t>Уже </a:t>
            </a:r>
            <a:r>
              <a:rPr lang="ru-RU" sz="2000" b="1" u="sng" dirty="0" smtClean="0">
                <a:latin typeface="Times New Roman" panose="02020603050405020304" pitchFamily="18" charset="0"/>
              </a:rPr>
              <a:t>забыл</a:t>
            </a:r>
          </a:p>
          <a:p>
            <a:r>
              <a:rPr lang="ru-RU" sz="2000" b="1" dirty="0" smtClean="0">
                <a:latin typeface="Times New Roman" panose="02020603050405020304" pitchFamily="18" charset="0"/>
              </a:rPr>
              <a:t>Про </a:t>
            </a:r>
            <a:r>
              <a:rPr lang="ru-RU" sz="2000" b="1" u="sng" dirty="0" smtClean="0">
                <a:latin typeface="Times New Roman" panose="02020603050405020304" pitchFamily="18" charset="0"/>
              </a:rPr>
              <a:t>фронт</a:t>
            </a:r>
            <a:r>
              <a:rPr lang="ru-RU" sz="2000" b="1" dirty="0" smtClean="0">
                <a:latin typeface="Times New Roman" panose="02020603050405020304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anose="02020603050405020304" pitchFamily="18" charset="0"/>
              </a:rPr>
              <a:t>Который был за </a:t>
            </a:r>
            <a:r>
              <a:rPr lang="ru-RU" sz="2000" b="1" u="sng" dirty="0" smtClean="0">
                <a:latin typeface="Times New Roman" panose="02020603050405020304" pitchFamily="18" charset="0"/>
              </a:rPr>
              <a:t>горизонтом.</a:t>
            </a:r>
            <a:endParaRPr lang="ru-RU" sz="2000" b="1" u="sng" dirty="0"/>
          </a:p>
        </p:txBody>
      </p:sp>
    </p:spTree>
    <p:extLst>
      <p:ext uri="{BB962C8B-B14F-4D97-AF65-F5344CB8AC3E}">
        <p14:creationId xmlns:p14="http://schemas.microsoft.com/office/powerpoint/2010/main" val="331469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Мэдисон</Template>
  <TotalTime>196</TotalTime>
  <Words>234</Words>
  <Application>Microsoft Office PowerPoint</Application>
  <PresentationFormat>Широкоэкранный</PresentationFormat>
  <Paragraphs>43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MS Shell Dlg 2</vt:lpstr>
      <vt:lpstr>Times New Roman</vt:lpstr>
      <vt:lpstr>Wingdings</vt:lpstr>
      <vt:lpstr>Wingdings 3</vt:lpstr>
      <vt:lpstr>Madison</vt:lpstr>
      <vt:lpstr>ВСЕРОССИЙСКИЙ КОНКУРС ПРОФЕССИОНАЛЬНОГО МАСТЕРСТВА ПЕДАГОГОВ   «МОЙ ЛУЧШИЙ УРОК»</vt:lpstr>
      <vt:lpstr>«К патриотизму нельзя только призывать,  его нужно заботливо воспитывать.»  Д. С. Лихачёв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14</cp:revision>
  <dcterms:created xsi:type="dcterms:W3CDTF">2021-11-23T20:10:30Z</dcterms:created>
  <dcterms:modified xsi:type="dcterms:W3CDTF">2021-11-24T19:45:52Z</dcterms:modified>
</cp:coreProperties>
</file>