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4" r:id="rId21"/>
    <p:sldId id="276" r:id="rId22"/>
    <p:sldId id="278" r:id="rId23"/>
    <p:sldId id="280" r:id="rId24"/>
    <p:sldId id="282" r:id="rId25"/>
    <p:sldId id="279" r:id="rId26"/>
    <p:sldId id="281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94660"/>
  </p:normalViewPr>
  <p:slideViewPr>
    <p:cSldViewPr>
      <p:cViewPr>
        <p:scale>
          <a:sx n="70" d="100"/>
          <a:sy n="70" d="100"/>
        </p:scale>
        <p:origin x="-606" y="-9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88967-1E6E-4C30-9519-42C1FF020400}" type="datetimeFigureOut">
              <a:rPr lang="en-GB" smtClean="0"/>
              <a:pPr/>
              <a:t>23/02/2021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CB38-A3BF-41B1-94C4-CF3DBE8C430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33010563"/>
      </p:ext>
    </p:extLst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88967-1E6E-4C30-9519-42C1FF020400}" type="datetimeFigureOut">
              <a:rPr lang="en-GB" smtClean="0"/>
              <a:pPr/>
              <a:t>23/02/2021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CB38-A3BF-41B1-94C4-CF3DBE8C430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34917207"/>
      </p:ext>
    </p:extLst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88967-1E6E-4C30-9519-42C1FF020400}" type="datetimeFigureOut">
              <a:rPr lang="en-GB" smtClean="0"/>
              <a:pPr/>
              <a:t>23/02/2021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CB38-A3BF-41B1-94C4-CF3DBE8C430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425019747"/>
      </p:ext>
    </p:extLst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88967-1E6E-4C30-9519-42C1FF020400}" type="datetimeFigureOut">
              <a:rPr lang="en-GB" smtClean="0"/>
              <a:pPr/>
              <a:t>23/02/2021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CB38-A3BF-41B1-94C4-CF3DBE8C430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755978443"/>
      </p:ext>
    </p:extLst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88967-1E6E-4C30-9519-42C1FF020400}" type="datetimeFigureOut">
              <a:rPr lang="en-GB" smtClean="0"/>
              <a:pPr/>
              <a:t>23/02/2021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CB38-A3BF-41B1-94C4-CF3DBE8C430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58592147"/>
      </p:ext>
    </p:extLst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88967-1E6E-4C30-9519-42C1FF020400}" type="datetimeFigureOut">
              <a:rPr lang="en-GB" smtClean="0"/>
              <a:pPr/>
              <a:t>23/02/2021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CB38-A3BF-41B1-94C4-CF3DBE8C430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484337410"/>
      </p:ext>
    </p:extLst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88967-1E6E-4C30-9519-42C1FF020400}" type="datetimeFigureOut">
              <a:rPr lang="en-GB" smtClean="0"/>
              <a:pPr/>
              <a:t>23/02/2021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CB38-A3BF-41B1-94C4-CF3DBE8C430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006117324"/>
      </p:ext>
    </p:extLst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88967-1E6E-4C30-9519-42C1FF020400}" type="datetimeFigureOut">
              <a:rPr lang="en-GB" smtClean="0"/>
              <a:pPr/>
              <a:t>23/02/2021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CB38-A3BF-41B1-94C4-CF3DBE8C430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77288582"/>
      </p:ext>
    </p:extLst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88967-1E6E-4C30-9519-42C1FF020400}" type="datetimeFigureOut">
              <a:rPr lang="en-GB" smtClean="0"/>
              <a:pPr/>
              <a:t>23/02/2021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CB38-A3BF-41B1-94C4-CF3DBE8C430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097524564"/>
      </p:ext>
    </p:extLst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88967-1E6E-4C30-9519-42C1FF020400}" type="datetimeFigureOut">
              <a:rPr lang="en-GB" smtClean="0"/>
              <a:pPr/>
              <a:t>23/02/2021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CB38-A3BF-41B1-94C4-CF3DBE8C430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54805071"/>
      </p:ext>
    </p:extLst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88967-1E6E-4C30-9519-42C1FF020400}" type="datetimeFigureOut">
              <a:rPr lang="en-GB" smtClean="0"/>
              <a:pPr/>
              <a:t>23/02/2021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5CB38-A3BF-41B1-94C4-CF3DBE8C430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671973830"/>
      </p:ext>
    </p:extLst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-1"/>
            <a:ext cx="9144000" cy="6858001"/>
          </a:xfrm>
          <a:prstGeom prst="rect">
            <a:avLst/>
          </a:prstGeom>
          <a:gradFill flip="none" rotWithShape="1">
            <a:gsLst>
              <a:gs pos="79000">
                <a:schemeClr val="bg1">
                  <a:alpha val="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"/>
            <a:ext cx="9144000" cy="685800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331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188967-1E6E-4C30-9519-42C1FF020400}" type="datetimeFigureOut">
              <a:rPr lang="en-GB" smtClean="0"/>
              <a:pPr/>
              <a:t>23/02/2021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5CB38-A3BF-41B1-94C4-CF3DBE8C430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2056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edg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3998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1472" y="2362200"/>
            <a:ext cx="8072494" cy="1470025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«Организация досуга младших школьников  в аспекте культурно- просветительской деятельности»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en-GB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67000" y="4357694"/>
            <a:ext cx="4038600" cy="1000131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Шубина Марина Ивановна, учитель начальных классов МКОУ ШР НШДС № 10</a:t>
            </a:r>
            <a:endParaRPr lang="en-GB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2632314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8" dur="123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9" dur="1230" decel="100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10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11" dur="1230" decel="100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12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:\1 класс\ипподром\Новая папка (2)\IMG_299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357298"/>
            <a:ext cx="3857652" cy="3069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D:\1 класс\ипподром\Новая папка (2)\IMG_298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3071810"/>
            <a:ext cx="3752310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8" dur="123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9" dur="1230" decel="100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10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11" dur="1230" decel="100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12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городке профессий</a:t>
            </a:r>
            <a:endParaRPr lang="ru-RU" dirty="0"/>
          </a:p>
        </p:txBody>
      </p:sp>
      <p:pic>
        <p:nvPicPr>
          <p:cNvPr id="4" name="Рисунок 3" descr="D:\1 класс\2 кл суперкид\CAM0028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428736"/>
            <a:ext cx="3071834" cy="2261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:\1 класс\2 кл суперкид\CAM0030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1500175"/>
            <a:ext cx="3202653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1 класс\2 кл суперкид\CAM0029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02" y="4214818"/>
            <a:ext cx="3071834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1 класс\2 кл суперкид\CAM0030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000108"/>
            <a:ext cx="309721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D:\1 класс\2 кл суперкид\CAM0030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1" y="1142984"/>
            <a:ext cx="285752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D:\1 класс\2 кл суперкид\CAM0028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5852" y="3786190"/>
            <a:ext cx="3071834" cy="2438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:\1 класс\2 кл суперкид\CAM0028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43570" y="3786190"/>
            <a:ext cx="2928958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Ура! В поход!!!</a:t>
            </a:r>
            <a:endParaRPr lang="ru-RU" dirty="0"/>
          </a:p>
        </p:txBody>
      </p:sp>
      <p:pic>
        <p:nvPicPr>
          <p:cNvPr id="4" name="Рисунок 3" descr="D:\1 класс\22 февраля 17\P108003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643050"/>
            <a:ext cx="2514118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:\1 класс\22 февраля 17\P108009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1643050"/>
            <a:ext cx="2603115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1 класс\22 февраля 17\P1080047.JPG"/>
          <p:cNvPicPr/>
          <p:nvPr/>
        </p:nvPicPr>
        <p:blipFill>
          <a:blip r:embed="rId4" cstate="print"/>
          <a:srcRect t="4721" r="41479"/>
          <a:stretch>
            <a:fillRect/>
          </a:stretch>
        </p:blipFill>
        <p:spPr bwMode="auto">
          <a:xfrm>
            <a:off x="3286116" y="4000504"/>
            <a:ext cx="2090808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8" dur="123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9" dur="1230" decel="10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10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11" dur="1230" decel="10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12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19" dur="123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20" dur="1230" decel="100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21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22" dur="1230" decel="100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23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30" dur="123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31" dur="1230" decel="100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32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33" dur="1230" decel="100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34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1 класс\22 февраля 17\P108007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071546"/>
            <a:ext cx="3491831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D:\1 класс\22 февраля 17\P108005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1071546"/>
            <a:ext cx="3390251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D:\1 класс\22 февраля 17\P108008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4071942"/>
            <a:ext cx="3357586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:\1 класс\22 февраля 17\P1080068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2066" y="4071942"/>
            <a:ext cx="3286148" cy="220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оздоровительном центре</a:t>
            </a:r>
            <a:endParaRPr lang="ru-RU" dirty="0"/>
          </a:p>
        </p:txBody>
      </p:sp>
      <p:pic>
        <p:nvPicPr>
          <p:cNvPr id="3" name="Рисунок 2" descr="D:\1 класс\CAM0016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214422"/>
            <a:ext cx="3357586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D:\1 класс\CAM0021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142984"/>
            <a:ext cx="3344861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:\1 класс\CAM0022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4071942"/>
            <a:ext cx="3149600" cy="2361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 -0.032 0.026 -0.058 0.058 -0.058 L 0.192 -0.058 C 0.224 -0.058 0.25 -0.032 0.25 0 L 0.25 0.132 C 0.25 0.164 0.224 0.191 0.192 0.191 L 0.058 0.191 C 0.026 0.191 0 0.164 0 0.132 Z" pathEditMode="relative" ptsTypes="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 -0.04263  0.026 -0.07726  0.058 -0.07726  L 0.192 -0.07726  C 0.224 -0.07726  0.25 -0.04263  0.25 0  L 0.25 0.17584  C 0.25 0.21846  0.224 0.25443  0.192 0.25443  L 0.058 0.25443  C 0.026 0.25443  0 0.21846  0 0.17584  Z" pathEditMode="relative" ptsTypes="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 -0.04263  0.026 -0.07726  0.058 -0.07726  L 0.192 -0.07726  C 0.224 -0.07726  0.25 -0.04263  0.25 0  L 0.25 0.17584  C 0.25 0.21846  0.224 0.25443  0.192 0.25443  L 0.058 0.25443  C 0.026 0.25443  0 0.21846  0 0.17584  Z" pathEditMode="relative" ptsTypes="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дельфинарии</a:t>
            </a:r>
            <a:endParaRPr lang="ru-RU" dirty="0"/>
          </a:p>
        </p:txBody>
      </p:sp>
      <p:pic>
        <p:nvPicPr>
          <p:cNvPr id="5" name="Рисунок 4" descr="D:\1 класс\дельфинарий\P108030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571612"/>
            <a:ext cx="350046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1 класс\дельфинарий\P108025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1643050"/>
            <a:ext cx="321471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1 класс\дельфинарий\P108026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71736" y="3929066"/>
            <a:ext cx="3414699" cy="2628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хонор фото\159184500318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500042"/>
            <a:ext cx="2705100" cy="360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хонор фото\1591845002733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642918"/>
            <a:ext cx="2705100" cy="360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хонор фото\1591845323452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2714620"/>
            <a:ext cx="2724150" cy="363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 </a:t>
            </a:r>
            <a:r>
              <a:rPr lang="ru-RU" dirty="0" err="1" smtClean="0"/>
              <a:t>пейнтбольном</a:t>
            </a:r>
            <a:r>
              <a:rPr lang="ru-RU" dirty="0" smtClean="0"/>
              <a:t> клубе «Волкодав»</a:t>
            </a:r>
            <a:endParaRPr lang="ru-RU" dirty="0"/>
          </a:p>
        </p:txBody>
      </p:sp>
      <p:pic>
        <p:nvPicPr>
          <p:cNvPr id="4" name="Рисунок 3" descr="C:\хонор фото\1591845314609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1785926"/>
            <a:ext cx="2524126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хонор фото\1591845315216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714488"/>
            <a:ext cx="3786214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хонор фото\159184500711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428736"/>
            <a:ext cx="5072098" cy="3671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0100" y="785794"/>
            <a:ext cx="7643866" cy="45720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</a:t>
            </a:r>
            <a:r>
              <a:rPr lang="ru-RU" dirty="0" smtClean="0"/>
              <a:t>Будьте заняты. Это самое дешевое лекарство на земле - и одно из самых эффективных».</a:t>
            </a:r>
            <a:br>
              <a:rPr lang="ru-RU" dirty="0" smtClean="0"/>
            </a:br>
            <a:r>
              <a:rPr lang="ru-RU" dirty="0" smtClean="0"/>
              <a:t>                                                                                                                          Дейл Карнеги</a:t>
            </a:r>
            <a:br>
              <a:rPr lang="ru-RU" dirty="0" smtClean="0"/>
            </a:br>
            <a:endParaRPr lang="en-GB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5024655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музее – ледоколе «Ангара»</a:t>
            </a:r>
            <a:endParaRPr lang="ru-RU" dirty="0"/>
          </a:p>
        </p:txBody>
      </p:sp>
      <p:pic>
        <p:nvPicPr>
          <p:cNvPr id="5" name="Рисунок 4" descr="D:\1 класс\ледокол 29.03.17\P108044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500174"/>
            <a:ext cx="3786214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1 класс\ледокол 29.03.17\P108047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1500174"/>
            <a:ext cx="3500462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1 класс\ледокол 29.03.17\P108050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40" y="4214818"/>
            <a:ext cx="3214710" cy="244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1 класс\ледокол 29.03.17\P108053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5" y="1357298"/>
            <a:ext cx="5786478" cy="4286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D:\1 класс\новый год\DSCN11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857232"/>
            <a:ext cx="4286280" cy="3214710"/>
          </a:xfrm>
          <a:prstGeom prst="rect">
            <a:avLst/>
          </a:prstGeom>
          <a:noFill/>
        </p:spPr>
      </p:pic>
      <p:pic>
        <p:nvPicPr>
          <p:cNvPr id="3" name="Рисунок 2" descr="D:\1 класс\масленица\P108017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2857496"/>
            <a:ext cx="3549653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 -0.04263  0.026 -0.07726  0.058 -0.07726  L 0.192 -0.07726  C 0.224 -0.07726  0.25 -0.04263  0.25 0  L 0.25 0.17584  C 0.25 0.21846  0.224 0.25443  0.192 0.25443  L 0.058 0.25443  C 0.026 0.25443  0 0.21846  0 0.17584  Z" pathEditMode="relative" ptsTypes="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:\1 класс\родит призвание\P108002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928671"/>
            <a:ext cx="3954462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D:\1 класс\8 марта\P108033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1000108"/>
            <a:ext cx="3857652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хонор фото\1591845010302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71802" y="4000504"/>
            <a:ext cx="350046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1428736"/>
            <a:ext cx="735811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i="1" dirty="0" smtClean="0">
                <a:solidFill>
                  <a:schemeClr val="bg1"/>
                </a:solidFill>
              </a:rPr>
              <a:t>Любой ребенок должен реализоваться. Личная реализация общих ценностей — регулятор социального поведения. Значит, каждого надо «бросить», как камень в воду, в дело, в творчество, чтобы пошли круги результативности, появились творческие следы.</a:t>
            </a:r>
            <a:endParaRPr lang="ru-RU" sz="3200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4000528"/>
          </a:xfrm>
        </p:spPr>
        <p:txBody>
          <a:bodyPr>
            <a:noAutofit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«</a:t>
            </a:r>
            <a:r>
              <a:rPr lang="ru-RU" sz="3600" dirty="0" smtClean="0"/>
              <a:t>Без зачатков положительного и прекрасного нельзя выходить человеку в жизнь из детства, без зачатков положительного и прекрасного нельзя пускать поколение в путь.» 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Ф.М</a:t>
            </a:r>
            <a:r>
              <a:rPr lang="ru-RU" sz="3600" dirty="0" smtClean="0"/>
              <a:t>. Достоевский. </a:t>
            </a:r>
            <a:br>
              <a:rPr lang="ru-RU" sz="3600" dirty="0" smtClean="0"/>
            </a:br>
            <a:endParaRPr lang="ru-RU" sz="36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43050"/>
            <a:ext cx="8229600" cy="2214578"/>
          </a:xfrm>
        </p:spPr>
        <p:txBody>
          <a:bodyPr>
            <a:normAutofit/>
          </a:bodyPr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928802"/>
            <a:ext cx="8229600" cy="3429024"/>
          </a:xfrm>
        </p:spPr>
        <p:txBody>
          <a:bodyPr>
            <a:normAutofit fontScale="90000"/>
          </a:bodyPr>
          <a:lstStyle/>
          <a:p>
            <a:pPr algn="just"/>
            <a:r>
              <a:rPr lang="ru-RU" dirty="0" smtClean="0"/>
              <a:t>Воспитание </a:t>
            </a:r>
            <a:r>
              <a:rPr lang="ru-RU" dirty="0" smtClean="0"/>
              <a:t>– это  деятельность, которую педагог выстраивает сам, определяя её цели и задачи, подбирая методы и средства.  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2000" dirty="0" smtClean="0">
                <a:solidFill>
                  <a:schemeClr val="bg1"/>
                </a:solidFill>
              </a:rPr>
              <a:t>«</a:t>
            </a:r>
            <a:r>
              <a:rPr lang="ru-RU" sz="2000" dirty="0" smtClean="0">
                <a:solidFill>
                  <a:schemeClr val="bg1"/>
                </a:solidFill>
              </a:rPr>
              <a:t>Культурно-  просветительская</a:t>
            </a:r>
          </a:p>
          <a:p>
            <a:pPr algn="just"/>
            <a:r>
              <a:rPr lang="ru-RU" sz="2000" dirty="0" smtClean="0">
                <a:solidFill>
                  <a:schemeClr val="bg1"/>
                </a:solidFill>
              </a:rPr>
              <a:t> </a:t>
            </a:r>
            <a:r>
              <a:rPr lang="ru-RU" sz="2000" dirty="0" smtClean="0">
                <a:solidFill>
                  <a:schemeClr val="bg1"/>
                </a:solidFill>
              </a:rPr>
              <a:t>деятельность</a:t>
            </a:r>
            <a:r>
              <a:rPr lang="ru-RU" sz="2000" dirty="0" smtClean="0">
                <a:solidFill>
                  <a:schemeClr val="bg1"/>
                </a:solidFill>
              </a:rPr>
              <a:t> – это достижение некоторой гармонии, дающей социальную устойчивость и продуктивную включенность в общественную жизнь и труд, личностный, психологический комфорт» (</a:t>
            </a:r>
            <a:r>
              <a:rPr lang="ru-RU" sz="2000" dirty="0" err="1" smtClean="0">
                <a:solidFill>
                  <a:schemeClr val="bg1"/>
                </a:solidFill>
              </a:rPr>
              <a:t>Газман</a:t>
            </a:r>
            <a:r>
              <a:rPr lang="ru-RU" sz="2000" dirty="0" smtClean="0">
                <a:solidFill>
                  <a:schemeClr val="bg1"/>
                </a:solidFill>
              </a:rPr>
              <a:t> О. С.). 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ru-RU" dirty="0" smtClean="0">
                <a:solidFill>
                  <a:schemeClr val="bg1"/>
                </a:solidFill>
              </a:rPr>
              <a:t>Культурно – просветительская деятельность – это интегративная многофункциональная сфера деятельности, целью которой являются организация рационального и содержательного досуга,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создание условий для самореализации каждой отдельной личности, раскрытия ее способностей, самосовершенствования и любительского творчества в рамках свободного времени, удовлетворение и развитие их культурных потребностей (</a:t>
            </a:r>
            <a:r>
              <a:rPr lang="ru-RU" dirty="0" err="1" smtClean="0">
                <a:solidFill>
                  <a:schemeClr val="bg1"/>
                </a:solidFill>
              </a:rPr>
              <a:t>Гордина</a:t>
            </a:r>
            <a:r>
              <a:rPr lang="ru-RU" dirty="0" smtClean="0">
                <a:solidFill>
                  <a:schemeClr val="bg1"/>
                </a:solidFill>
              </a:rPr>
              <a:t> О.В.). </a:t>
            </a:r>
          </a:p>
          <a:p>
            <a:pPr algn="just"/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Актуальность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57224" y="1443841"/>
            <a:ext cx="700092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solidFill>
                  <a:schemeClr val="bg1"/>
                </a:solidFill>
              </a:rPr>
              <a:t>1. Отсутствие </a:t>
            </a:r>
            <a:r>
              <a:rPr lang="ru-RU" sz="2800" b="1" dirty="0" smtClean="0">
                <a:solidFill>
                  <a:schemeClr val="bg1"/>
                </a:solidFill>
              </a:rPr>
              <a:t>единой воспитательной системы,  системы детских и юношеских общественных организаций </a:t>
            </a:r>
            <a:endParaRPr lang="ru-RU" sz="2800" b="1" dirty="0" smtClean="0">
              <a:solidFill>
                <a:schemeClr val="bg1"/>
              </a:solidFill>
            </a:endParaRPr>
          </a:p>
          <a:p>
            <a:pPr algn="just"/>
            <a:r>
              <a:rPr lang="ru-RU" sz="2800" b="1" dirty="0" smtClean="0">
                <a:solidFill>
                  <a:schemeClr val="bg1"/>
                </a:solidFill>
              </a:rPr>
              <a:t>2. В </a:t>
            </a:r>
            <a:r>
              <a:rPr lang="ru-RU" sz="2800" b="1" dirty="0" smtClean="0">
                <a:solidFill>
                  <a:schemeClr val="bg1"/>
                </a:solidFill>
              </a:rPr>
              <a:t>школе недостаточно уделяется внимание развитию культурно-просветительской работы, которая обладает большими, потенциальными возможностями в развитии духовных сил и внутреннего, личностного потенциала школьников. 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571472" y="1661993"/>
            <a:ext cx="8001056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Досуг -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особое время, когда возможен свободный выбор занятий, в которых отдых перемежается с физической и умственной активностью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(Э.В. Соколов).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D:\1 класс\8 марта\P108033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3857628"/>
            <a:ext cx="3071834" cy="22860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5363" name="Picture 3" descr="D:\1 класс\145654345058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3714752"/>
            <a:ext cx="3143272" cy="235745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 -0.032 0.026 -0.058 0.058 -0.058 L 0.192 -0.058 C 0.224 -0.058 0.25 -0.032 0.25 0 L 0.25 0.132 C 0.25 0.164 0.224 0.191 0.192 0.191 L 0.058 0.191 C 0.026 0.191 0 0.164 0 0.132 Z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 -0.04263  0.026 -0.07726  0.058 -0.07726  L 0.192 -0.07726  C 0.224 -0.07726  0.25 -0.04263  0.25 0  L 0.25 0.17584  C 0.25 0.21846  0.224 0.25443  0.192 0.25443  L 0.058 0.25443  C 0.026 0.25443  0 0.21846  0 0.17584  Z" pathEditMode="relative" ptsTypes="">
                                      <p:cBhvr>
                                        <p:cTn id="10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214446"/>
          </a:xfrm>
        </p:spPr>
        <p:txBody>
          <a:bodyPr>
            <a:normAutofit/>
          </a:bodyPr>
          <a:lstStyle/>
          <a:p>
            <a:r>
              <a:rPr lang="ru-RU" dirty="0" smtClean="0"/>
              <a:t>Принципы </a:t>
            </a:r>
            <a:r>
              <a:rPr lang="ru-RU" dirty="0" err="1" smtClean="0"/>
              <a:t>досуговой</a:t>
            </a:r>
            <a:r>
              <a:rPr lang="ru-RU" dirty="0" smtClean="0"/>
              <a:t> педагогики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00100" y="2071678"/>
            <a:ext cx="721523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just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ринцип интереса </a:t>
            </a:r>
          </a:p>
          <a:p>
            <a:pPr lvl="0" indent="449263" algn="just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Принцип совместной деятельности </a:t>
            </a:r>
          </a:p>
          <a:p>
            <a:pPr lvl="0" indent="449263" algn="just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ринцип 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рекреации (отдыха и восстановления сил) и познания.</a:t>
            </a:r>
            <a:endParaRPr lang="ru-RU" sz="32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85794"/>
            <a:ext cx="8229600" cy="150019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Поездка на ипподром</a:t>
            </a:r>
            <a:br>
              <a:rPr lang="ru-RU" dirty="0" smtClean="0"/>
            </a:br>
            <a:r>
              <a:rPr lang="ru-RU" sz="2700" dirty="0" smtClean="0"/>
              <a:t>«Когда дети вступают в контакт с природой, они раскрывают свои силы». (Мария </a:t>
            </a:r>
            <a:r>
              <a:rPr lang="ru-RU" sz="2700" dirty="0" err="1" smtClean="0"/>
              <a:t>Монтессори</a:t>
            </a:r>
            <a:r>
              <a:rPr lang="ru-RU" sz="2700" dirty="0" smtClean="0"/>
              <a:t>). </a:t>
            </a:r>
            <a:endParaRPr lang="ru-RU" sz="2700" dirty="0"/>
          </a:p>
        </p:txBody>
      </p:sp>
      <p:pic>
        <p:nvPicPr>
          <p:cNvPr id="19458" name="Picture 2" descr="D:\1 класс\ипподром\23.11.2016\P10409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428868"/>
            <a:ext cx="3251200" cy="2438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9459" name="Picture 3" descr="D:\1 класс\ипподром\23.11.2016\P104095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3786190"/>
            <a:ext cx="3251200" cy="2438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8" dur="1230" decel="100000"/>
                                        <p:tgtEl>
                                          <p:spTgt spid="19458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9" dur="1230" decel="100000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10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11" dur="1230" decel="100000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12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D:\1 класс\ипподром\23.11.2016\P104095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928670"/>
            <a:ext cx="3251200" cy="24384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0483" name="Picture 3" descr="D:\1 класс\ипподром\23.11.2016\P104098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2000240"/>
            <a:ext cx="2438400" cy="3251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484" name="Picture 4" descr="D:\1 класс\ипподром\23.11.2016\P104097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3786190"/>
            <a:ext cx="3251200" cy="24384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260</Words>
  <Application>Microsoft Office PowerPoint</Application>
  <PresentationFormat>Экран (4:3)</PresentationFormat>
  <Paragraphs>25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Office Theme</vt:lpstr>
      <vt:lpstr>«Организация досуга младших школьников  в аспекте культурно- просветительской деятельности» </vt:lpstr>
      <vt:lpstr>   «Будьте заняты. Это самое дешевое лекарство на земле - и одно из самых эффективных».                                                                                                                           Дейл Карнеги </vt:lpstr>
      <vt:lpstr>Воспитание – это  деятельность, которую педагог выстраивает сам, определяя её цели и задачи, подбирая методы и средства.   </vt:lpstr>
      <vt:lpstr>Слайд 4</vt:lpstr>
      <vt:lpstr>Актуальность</vt:lpstr>
      <vt:lpstr>Слайд 6</vt:lpstr>
      <vt:lpstr>Принципы досуговой педагогики</vt:lpstr>
      <vt:lpstr>Поездка на ипподром «Когда дети вступают в контакт с природой, они раскрывают свои силы». (Мария Монтессори). </vt:lpstr>
      <vt:lpstr>Слайд 9</vt:lpstr>
      <vt:lpstr>Слайд 10</vt:lpstr>
      <vt:lpstr>В городке профессий</vt:lpstr>
      <vt:lpstr>Слайд 12</vt:lpstr>
      <vt:lpstr>Ура! В поход!!!</vt:lpstr>
      <vt:lpstr>Слайд 14</vt:lpstr>
      <vt:lpstr>В оздоровительном центре</vt:lpstr>
      <vt:lpstr>В дельфинарии</vt:lpstr>
      <vt:lpstr>Слайд 17</vt:lpstr>
      <vt:lpstr>В пейнтбольном клубе «Волкодав»</vt:lpstr>
      <vt:lpstr>Слайд 19</vt:lpstr>
      <vt:lpstr>В музее – ледоколе «Ангара»</vt:lpstr>
      <vt:lpstr>Слайд 21</vt:lpstr>
      <vt:lpstr>Слайд 22</vt:lpstr>
      <vt:lpstr>Слайд 23</vt:lpstr>
      <vt:lpstr>Слайд 24</vt:lpstr>
      <vt:lpstr> «Без зачатков положительного и прекрасного нельзя выходить человеку в жизнь из детства, без зачатков положительного и прекрасного нельзя пускать поколение в путь.»   Ф.М. Достоевский.  </vt:lpstr>
      <vt:lpstr>Спасибо за внимание!</vt:lpstr>
    </vt:vector>
  </TitlesOfParts>
  <Company>HYATT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IS</dc:creator>
  <cp:lastModifiedBy>Дом</cp:lastModifiedBy>
  <cp:revision>64</cp:revision>
  <dcterms:created xsi:type="dcterms:W3CDTF">2015-12-09T15:59:37Z</dcterms:created>
  <dcterms:modified xsi:type="dcterms:W3CDTF">2021-02-23T11:36:45Z</dcterms:modified>
</cp:coreProperties>
</file>