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EBDF-9EBD-44E8-8CF9-BAFC49C784DE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1A810-B998-44D1-AF96-B7B2C0A35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79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04604-E715-4C66-BFB9-CF86680A0A8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04604-E715-4C66-BFB9-CF86680A0A8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04604-E715-4C66-BFB9-CF86680A0A8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2D0C0-5BE9-489F-A393-D3A9A47A7862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3374D-3EF8-4F16-997A-B96FC19A58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etky13.ucoz.ru/load/shablony_power_point/shablony_shkolnye/shablon_quot_deti_quot/2-1-0-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ти 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2492896"/>
            <a:ext cx="8532440" cy="27363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Духовно-нравственное воспитание младших школьников через</a:t>
            </a:r>
            <a:br>
              <a:rPr lang="ru-RU" sz="2800" b="1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2800" b="1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 внеурочную проектную деятельность</a:t>
            </a:r>
            <a:endParaRPr lang="ru-RU" sz="2800" b="1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63888" y="404664"/>
            <a:ext cx="5328592" cy="626469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МКОУ «</a:t>
            </a:r>
            <a:r>
              <a:rPr lang="ru-RU" sz="1800" b="1" dirty="0" err="1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Песчано-Колединская</a:t>
            </a:r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 СОШ»</a:t>
            </a:r>
          </a:p>
          <a:p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Далматовского района </a:t>
            </a:r>
          </a:p>
          <a:p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Курганской области</a:t>
            </a: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pPr algn="r"/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endParaRPr lang="ru-RU" sz="1800" b="1" dirty="0" smtClean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  <a:p>
            <a:r>
              <a:rPr lang="ru-RU" sz="1800" b="1" dirty="0" err="1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М.А.Ниясова</a:t>
            </a:r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,</a:t>
            </a:r>
          </a:p>
          <a:p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учитель </a:t>
            </a:r>
            <a:r>
              <a:rPr lang="ru-RU" sz="1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начальных классов</a:t>
            </a:r>
            <a:endParaRPr lang="ru-RU" sz="1800" b="1" dirty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«Моя семья – моё богатство»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Цель деятельности  второго года реализации программы 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- создание благоприятных условий для раскрытия личностного потенциала учащихся через традиции семьи. 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E:\SDC101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492896"/>
            <a:ext cx="3024336" cy="4116457"/>
          </a:xfrm>
          <a:prstGeom prst="rect">
            <a:avLst/>
          </a:prstGeom>
          <a:noFill/>
        </p:spPr>
      </p:pic>
      <p:pic>
        <p:nvPicPr>
          <p:cNvPr id="1029" name="Picture 5" descr="E:\SDC1013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2120" y="2276872"/>
            <a:ext cx="3240360" cy="4374486"/>
          </a:xfrm>
          <a:prstGeom prst="rect">
            <a:avLst/>
          </a:prstGeom>
          <a:noFill/>
        </p:spPr>
      </p:pic>
      <p:pic>
        <p:nvPicPr>
          <p:cNvPr id="1027" name="Picture 3" descr="E:\SDC1012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5856" y="2276872"/>
            <a:ext cx="4040966" cy="2922712"/>
          </a:xfrm>
          <a:prstGeom prst="rect">
            <a:avLst/>
          </a:prstGeom>
          <a:noFill/>
        </p:spPr>
      </p:pic>
      <p:pic>
        <p:nvPicPr>
          <p:cNvPr id="1028" name="Picture 4" descr="E:\SDC1013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51720" y="3212976"/>
            <a:ext cx="4725549" cy="3426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«Моя семья – моё богатство»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Содержание: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мини-проекты «Секрет моего имени», «Семейный герб», «Происхождение моей фамилии», «Моя родословная», «Традиции  моей семьи» .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E:\SDC101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420888"/>
            <a:ext cx="3096344" cy="4188363"/>
          </a:xfrm>
          <a:prstGeom prst="rect">
            <a:avLst/>
          </a:prstGeom>
          <a:noFill/>
        </p:spPr>
      </p:pic>
      <p:pic>
        <p:nvPicPr>
          <p:cNvPr id="2051" name="Picture 3" descr="E:\SDC101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824" y="3861048"/>
            <a:ext cx="3552395" cy="2664296"/>
          </a:xfrm>
          <a:prstGeom prst="rect">
            <a:avLst/>
          </a:prstGeom>
          <a:noFill/>
        </p:spPr>
      </p:pic>
      <p:pic>
        <p:nvPicPr>
          <p:cNvPr id="2052" name="Picture 4" descr="E:\SDC1012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128" y="2420888"/>
            <a:ext cx="3183818" cy="4245091"/>
          </a:xfrm>
          <a:prstGeom prst="rect">
            <a:avLst/>
          </a:prstGeom>
          <a:noFill/>
        </p:spPr>
      </p:pic>
      <p:pic>
        <p:nvPicPr>
          <p:cNvPr id="2054" name="Picture 6" descr="E:\SDC1013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87824" y="2420888"/>
            <a:ext cx="3138736" cy="4184981"/>
          </a:xfrm>
          <a:prstGeom prst="rect">
            <a:avLst/>
          </a:prstGeom>
          <a:noFill/>
        </p:spPr>
      </p:pic>
      <p:pic>
        <p:nvPicPr>
          <p:cNvPr id="2055" name="Picture 7" descr="E:\SDC1013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1520" y="2420888"/>
            <a:ext cx="3156738" cy="4208984"/>
          </a:xfrm>
          <a:prstGeom prst="rect">
            <a:avLst/>
          </a:prstGeom>
          <a:noFill/>
        </p:spPr>
      </p:pic>
      <p:pic>
        <p:nvPicPr>
          <p:cNvPr id="2056" name="Picture 8" descr="E:\SDC1013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987824" y="2420888"/>
            <a:ext cx="3704927" cy="2724689"/>
          </a:xfrm>
          <a:prstGeom prst="rect">
            <a:avLst/>
          </a:prstGeom>
          <a:noFill/>
        </p:spPr>
      </p:pic>
      <p:pic>
        <p:nvPicPr>
          <p:cNvPr id="2057" name="Picture 9" descr="E:\SDC1013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7824" y="4365104"/>
            <a:ext cx="2936842" cy="2202632"/>
          </a:xfrm>
          <a:prstGeom prst="rect">
            <a:avLst/>
          </a:prstGeom>
          <a:noFill/>
        </p:spPr>
      </p:pic>
      <p:pic>
        <p:nvPicPr>
          <p:cNvPr id="2058" name="Picture 10" descr="E:\SDC10137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96136" y="2420888"/>
            <a:ext cx="3102732" cy="4136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«Моя семья – моё богатство»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E:\SDC101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204863"/>
            <a:ext cx="3312368" cy="4416491"/>
          </a:xfrm>
          <a:prstGeom prst="rect">
            <a:avLst/>
          </a:prstGeom>
          <a:noFill/>
        </p:spPr>
      </p:pic>
      <p:pic>
        <p:nvPicPr>
          <p:cNvPr id="3075" name="Picture 3" descr="E:\SDC10128.JPG"/>
          <p:cNvPicPr>
            <a:picLocks noChangeAspect="1" noChangeArrowheads="1"/>
          </p:cNvPicPr>
          <p:nvPr/>
        </p:nvPicPr>
        <p:blipFill>
          <a:blip cstate="email"/>
          <a:srcRect/>
          <a:stretch>
            <a:fillRect/>
          </a:stretch>
        </p:blipFill>
        <p:spPr bwMode="auto">
          <a:xfrm>
            <a:off x="2771800" y="2204864"/>
            <a:ext cx="3312368" cy="4416491"/>
          </a:xfrm>
          <a:prstGeom prst="rect">
            <a:avLst/>
          </a:prstGeom>
          <a:noFill/>
        </p:spPr>
      </p:pic>
      <p:pic>
        <p:nvPicPr>
          <p:cNvPr id="3076" name="Picture 4" descr="E:\SDC1013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0112" y="2204864"/>
            <a:ext cx="3312368" cy="4416491"/>
          </a:xfrm>
          <a:prstGeom prst="rect">
            <a:avLst/>
          </a:prstGeom>
          <a:noFill/>
        </p:spPr>
      </p:pic>
      <p:pic>
        <p:nvPicPr>
          <p:cNvPr id="3077" name="Picture 5" descr="E:\SDC1013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03648" y="3789040"/>
            <a:ext cx="3752933" cy="2814700"/>
          </a:xfrm>
          <a:prstGeom prst="rect">
            <a:avLst/>
          </a:prstGeom>
          <a:noFill/>
        </p:spPr>
      </p:pic>
      <p:pic>
        <p:nvPicPr>
          <p:cNvPr id="3078" name="Picture 6" descr="E:\защита проектов\DSC_1800.JPG"/>
          <p:cNvPicPr>
            <a:picLocks noChangeAspect="1" noChangeArrowheads="1"/>
          </p:cNvPicPr>
          <p:nvPr/>
        </p:nvPicPr>
        <p:blipFill>
          <a:blip cstate="email"/>
          <a:srcRect/>
          <a:stretch>
            <a:fillRect/>
          </a:stretch>
        </p:blipFill>
        <p:spPr bwMode="auto">
          <a:xfrm>
            <a:off x="1331640" y="2276872"/>
            <a:ext cx="6552728" cy="436848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1520" y="1124744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Результат -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расширение знаний об истории своей семьи, понимание важности семьи для каждого человека, знакомство с историей русских имен, с традициями семьи.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78539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«Если добрые чувства не воспитаны в детстве, их никогда не воспитаешь, потому что это подлинно человеческое утверждается в душе одновременно с познанием первых и важнейших истин. В детстве человек должен пройти эмоциональную школу -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школу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воспитания добрых чувств».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В.А. Сухомлинский   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785395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Используемые ресурсы:</a:t>
            </a:r>
          </a:p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Комплексная  образовательная программа внеурочной деятельности «Ступени роста», авторы Л.С.Князева, Л.А.Тараканова и др.</a:t>
            </a:r>
          </a:p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Шаблон для презентации –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hlinkClick r:id="rId3"/>
              </a:rPr>
              <a:t>http://detky13.ucoz.ru/load/shablony_power_point/shablony_shkolnye/shablon_quot_deti_quot/2-1-0-3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</a:t>
            </a:r>
          </a:p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Фотографии из личного архива Ворониной Н.Н.,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Ниясовой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М.А.</a:t>
            </a: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8316416" cy="93610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Духовно-нравственное развитие и воспитание  первостепенная задача современной образовательной системы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23728" y="1600200"/>
            <a:ext cx="6696744" cy="452596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 Воспитание должно быть ориентировано на достижение определенного идеала. Современный национальный воспитательный идеал – это 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укоренённый в духовных и культурных традициях многонационального народа Российской Федерации.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Комплексная  образовательная программа внеурочной деятельности «</a:t>
            </a:r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Ступени роста»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Авторы: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Л.С. Князева, Л.А. Тараканова и  др.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Направления: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спортивно- оздоровительное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духовно- нравственное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социальное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общеинтеллектуальное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общекультурное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Содержание программы определяется несколькими блоками: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1. Воспитание гражданственности, патриотизма, уважения к правам, свободам и обязанностям человека.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2. Воспитание нравственных чувств и этического сознания.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3. Воспитание трудолюбия, творческого отношения к учению, труду, жизни.</a:t>
            </a:r>
          </a:p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4. Формирование ценностного отношения к здоровью и здоровому образу жизни.</a:t>
            </a:r>
          </a:p>
          <a:p>
            <a:pPr lvl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5. Воспитание ценностного отношения к природе, окружающей среде (экологическое воспитание).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6. Воспитание ценностного отношения к прекрасному, формирование представлений об эстетических идеалах и ценностях (эстетическое воспитание).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996950" y="1268413"/>
            <a:ext cx="8147050" cy="4857750"/>
          </a:xfrm>
        </p:spPr>
        <p:txBody>
          <a:bodyPr/>
          <a:lstStyle/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2771800" y="764704"/>
            <a:ext cx="3343275" cy="3714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СТУПЕНИ РОСТА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rot="1962673">
            <a:off x="2028918" y="1275558"/>
            <a:ext cx="257175" cy="790575"/>
          </a:xfrm>
          <a:prstGeom prst="downArrow">
            <a:avLst>
              <a:gd name="adj1" fmla="val 50000"/>
              <a:gd name="adj2" fmla="val 76852"/>
            </a:avLst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9050">
            <a:solidFill>
              <a:srgbClr val="17365D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3419872" y="1340768"/>
            <a:ext cx="257175" cy="790575"/>
          </a:xfrm>
          <a:prstGeom prst="downArrow">
            <a:avLst>
              <a:gd name="adj1" fmla="val 50000"/>
              <a:gd name="adj2" fmla="val 7685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9050">
            <a:solidFill>
              <a:srgbClr val="17365D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5292080" y="1340768"/>
            <a:ext cx="257175" cy="790575"/>
          </a:xfrm>
          <a:prstGeom prst="downArrow">
            <a:avLst>
              <a:gd name="adj1" fmla="val 50000"/>
              <a:gd name="adj2" fmla="val 7685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9050">
            <a:solidFill>
              <a:srgbClr val="17365D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 rot="-1549306">
            <a:off x="6963587" y="1285302"/>
            <a:ext cx="257175" cy="790575"/>
          </a:xfrm>
          <a:prstGeom prst="downArrow">
            <a:avLst>
              <a:gd name="adj1" fmla="val 50000"/>
              <a:gd name="adj2" fmla="val 7685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9050">
            <a:solidFill>
              <a:srgbClr val="17365D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187624" y="2276872"/>
            <a:ext cx="885825" cy="276225"/>
          </a:xfrm>
          <a:prstGeom prst="rect">
            <a:avLst/>
          </a:prstGeom>
          <a:solidFill>
            <a:srgbClr val="FFFFFF"/>
          </a:solidFill>
          <a:ln w="19050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класс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131840" y="2276872"/>
            <a:ext cx="885825" cy="276225"/>
          </a:xfrm>
          <a:prstGeom prst="rect">
            <a:avLst/>
          </a:prstGeom>
          <a:solidFill>
            <a:srgbClr val="FFFFFF"/>
          </a:solidFill>
          <a:ln w="19050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класс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5004048" y="2276872"/>
            <a:ext cx="885825" cy="276225"/>
          </a:xfrm>
          <a:prstGeom prst="rect">
            <a:avLst/>
          </a:prstGeom>
          <a:solidFill>
            <a:srgbClr val="FFFFFF"/>
          </a:solidFill>
          <a:ln w="19050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класс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6948264" y="2276872"/>
            <a:ext cx="885825" cy="276225"/>
          </a:xfrm>
          <a:prstGeom prst="rect">
            <a:avLst/>
          </a:prstGeom>
          <a:solidFill>
            <a:srgbClr val="FFFFFF"/>
          </a:solidFill>
          <a:ln w="19050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класс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2636912"/>
            <a:ext cx="1200150" cy="14668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народные традиции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915816" y="2636912"/>
            <a:ext cx="1200150" cy="14668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традиции семьи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860032" y="2636912"/>
            <a:ext cx="1200150" cy="14668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историю края, страны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6804248" y="2636912"/>
            <a:ext cx="1362075" cy="14668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духовно-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нравственное содержание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мировых религий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899592" y="4293096"/>
            <a:ext cx="1390650" cy="8858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2D69B"/>
              </a:gs>
              <a:gs pos="50000">
                <a:srgbClr val="9BBB59"/>
              </a:gs>
              <a:gs pos="100000">
                <a:srgbClr val="C2D69B"/>
              </a:gs>
            </a:gsLst>
            <a:lin ang="5400000" scaled="1"/>
          </a:gradFill>
          <a:ln w="12700">
            <a:solidFill>
              <a:srgbClr val="9BBB59"/>
            </a:solidFill>
            <a:round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«Листая народный календарь»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843808" y="4293096"/>
            <a:ext cx="1390650" cy="7143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round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«Родники»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788024" y="4293096"/>
            <a:ext cx="1390650" cy="9239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ABF8F"/>
              </a:gs>
              <a:gs pos="50000">
                <a:srgbClr val="F79646"/>
              </a:gs>
              <a:gs pos="100000">
                <a:srgbClr val="FABF8F"/>
              </a:gs>
            </a:gsLst>
            <a:lin ang="5400000" scaled="1"/>
          </a:gradFill>
          <a:ln w="12700">
            <a:solidFill>
              <a:srgbClr val="F79646"/>
            </a:solidFill>
            <a:round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«Это нашей истории даты»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6732240" y="4293096"/>
            <a:ext cx="1390650" cy="7143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храме души нашей»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251520" y="197435"/>
            <a:ext cx="86409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Модель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организации внеурочной деятельности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0" y="4766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Социально-значимая 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внеурочная проектная деятельность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Формы работы: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работа в малых группах, в парах, коллективная деятельность.</a:t>
            </a:r>
          </a:p>
          <a:p>
            <a:pPr lvl="0"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Необходимые условия: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нормативно-правовые, материально-технические, учебно-методические, информационные, кадровые, организационные.</a:t>
            </a:r>
          </a:p>
          <a:p>
            <a:pPr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Обучающийся  должен владеть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: необходимыми знаниями, умениями и навыками в содержательной области проекта; специфическими умениями и навыками проектирования для самостоятельной работы</a:t>
            </a:r>
            <a:r>
              <a:rPr lang="ru-RU" sz="2000" dirty="0" smtClean="0">
                <a:latin typeface="Bookman Old Style" pitchFamily="18" charset="0"/>
              </a:rPr>
              <a:t>.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«Кукольный сундучок»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Цель деятельности  первого года реализации программы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-  развитие умений и навыков проектирования и исследовательской деятельности, привитие интереса к познавательной деятельности, расширение детского кругозора через знакомство с народными традициями.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483" name="Picture 3" descr="P103089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720" y="3501008"/>
            <a:ext cx="450219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P103089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3140968"/>
            <a:ext cx="31162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P103089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7984" y="2852936"/>
            <a:ext cx="4487051" cy="317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«Кукольный сундучок»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Содержание: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знакомство с историей появления народной куклы, с русскими обрядами и традициями, связанными с изготовлением кукол, практическое применение полученных знаний при изготовлении народных кукол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1506" name="Picture 2" descr="E:\фото 1 класс\фото для нпк\P10801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2780928"/>
            <a:ext cx="3859175" cy="3016420"/>
          </a:xfrm>
          <a:prstGeom prst="rect">
            <a:avLst/>
          </a:prstGeom>
          <a:noFill/>
        </p:spPr>
      </p:pic>
      <p:pic>
        <p:nvPicPr>
          <p:cNvPr id="21508" name="Picture 4" descr="E:\фото 1 класс\фото для нпк\P10801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636912"/>
            <a:ext cx="3936437" cy="2982090"/>
          </a:xfrm>
          <a:prstGeom prst="rect">
            <a:avLst/>
          </a:prstGeom>
          <a:noFill/>
        </p:spPr>
      </p:pic>
      <p:pic>
        <p:nvPicPr>
          <p:cNvPr id="21507" name="Picture 3" descr="E:\фото 1 класс\фото для нпк\P108012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824" y="2924944"/>
            <a:ext cx="3995936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и 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940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Долгосрочный проект «Кукольный сундучок»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485740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Результат: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данный проект является благоприятным для духовно-нравственного воспитания младших школьников через народные традиции.</a:t>
            </a:r>
          </a:p>
          <a:p>
            <a:pPr lvl="0">
              <a:buNone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330878"/>
            <a:ext cx="4680520" cy="351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63888" y="2258870"/>
            <a:ext cx="4824536" cy="361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63689" y="2276872"/>
            <a:ext cx="4896543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Microsoft Office PowerPoint</Application>
  <PresentationFormat>Экран (4:3)</PresentationFormat>
  <Paragraphs>102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Духовно-нравственное воспитание младших школьников через  внеурочную проектную деятельность</vt:lpstr>
      <vt:lpstr>Духовно-нравственное развитие и воспитание  первостепенная задача современной образовательной системы  </vt:lpstr>
      <vt:lpstr>Комплексная  образовательная программа внеурочной деятельности «Ступени роста»</vt:lpstr>
      <vt:lpstr>Содержание программы определяется несколькими блоками:  </vt:lpstr>
      <vt:lpstr> </vt:lpstr>
      <vt:lpstr>Социально-значимая  внеурочная проектная деятельность </vt:lpstr>
      <vt:lpstr>Долгосрочный проект «Кукольный сундучок» </vt:lpstr>
      <vt:lpstr>Долгосрочный проект «Кукольный сундучок» </vt:lpstr>
      <vt:lpstr>Долгосрочный проект «Кукольный сундучок» </vt:lpstr>
      <vt:lpstr>Долгосрочный проект  «Моя семья – моё богатство» </vt:lpstr>
      <vt:lpstr>Долгосрочный проект  «Моя семья – моё богатство» </vt:lpstr>
      <vt:lpstr>Долгосрочный проект  «Моя семья – моё богатство»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младших школьников через  внеурочную проектную деятельность</dc:title>
  <dc:creator>айман</dc:creator>
  <cp:lastModifiedBy>айман</cp:lastModifiedBy>
  <cp:revision>1</cp:revision>
  <dcterms:modified xsi:type="dcterms:W3CDTF">2022-03-28T09:52:09Z</dcterms:modified>
</cp:coreProperties>
</file>