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7" r:id="rId2"/>
    <p:sldId id="318" r:id="rId3"/>
    <p:sldId id="319" r:id="rId4"/>
    <p:sldId id="300" r:id="rId5"/>
    <p:sldId id="257" r:id="rId6"/>
    <p:sldId id="302" r:id="rId7"/>
    <p:sldId id="317" r:id="rId8"/>
    <p:sldId id="316" r:id="rId9"/>
    <p:sldId id="259" r:id="rId10"/>
    <p:sldId id="313" r:id="rId11"/>
    <p:sldId id="320" r:id="rId12"/>
    <p:sldId id="262" r:id="rId13"/>
    <p:sldId id="312" r:id="rId14"/>
    <p:sldId id="260" r:id="rId15"/>
    <p:sldId id="307" r:id="rId16"/>
    <p:sldId id="308" r:id="rId17"/>
    <p:sldId id="310" r:id="rId18"/>
    <p:sldId id="309" r:id="rId19"/>
    <p:sldId id="261" r:id="rId20"/>
    <p:sldId id="264" r:id="rId21"/>
    <p:sldId id="304" r:id="rId22"/>
    <p:sldId id="305" r:id="rId23"/>
    <p:sldId id="306" r:id="rId24"/>
    <p:sldId id="311" r:id="rId25"/>
    <p:sldId id="265" r:id="rId26"/>
    <p:sldId id="266" r:id="rId27"/>
    <p:sldId id="292" r:id="rId28"/>
    <p:sldId id="301" r:id="rId29"/>
    <p:sldId id="30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5374" autoAdjust="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14E13BD-273A-49E0-8F88-976110DEACA3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31C0269-E485-4854-B3C3-DBDAD896B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Всероссийский педагогический конкурс </a:t>
            </a:r>
            <a:b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«Мой лучший проект»</a:t>
            </a:r>
            <a:endParaRPr lang="ru-RU" sz="28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844824"/>
            <a:ext cx="8229600" cy="439248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«НЕТ НИЧЕГО НА СВЕТЕ КРАШЕ, ЧЕМ РОДИНА МОЯ!»</a:t>
            </a:r>
          </a:p>
          <a:p>
            <a:pPr marL="0" indent="0" algn="ctr">
              <a:buNone/>
            </a:pPr>
            <a:endParaRPr lang="ru-RU" sz="2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Подготовила:  Шайхутдинова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Татьяна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Шамильевна,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русского языка и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литературы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МБОУ Нукутская СОШ</a:t>
            </a:r>
          </a:p>
          <a:p>
            <a:pPr marL="0" indent="0" algn="r">
              <a:buNone/>
            </a:pPr>
            <a:endParaRPr lang="ru-RU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4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157192"/>
            <a:ext cx="8352927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Физкультурно-оздоровительный комплекс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Унга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Арена» в посёлке Новонукутский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f_aW1nLWZvdGtpLnlhbmRleC5ydS9nZXQvMjkxNC8xMjQwMzc5MzAuN2MvMF8xZjgyZjdfZWI1MjI2OTFfb3JpZy5qcGc_X19pZD05NTcxNQ==.jp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8550"/>
            <a:ext cx="7704856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9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88640"/>
            <a:ext cx="8280920" cy="64087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нашем районе не первый год проходит областной культурно-спортивный праздник «Сур- </a:t>
            </a:r>
            <a:r>
              <a:rPr lang="ru-RU" sz="2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Харбан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 2021 </a:t>
            </a: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 в регионе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 объявлен </a:t>
            </a: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Годом Байкала, поэтому открытие культурно-спортивного праздника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проходило под </a:t>
            </a: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общей темой «Вблизи могучего Байкала…». </a:t>
            </a:r>
            <a:endParaRPr lang="ru-RU" sz="2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театрализации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приняли </a:t>
            </a: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фольклорные и хореографические коллективы Нукутского района и артисты Государственного ансамбля песни и танца «Степные напевы». Всего в театрализованном представлении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было задействовано </a:t>
            </a: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около 300 человек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08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20735" y="0"/>
            <a:ext cx="92647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059832" y="4213830"/>
            <a:ext cx="57606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На большом  национальном  празднике, </a:t>
            </a:r>
            <a:r>
              <a:rPr lang="ru-RU" sz="2800" dirty="0">
                <a:solidFill>
                  <a:srgbClr val="FFFF00"/>
                </a:solidFill>
              </a:rPr>
              <a:t>значительной частью которого являются разные спортивные соревнования, в том числе и скачки</a:t>
            </a:r>
            <a:r>
              <a:rPr lang="ru-RU" sz="2400" dirty="0"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284984"/>
            <a:ext cx="8568952" cy="3456384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Еще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сотни лет назад представители бурятских родов собирались в заранее обозначенном месте, чтобы выяснить, где живет самый сильный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гэсер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(в переводе с бурятского - герой), кто разводит быстрых и сильных коней, и определить метких стрелков. Так происходит и в наши дни. 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жегодно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одном из районов Иркутской области проводят праздник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Сур-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Харбан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Традиционно он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проходит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летом после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окончания посевных работ. Празднество протекает весело, ярко, с песнями, танцем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ёхор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и, конечно, соревнованиями в национальных видах спорта: конных скачках, стрельбе из лука, бурятской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борьбе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f021s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640"/>
            <a:ext cx="4176464" cy="31291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77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504" y="0"/>
            <a:ext cx="92555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187624" y="404664"/>
            <a:ext cx="7272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Новый завод КНАУФ находится недалеко от Иркутска в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посёлке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Новонукутский. Причиной выбора места для завода стал крупнейший за Уралом гипсовый карьер, запасов гипсового камня которого хватит на многие десятилетия вперед.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751344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"КНАУФ ГИПС БАЙКАЛ" снабжает своей продукцией территорию от Новосибирска до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Камчатки. Каждый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кто хотя бы раз делал дома ремонт, знает, что такое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гипсокартон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Кнауф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", смеси "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Ротбанд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", "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Фуген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", и что устойчивое выражение "немецкое качество" - это не пустой звук. Работать с такими стройматериалами - одно удовольствие. Однако еще приятнее осознавать, что крупнейшее современное предприятие по их производству - "КНАУФ ГИПС БАЙКАЛ" – находится в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Нукутском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районе Иркутской области и обеспечивает высококачественной продукцией территорию от Новосибирска до Камчатки, а также Монголию.</a:t>
            </a:r>
          </a:p>
          <a:p>
            <a:endParaRPr lang="ru-RU" dirty="0"/>
          </a:p>
        </p:txBody>
      </p:sp>
      <p:pic>
        <p:nvPicPr>
          <p:cNvPr id="5122" name="Picture 2" descr="C:\Users\user\Desktop\27032019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29000"/>
            <a:ext cx="734481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54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3356992"/>
            <a:ext cx="7262192" cy="2158176"/>
          </a:xfrm>
        </p:spPr>
        <p:txBody>
          <a:bodyPr/>
          <a:lstStyle/>
          <a:p>
            <a:pPr marL="0" indent="0" algn="l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88640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Предприятие было создано на базе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Заларинского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месторождения гипса, открытого в 1954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Изначально на руднике добывали гипсовый камень для всех существовавших в то время от Урала до Дальнего Востока цементных и гипсовых заводов.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Компания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Кнауф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 впервые обратила внимание на месторождение гипса в Иркутской области в 2001 году. В 2004-м она уже выразила серьезные намерения построить в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Нукутском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районе свой завод, и в 2006-м приступила к реализации планов.</a:t>
            </a:r>
          </a:p>
        </p:txBody>
      </p:sp>
      <p:pic>
        <p:nvPicPr>
          <p:cNvPr id="6146" name="Picture 2" descr="C:\Users\user\Desktop\novdom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59668"/>
            <a:ext cx="8496944" cy="368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65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32656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настоящее время "КНАУФ ГИПС БАЙКАЛ" успешно развивается и активно участвует в социально-экономическом развитии региона. Среди всех заводов "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Кнауф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 в России предприятие по объемам производства находится в первой тройке. При сегодняшних объемах производства гипса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Заларинского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месторождения хватит еще на 200 лет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user\Desktop\61617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71648"/>
            <a:ext cx="9036496" cy="446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99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7" y="1268760"/>
            <a:ext cx="8552495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115616" y="548680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ООО </a:t>
            </a:r>
            <a:r>
              <a:rPr lang="ru-RU" sz="2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КНАУФ </a:t>
            </a:r>
            <a:r>
              <a:rPr lang="ru-RU" sz="2800" b="1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ГИПС </a:t>
            </a:r>
            <a:r>
              <a:rPr lang="ru-RU" sz="2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БАЙКАЛ</a:t>
            </a:r>
            <a:endParaRPr lang="ru-RU" b="1" cap="all" dirty="0"/>
          </a:p>
        </p:txBody>
      </p:sp>
    </p:spTree>
    <p:extLst>
      <p:ext uri="{BB962C8B-B14F-4D97-AF65-F5344CB8AC3E}">
        <p14:creationId xmlns:p14="http://schemas.microsoft.com/office/powerpoint/2010/main" val="416215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284984"/>
            <a:ext cx="9144000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39552" y="332656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На  </a:t>
            </a:r>
            <a:r>
              <a:rPr lang="ru-RU" sz="2000" dirty="0">
                <a:solidFill>
                  <a:srgbClr val="002060"/>
                </a:solidFill>
              </a:rPr>
              <a:t>сегодняшний день в районе действуют 3 мельницы, 5 пекарен, 3 цеха по производству мяса и производству полуфабрикатов, 1 цех фасовки крупы, 1 цех фасовки мёда, 1 цех по первичной переработке молока, 3 убойных цеха. В районе действуют племенной репродуктор крупного рогатого скота казахской белоголовой породы СХАО «Приморский».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age-28-04-21-08-1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7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69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4984"/>
            <a:ext cx="9144000" cy="359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95536" y="260648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Нукутский район – динамично развивающаяся аграрная территория. Здесь активно создаются новые фермерские хозяйства, строятся важные </a:t>
            </a:r>
            <a:r>
              <a:rPr lang="ru-RU" b="1" dirty="0" err="1">
                <a:solidFill>
                  <a:srgbClr val="002060"/>
                </a:solidFill>
              </a:rPr>
              <a:t>сельхозобъекты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 Наша </a:t>
            </a:r>
            <a:r>
              <a:rPr lang="ru-RU" b="1" dirty="0">
                <a:solidFill>
                  <a:srgbClr val="002060"/>
                </a:solidFill>
              </a:rPr>
              <a:t>жизнь не проходит напрасно.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      Здесь умелые руки рисуют </a:t>
            </a:r>
            <a:r>
              <a:rPr lang="ru-RU" b="1" dirty="0" smtClean="0">
                <a:solidFill>
                  <a:srgbClr val="002060"/>
                </a:solidFill>
              </a:rPr>
              <a:t>холсты.</a:t>
            </a:r>
            <a:endParaRPr lang="ru-RU" b="1" dirty="0">
              <a:solidFill>
                <a:srgbClr val="002060"/>
              </a:solidFill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      И рабочий, крестьянин недаром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      Поднимает поля и возводит мосты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      И пьёт чай за своим самоваром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4221089"/>
            <a:ext cx="5637010" cy="17135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260649"/>
            <a:ext cx="7175351" cy="79208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Санаторий Нукутская Мацеста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268761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 нашем районе разработано и освоено в 1967 году уникальное от Урала до Дальнего Востока месторождение сероводородных вод. В настоящее время все большее значение и популярность приобретает «Нукутская Мацеста». Воды Нукутского месторождения относятся к крепким сульфатным рассолам. Действие сероводорода на организм человека многогранно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X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07753"/>
            <a:ext cx="6912767" cy="353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40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_8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28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esktop\24426272462_2c90fe41b6_z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66" y="1628800"/>
            <a:ext cx="4471466" cy="388843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5" name="Picture 3" descr="C:\Users\user\Desktop\8-755x480-d28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84784"/>
            <a:ext cx="4392487" cy="424847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971600" y="260648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Лечебная база здравницы представлена отделением бальнеотерапии, кабинетами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физио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 рефлексотерапии, ингаляторием,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доступны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массажи, занятия лечебной физкультурой, консультации специалистов</a:t>
            </a:r>
          </a:p>
        </p:txBody>
      </p:sp>
    </p:spTree>
    <p:extLst>
      <p:ext uri="{BB962C8B-B14F-4D97-AF65-F5344CB8AC3E}">
        <p14:creationId xmlns:p14="http://schemas.microsoft.com/office/powerpoint/2010/main" val="171554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user\Desktop\m720.b6551dc87f583abbfeb124663ae904a26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51" y="3933055"/>
            <a:ext cx="3813957" cy="27363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Дацан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33055"/>
            <a:ext cx="3599354" cy="27363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32657"/>
            <a:ext cx="777686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районе представлено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несколько религий: буддизм, православие, ислам,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шаманизм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Религиозная Организация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(православный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олебный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дом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Новонукутском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Picture 2" descr="C:\Users\user\Desktop\DSCF93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028" y="1556792"/>
            <a:ext cx="3131116" cy="23762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4048" y="3562714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Унгинский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(Нукутский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дацан — буддийский монастырь-университет 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Нукутском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районе Иркутской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области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посёлке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Новонукутском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244334"/>
            <a:ext cx="4032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Мечеть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посёлок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Новонукутский</a:t>
            </a:r>
          </a:p>
        </p:txBody>
      </p:sp>
    </p:spTree>
    <p:extLst>
      <p:ext uri="{BB962C8B-B14F-4D97-AF65-F5344CB8AC3E}">
        <p14:creationId xmlns:p14="http://schemas.microsoft.com/office/powerpoint/2010/main" val="107870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0" y="1988841"/>
            <a:ext cx="878497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67544" y="260649"/>
            <a:ext cx="79928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Блаженством лица светят,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счастья воздух прян.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Пусть будет светлым, радостным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Праздник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Сагаалган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87" y="116632"/>
            <a:ext cx="9091959" cy="6996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83568" y="2828836"/>
            <a:ext cx="79208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Крещение господне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Божья благодать,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чистою душою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купель будем нырять.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64034" y="0"/>
            <a:ext cx="9208034" cy="690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115616" y="692696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Россией зовется общий наш дом,</a:t>
            </a: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Пусть будет уютно каждому в нем.</a:t>
            </a: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Любые мы трудности вместе осилим.</a:t>
            </a: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только в единстве сила России.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129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Байкал – жемчужина Сибири. Удивительной </a:t>
            </a:r>
            <a:r>
              <a:rPr lang="ru-RU" dirty="0">
                <a:solidFill>
                  <a:srgbClr val="002060"/>
                </a:solidFill>
              </a:rPr>
              <a:t>красоты озеро, уникальное творение природы находится </a:t>
            </a:r>
            <a:r>
              <a:rPr lang="ru-RU" dirty="0" smtClean="0">
                <a:solidFill>
                  <a:srgbClr val="002060"/>
                </a:solidFill>
              </a:rPr>
              <a:t>среди </a:t>
            </a:r>
            <a:r>
              <a:rPr lang="ru-RU" dirty="0">
                <a:solidFill>
                  <a:srgbClr val="002060"/>
                </a:solidFill>
              </a:rPr>
              <a:t>хребтов Байкальской горной области. Озеро протянулось с северо-востока на юго-запад почти на </a:t>
            </a:r>
            <a:r>
              <a:rPr lang="ru-RU" dirty="0" smtClean="0">
                <a:solidFill>
                  <a:srgbClr val="002060"/>
                </a:solidFill>
              </a:rPr>
              <a:t>640 км</a:t>
            </a:r>
            <a:r>
              <a:rPr lang="ru-RU" dirty="0">
                <a:solidFill>
                  <a:srgbClr val="002060"/>
                </a:solidFill>
              </a:rPr>
              <a:t>, ширина местами достигает </a:t>
            </a:r>
            <a:r>
              <a:rPr lang="ru-RU" dirty="0" smtClean="0">
                <a:solidFill>
                  <a:srgbClr val="002060"/>
                </a:solidFill>
              </a:rPr>
              <a:t>80 км</a:t>
            </a:r>
            <a:r>
              <a:rPr lang="ru-RU" dirty="0">
                <a:solidFill>
                  <a:srgbClr val="002060"/>
                </a:solidFill>
              </a:rPr>
              <a:t>. Площадь Байкала равна 31722км, что сопоставимо с площадью таких стран как Бельгия или Нидерланды. Длина береговой линии около 2100км. Максимальная глубина 1637м. Постоянно в Байкал впадает 336 рек и ручьев, а вытекает лишь одна река </a:t>
            </a:r>
            <a:r>
              <a:rPr lang="ru-RU" dirty="0" smtClean="0">
                <a:solidFill>
                  <a:srgbClr val="002060"/>
                </a:solidFill>
              </a:rPr>
              <a:t>– Ангара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026" name="Picture 2" descr="https://tours-msk.ru/wp-content/uploads/2021/03/kmzh-2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20888"/>
            <a:ext cx="784887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34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581128"/>
            <a:ext cx="8712967" cy="1728192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Цвети, моя Сибирь, и процветай, Россия!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Байкал священный, чистым будь всегда!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Красивей на земле нет места,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Чем ты, моя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Унгинская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Земля!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1502203249_cheremhovo-irkutskaya-oblast-187842-5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9248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13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maxresdefault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91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60648"/>
            <a:ext cx="8064896" cy="936104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Благословенные горы </a:t>
            </a:r>
            <a:r>
              <a:rPr lang="ru-RU" sz="28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Турён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Даглан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и прекрасные берега </a:t>
            </a:r>
            <a:r>
              <a:rPr lang="ru-RU" sz="28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Унги</a:t>
            </a:r>
            <a:endParaRPr lang="ru-RU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101" y="1412776"/>
            <a:ext cx="9192102" cy="5483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076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085184"/>
            <a:ext cx="8496943" cy="158417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Наш район, отчий дом, красотою богат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встречает рассветы, закаты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Здесь желтеют поля, здесь речной перекат,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плывут облака вдаль куда-то…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1438" y="0"/>
            <a:ext cx="9222874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0364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800000"/>
                </a:solidFill>
                <a:latin typeface="times new roman"/>
              </a:rPr>
              <a:t>Нукутская школа – одна из старейших школ Иркутской области и первая школа, открывшаяся в районе. У школы солидный и  почтенный возраст.  </a:t>
            </a:r>
            <a:r>
              <a:rPr lang="ru-RU" b="1" dirty="0" smtClean="0">
                <a:solidFill>
                  <a:srgbClr val="800000"/>
                </a:solidFill>
                <a:latin typeface="times new roman"/>
              </a:rPr>
              <a:t>Из </a:t>
            </a:r>
            <a:r>
              <a:rPr lang="ru-RU" b="1" dirty="0">
                <a:solidFill>
                  <a:srgbClr val="800000"/>
                </a:solidFill>
                <a:latin typeface="times new roman"/>
              </a:rPr>
              <a:t>стен старейшей школы района вышли </a:t>
            </a:r>
            <a:r>
              <a:rPr lang="ru-RU" b="1" dirty="0" smtClean="0">
                <a:solidFill>
                  <a:srgbClr val="800000"/>
                </a:solidFill>
                <a:latin typeface="times new roman"/>
              </a:rPr>
              <a:t> люди известные</a:t>
            </a:r>
            <a:r>
              <a:rPr lang="ru-RU" b="1" dirty="0">
                <a:solidFill>
                  <a:srgbClr val="800000"/>
                </a:solidFill>
                <a:latin typeface="times new roman"/>
              </a:rPr>
              <a:t>  не только в нашем районе, но и далеко за пределами  области. </a:t>
            </a:r>
            <a:r>
              <a:rPr lang="ru-RU" b="1" dirty="0" smtClean="0">
                <a:solidFill>
                  <a:srgbClr val="800000"/>
                </a:solidFill>
                <a:latin typeface="times new roman"/>
              </a:rPr>
              <a:t>Сегодня </a:t>
            </a:r>
            <a:r>
              <a:rPr lang="ru-RU" b="1" dirty="0">
                <a:solidFill>
                  <a:srgbClr val="800000"/>
                </a:solidFill>
                <a:latin typeface="times new roman"/>
              </a:rPr>
              <a:t>с гордостью вспоминаем Героя Советского Союза, орденоносца, военного лётчика, национального героя Англии Иннокентия Васильевича Кузнецова, доктора биологических наук Светлану Александровну Дамбинову, доктора педагогических наук Светлану Константиновну </a:t>
            </a:r>
            <a:r>
              <a:rPr lang="ru-RU" b="1" dirty="0" err="1">
                <a:solidFill>
                  <a:srgbClr val="800000"/>
                </a:solidFill>
                <a:latin typeface="times new roman"/>
              </a:rPr>
              <a:t>Гордину</a:t>
            </a:r>
            <a:r>
              <a:rPr lang="ru-RU" b="1" dirty="0">
                <a:solidFill>
                  <a:srgbClr val="800000"/>
                </a:solidFill>
                <a:latin typeface="times new roman"/>
              </a:rPr>
              <a:t>, доктора географических наук Арнольда Кирилловича </a:t>
            </a:r>
            <a:r>
              <a:rPr lang="ru-RU" b="1" dirty="0" err="1">
                <a:solidFill>
                  <a:srgbClr val="800000"/>
                </a:solidFill>
                <a:latin typeface="times new roman"/>
              </a:rPr>
              <a:t>Тулохонова</a:t>
            </a:r>
            <a:r>
              <a:rPr lang="ru-RU" b="1" dirty="0">
                <a:solidFill>
                  <a:srgbClr val="800000"/>
                </a:solidFill>
                <a:latin typeface="times new roman"/>
              </a:rPr>
              <a:t>,   доктора химических наук Нину Савельевну Шаглаеву</a:t>
            </a:r>
            <a:r>
              <a:rPr lang="ru-RU" b="1" dirty="0" smtClean="0">
                <a:solidFill>
                  <a:srgbClr val="800000"/>
                </a:solidFill>
                <a:latin typeface="times new roman"/>
              </a:rPr>
              <a:t>...</a:t>
            </a:r>
          </a:p>
          <a:p>
            <a:endParaRPr lang="ru-RU" b="1" dirty="0">
              <a:solidFill>
                <a:srgbClr val="800000"/>
              </a:solidFill>
              <a:latin typeface="times new roman"/>
            </a:endParaRPr>
          </a:p>
          <a:p>
            <a:endParaRPr lang="ru-RU" b="1" dirty="0" smtClean="0">
              <a:solidFill>
                <a:srgbClr val="800000"/>
              </a:solidFill>
              <a:latin typeface="times new roman"/>
            </a:endParaRPr>
          </a:p>
          <a:p>
            <a:endParaRPr lang="ru-RU" b="1" dirty="0">
              <a:solidFill>
                <a:srgbClr val="800000"/>
              </a:solidFill>
              <a:latin typeface="times new roman"/>
            </a:endParaRPr>
          </a:p>
          <a:p>
            <a:endParaRPr lang="ru-RU" b="1" dirty="0" smtClean="0">
              <a:solidFill>
                <a:srgbClr val="800000"/>
              </a:solidFill>
              <a:latin typeface="times new roman"/>
            </a:endParaRPr>
          </a:p>
          <a:p>
            <a:endParaRPr lang="ru-RU" b="1" dirty="0">
              <a:solidFill>
                <a:srgbClr val="800000"/>
              </a:solidFill>
              <a:latin typeface="times new roman"/>
            </a:endParaRPr>
          </a:p>
          <a:p>
            <a:endParaRPr lang="ru-RU" b="1" dirty="0" smtClean="0">
              <a:solidFill>
                <a:srgbClr val="800000"/>
              </a:solidFill>
              <a:latin typeface="times new roman"/>
            </a:endParaRPr>
          </a:p>
          <a:p>
            <a:endParaRPr lang="ru-RU" b="1" dirty="0">
              <a:solidFill>
                <a:srgbClr val="800000"/>
              </a:solidFill>
              <a:latin typeface="times new roman"/>
            </a:endParaRPr>
          </a:p>
          <a:p>
            <a:endParaRPr lang="ru-RU" b="1" dirty="0" smtClean="0">
              <a:solidFill>
                <a:srgbClr val="800000"/>
              </a:solidFill>
              <a:latin typeface="times new roman"/>
            </a:endParaRPr>
          </a:p>
          <a:p>
            <a:endParaRPr lang="ru-RU" b="1" dirty="0">
              <a:solidFill>
                <a:srgbClr val="800000"/>
              </a:solidFill>
              <a:latin typeface="times new roman"/>
            </a:endParaRPr>
          </a:p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2998114"/>
            <a:ext cx="8280920" cy="3743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4592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221088"/>
            <a:ext cx="8352927" cy="3744416"/>
          </a:xfrm>
        </p:spPr>
        <p:txBody>
          <a:bodyPr/>
          <a:lstStyle/>
          <a:p>
            <a:pPr marL="0" indent="0" algn="l">
              <a:buNone/>
            </a:pPr>
            <a:r>
              <a:rPr lang="ru-RU" sz="1600" dirty="0">
                <a:solidFill>
                  <a:srgbClr val="002060"/>
                </a:solidFill>
              </a:rPr>
              <a:t>Все группы оснащены современным оборудованием. Все специализированные помещения оборудованы в соответствии с требованиями для качественного проведения </a:t>
            </a:r>
            <a:r>
              <a:rPr lang="ru-RU" sz="1600" dirty="0" err="1">
                <a:solidFill>
                  <a:srgbClr val="002060"/>
                </a:solidFill>
              </a:rPr>
              <a:t>воспитательно</a:t>
            </a:r>
            <a:r>
              <a:rPr lang="ru-RU" sz="1600" dirty="0">
                <a:solidFill>
                  <a:srgbClr val="002060"/>
                </a:solidFill>
              </a:rPr>
              <a:t> - образовательного процесса в соответствии с реализуемой образовательной программой</a:t>
            </a:r>
            <a:r>
              <a:rPr lang="ru-RU" sz="1800" dirty="0">
                <a:solidFill>
                  <a:srgbClr val="002060"/>
                </a:solidFill>
              </a:rPr>
              <a:t>. </a:t>
            </a:r>
            <a:r>
              <a:rPr lang="ru-RU" sz="1600" dirty="0">
                <a:solidFill>
                  <a:srgbClr val="002060"/>
                </a:solidFill>
              </a:rPr>
              <a:t>Предметно – развивающая среда оборудована с учетом возрастных особенностей детей. Все элементы среды связаны между собой по содержанию, масштабу и художественному решению. В каждой группе мебель и оборудование установлено так, что каждый ребенок может найти удобное и комфортное место для занятий.</a:t>
            </a:r>
          </a:p>
        </p:txBody>
      </p:sp>
      <p:pic>
        <p:nvPicPr>
          <p:cNvPr id="5" name="Picture 2" descr="C:\Users\user\Desktop\ds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95" y="590643"/>
            <a:ext cx="4184901" cy="348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Новый детсад «Тополёк» сдан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эксплуатацию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2015 году. В церемонии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открытия приняли участие руководитель администрации Усть-Ордынского Бурятского округа Анатолий Прокопьев, министр образования Иркутской области Елена Осипова и мэр Нукутского района Сергей Гомбоев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135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IMG_55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9144000" cy="450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76673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В </a:t>
            </a:r>
            <a:r>
              <a:rPr lang="ru-RU" dirty="0" smtClean="0">
                <a:solidFill>
                  <a:srgbClr val="002060"/>
                </a:solidFill>
              </a:rPr>
              <a:t>нашем  селе (Нукуты)  в 2020 году открыли </a:t>
            </a:r>
            <a:r>
              <a:rPr lang="ru-RU" dirty="0">
                <a:solidFill>
                  <a:srgbClr val="002060"/>
                </a:solidFill>
              </a:rPr>
              <a:t>новый </a:t>
            </a:r>
            <a:r>
              <a:rPr lang="ru-RU" dirty="0" smtClean="0">
                <a:solidFill>
                  <a:srgbClr val="002060"/>
                </a:solidFill>
              </a:rPr>
              <a:t>культурно-досуговый центр </a:t>
            </a:r>
            <a:r>
              <a:rPr lang="ru-RU" dirty="0">
                <a:solidFill>
                  <a:srgbClr val="002060"/>
                </a:solidFill>
              </a:rPr>
              <a:t>площадью 1025 </a:t>
            </a:r>
            <a:r>
              <a:rPr lang="ru-RU" dirty="0" smtClean="0">
                <a:solidFill>
                  <a:srgbClr val="002060"/>
                </a:solidFill>
              </a:rPr>
              <a:t>кв. м. </a:t>
            </a:r>
            <a:r>
              <a:rPr lang="ru-RU" dirty="0">
                <a:solidFill>
                  <a:srgbClr val="002060"/>
                </a:solidFill>
              </a:rPr>
              <a:t>со зрительным залом на 150 мест, гримёрной, спортзалом, помещением для занятий различных кружков, а также с пандусами и санузлами для маломобильных жителей. Планируют открыть классы по вокалу и хореографии для детей и взрослых, цирковую и театральную студии, кружок декоративно-прикладного искусства, студию КВН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47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422</TotalTime>
  <Words>1033</Words>
  <Application>Microsoft Office PowerPoint</Application>
  <PresentationFormat>Экран (4:3)</PresentationFormat>
  <Paragraphs>66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Воздушный поток</vt:lpstr>
      <vt:lpstr>II Всероссийский педагогический конкурс  «Мой лучший проект»</vt:lpstr>
      <vt:lpstr>Презентация PowerPoint</vt:lpstr>
      <vt:lpstr>Презентация PowerPoint</vt:lpstr>
      <vt:lpstr>Презентация PowerPoint</vt:lpstr>
      <vt:lpstr>Наш район, отчий дом, красотою богат Он встречает рассветы, закаты   Здесь желтеют поля, здесь речной перекат, И плывут облака вдаль куда-то…</vt:lpstr>
      <vt:lpstr>Презентация PowerPoint</vt:lpstr>
      <vt:lpstr>Все группы оснащены современным оборудованием. Все специализированные помещения оборудованы в соответствии с требованиями для качественного проведения воспитательно - образовательного процесса в соответствии с реализуемой образовательной программой. Предметно – развивающая среда оборудована с учетом возрастных особенностей детей. Все элементы среды связаны между собой по содержанию, масштабу и художественному решению. В каждой группе мебель и оборудование установлено так, что каждый ребенок может найти удобное и комфортное место для занятий.</vt:lpstr>
      <vt:lpstr>Презентация PowerPoint</vt:lpstr>
      <vt:lpstr>Презентация PowerPoint</vt:lpstr>
      <vt:lpstr>Физкультурно-оздоровительный комплекс «Унга – Арена» в посёлке Новонукутский </vt:lpstr>
      <vt:lpstr>Презентация PowerPoint</vt:lpstr>
      <vt:lpstr>Презентация PowerPoint</vt:lpstr>
      <vt:lpstr>Еще сотни лет назад представители бурятских родов собирались в заранее обозначенном месте, чтобы выяснить, где живет самый сильный гэсер (в переводе с бурятского - герой), кто разводит быстрых и сильных коней, и определить метких стрелков. Так происходит и в наши дни. Ежегодно в одном из районов Иркутской области проводят праздник Сур-Харбан. Традиционно он проходит летом после окончания посевных работ. Празднество протекает весело, ярко, с песнями, танцем ёхор и, конечно, соревнованиями в национальных видах спорта: конных скачках, стрельбе из лука, бурятской борьбе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Санаторий Нукутская Мацеста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Цвети, моя Сибирь, и процветай, Россия! Байкал священный, чистым будь всегда! Красивей на земле нет места, Чем ты, моя Унгинская Земля!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user</cp:lastModifiedBy>
  <cp:revision>51</cp:revision>
  <dcterms:created xsi:type="dcterms:W3CDTF">2012-04-14T01:52:55Z</dcterms:created>
  <dcterms:modified xsi:type="dcterms:W3CDTF">2022-09-23T12:43:22Z</dcterms:modified>
</cp:coreProperties>
</file>