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1" r:id="rId3"/>
    <p:sldId id="273" r:id="rId4"/>
    <p:sldId id="274" r:id="rId5"/>
    <p:sldId id="275" r:id="rId6"/>
    <p:sldId id="276" r:id="rId7"/>
    <p:sldId id="277" r:id="rId8"/>
    <p:sldId id="278" r:id="rId9"/>
    <p:sldId id="280" r:id="rId10"/>
    <p:sldId id="279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93" r:id="rId19"/>
    <p:sldId id="290" r:id="rId20"/>
    <p:sldId id="289" r:id="rId21"/>
    <p:sldId id="294" r:id="rId22"/>
    <p:sldId id="291" r:id="rId23"/>
    <p:sldId id="295" r:id="rId24"/>
    <p:sldId id="296" r:id="rId25"/>
    <p:sldId id="297" r:id="rId26"/>
    <p:sldId id="292" r:id="rId27"/>
    <p:sldId id="29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img-fotki.yandex.ru/get/3416/n-carasyova.c/0_2fc0b_619d6a8a_X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img-fotki.yandex.ru/get/3416/n-carasyova.c/0_2fc0b_619d6a8a_X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daisy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pic>
        <p:nvPicPr>
          <p:cNvPr id="7" name="Picture 4" descr="536838slonce2k50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83279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97653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словаря</a:t>
            </a:r>
            <a:endParaRPr lang="ru-RU" dirty="0"/>
          </a:p>
        </p:txBody>
      </p:sp>
      <p:pic>
        <p:nvPicPr>
          <p:cNvPr id="6" name="Picture 9" descr="ozh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600400" cy="4812296"/>
          </a:xfrm>
          <a:prstGeom prst="rect">
            <a:avLst/>
          </a:prstGeom>
          <a:noFill/>
          <a:ln w="38100">
            <a:solidFill>
              <a:srgbClr val="C6408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1236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9881">
            <a:off x="4909831" y="1641071"/>
            <a:ext cx="3249798" cy="44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56135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747"/>
            <a:ext cx="9144000" cy="6426506"/>
          </a:xfrm>
          <a:prstGeom prst="rect">
            <a:avLst/>
          </a:prstGeom>
        </p:spPr>
      </p:pic>
      <p:pic>
        <p:nvPicPr>
          <p:cNvPr id="5" name="Звуки природы Пение пти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292949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104" y="3717032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935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077072"/>
            <a:ext cx="2064081" cy="2780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287" y="4077072"/>
            <a:ext cx="1988405" cy="2780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346" y="188640"/>
            <a:ext cx="588865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4342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2998"/>
            <a:ext cx="8856984" cy="6633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4509120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6079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56895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60648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243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568952" cy="69573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548680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481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247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60648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1474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296" y="4077072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398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1731" y="4653136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995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562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79470" y="76200"/>
            <a:ext cx="8378730" cy="79879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Весёлый Архивариус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838200" y="1701800"/>
            <a:ext cx="4237856" cy="4470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0" y="996334"/>
            <a:ext cx="5428634" cy="58355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4653136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022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0648"/>
            <a:ext cx="76200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словаря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1340768"/>
            <a:ext cx="4248472" cy="5517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47764" y="1340768"/>
            <a:ext cx="3744416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>
              <a:solidFill>
                <a:srgbClr val="FF0000"/>
              </a:solidFill>
              <a:latin typeface="TimesNewRoman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ВАСИЛЬЕВ А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ФРАЗЕОЛОГИЧЕСКИЙ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СЛОВАРЬ ЯЗЫКА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В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FF0000"/>
                </a:solidFill>
                <a:latin typeface="TimesNewRoman"/>
              </a:rPr>
              <a:t>ДАЛЯ</a:t>
            </a:r>
          </a:p>
          <a:p>
            <a:endParaRPr lang="ru-RU" sz="2400" dirty="0" smtClean="0">
              <a:solidFill>
                <a:srgbClr val="FF0000"/>
              </a:solidFill>
              <a:latin typeface="TimesNewRoman"/>
            </a:endParaRPr>
          </a:p>
          <a:p>
            <a:r>
              <a:rPr lang="ru-RU" sz="1100" b="1" dirty="0" smtClean="0">
                <a:latin typeface="Times New Roman" panose="02020603050405020304" pitchFamily="18" charset="0"/>
              </a:rPr>
              <a:t>2016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8922784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260648"/>
            <a:ext cx="76200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Забайкальские фразеологизмы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Надоедливая болтунья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Лживое обещание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Завершать дело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Бездельничать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Лениться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143" y="4437112"/>
            <a:ext cx="1566633" cy="19745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567" y="4437112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647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2204864"/>
            <a:ext cx="4104456" cy="4317273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фразеологизмов и устойчивых выражений Забайкальского края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5188"/>
            <a:ext cx="3960440" cy="3744416"/>
          </a:xfrm>
        </p:spPr>
      </p:pic>
    </p:spTree>
    <p:extLst>
      <p:ext uri="{BB962C8B-B14F-4D97-AF65-F5344CB8AC3E}">
        <p14:creationId xmlns:p14="http://schemas.microsoft.com/office/powerpoint/2010/main" val="349748006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1800"/>
            <a:ext cx="9144000" cy="51562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76200"/>
            <a:ext cx="8712968" cy="939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1701800"/>
            <a:ext cx="7620000" cy="4470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1589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8325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 себя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80526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457200" indent="-457200" algn="ctr">
              <a:buAutoNum type="arabicPeriod"/>
            </a:pPr>
            <a:r>
              <a:rPr lang="ru-RU" b="1" dirty="0" smtClean="0"/>
              <a:t>В</a:t>
            </a:r>
          </a:p>
          <a:p>
            <a:pPr marL="457200" indent="-457200" algn="ctr">
              <a:buAutoNum type="arabicPeriod"/>
            </a:pPr>
            <a:r>
              <a:rPr lang="ru-RU" b="1" dirty="0" smtClean="0"/>
              <a:t>Б</a:t>
            </a:r>
          </a:p>
          <a:p>
            <a:pPr marL="457200" indent="-457200" algn="ctr">
              <a:buAutoNum type="arabicPeriod"/>
            </a:pPr>
            <a:r>
              <a:rPr lang="ru-RU" b="1" dirty="0" smtClean="0"/>
              <a:t>Б</a:t>
            </a:r>
          </a:p>
          <a:p>
            <a:pPr marL="457200" indent="-457200" algn="ctr">
              <a:buAutoNum type="arabicPeriod"/>
            </a:pPr>
            <a:r>
              <a:rPr lang="ru-RU" b="1" dirty="0" smtClean="0"/>
              <a:t>Б</a:t>
            </a:r>
          </a:p>
          <a:p>
            <a:pPr marL="457200" indent="-457200" algn="ctr">
              <a:buAutoNum type="arabicPeriod"/>
            </a:pPr>
            <a:r>
              <a:rPr lang="ru-RU" b="1" dirty="0" smtClean="0"/>
              <a:t>Г</a:t>
            </a:r>
          </a:p>
          <a:p>
            <a:pPr marL="0" indent="0">
              <a:buNone/>
            </a:pPr>
            <a:r>
              <a:rPr lang="ru-RU" b="1" dirty="0" smtClean="0"/>
              <a:t> «5» – 5 баллов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«4»  - 4 балла</a:t>
            </a:r>
          </a:p>
          <a:p>
            <a:pPr marL="0" indent="0">
              <a:buNone/>
            </a:pPr>
            <a:r>
              <a:rPr lang="ru-RU" b="1" dirty="0" smtClean="0"/>
              <a:t> «3» – 3 балла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«2» – 0-2 балла.</a:t>
            </a:r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64251749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13"/>
            <a:ext cx="3921696" cy="3145289"/>
          </a:xfrm>
          <a:prstGeom prst="rect">
            <a:avLst/>
          </a:prstGeom>
        </p:spPr>
      </p:pic>
      <p:pic>
        <p:nvPicPr>
          <p:cNvPr id="5" name="Объект 3" descr="https://ds02.infourok.ru/uploads/ex/1015/00087484-cde642fd/8/hello_html_m5b53bdc6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429000"/>
            <a:ext cx="8784976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267865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:\Documents and Settings\Администратор\Мои документы\Мои рисунки\big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582616"/>
            <a:ext cx="1371600" cy="195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http://img0.liveinternet.ru/images/attach/b/1/5406/5406882_1170337458_1910015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137469"/>
            <a:ext cx="1928826" cy="2282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0" descr="http://img.labirint.ru/images/books4/168175/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1" y="4022485"/>
            <a:ext cx="1756518" cy="2505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12" descr="http://www.books.ru/img/5868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46" y="1472712"/>
            <a:ext cx="1642697" cy="2022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4" descr="http://www.kniga.com/books/assets/product_images/imgs/C164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369" y="1516673"/>
            <a:ext cx="1905000" cy="247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://img.labirint.ru/images/books4/191958/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3827814"/>
            <a:ext cx="1785950" cy="2400186"/>
          </a:xfrm>
          <a:prstGeom prst="rect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0248" name="Picture 10" descr="http://www.ozon.ru/multimedia/books_covers/small/1000505926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204" y="1978269"/>
            <a:ext cx="1383323" cy="185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4" descr="http://s06.radikal.ru/i179/0910/6a/f01a3145539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554" y="4026877"/>
            <a:ext cx="1587012" cy="2110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57225" y="593461"/>
            <a:ext cx="7715271" cy="8594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985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Парад словарей</a:t>
            </a:r>
          </a:p>
        </p:txBody>
      </p:sp>
      <p:pic>
        <p:nvPicPr>
          <p:cNvPr id="13" name="Picture 6" descr="фразеолог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369" y="1434612"/>
            <a:ext cx="1871297" cy="222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фразеолог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369" y="3960935"/>
            <a:ext cx="1543050" cy="2224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191005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492748">
            <a:off x="140703" y="2374676"/>
            <a:ext cx="7026099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6600" b="1" dirty="0" smtClean="0">
                <a:cs typeface="Aharoni" panose="02010803020104030203" pitchFamily="2" charset="-79"/>
              </a:rPr>
              <a:t>Спасибо за урок !</a:t>
            </a:r>
            <a:endParaRPr lang="ru-RU" sz="6600" b="1" dirty="0">
              <a:cs typeface="Aharoni" panose="02010803020104030203" pitchFamily="2" charset="-79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764704"/>
            <a:ext cx="396044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77837"/>
      </p:ext>
    </p:extLst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2656"/>
            <a:ext cx="7620000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Верите ли вы, что…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517232"/>
          </a:xfrm>
        </p:spPr>
        <p:txBody>
          <a:bodyPr/>
          <a:lstStyle/>
          <a:p>
            <a:pPr marL="457200" indent="-457200">
              <a:buAutoNum type="arabicPeriod"/>
            </a:pP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 состав языка образуется из слов?</a:t>
            </a:r>
          </a:p>
          <a:p>
            <a:pPr marL="457200" indent="-457200">
              <a:buAutoNum type="arabicPeriod" startAt="2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имеет не только грамматическое значение, но и стилистическое?</a:t>
            </a:r>
          </a:p>
          <a:p>
            <a:pPr marL="457200" indent="-457200">
              <a:buAutoNum type="arabicPeriod" startAt="3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Однозначными называют слова, имеющие одно лексическое значение?</a:t>
            </a:r>
          </a:p>
          <a:p>
            <a:pPr marL="457200" indent="-457200">
              <a:buAutoNum type="arabicPeriod" startAt="4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имеющие несколько лексических значений, называются многофункциональными?</a:t>
            </a:r>
          </a:p>
          <a:p>
            <a:pPr marL="457200" indent="-457200">
              <a:buAutoNum type="arabicPeriod" startAt="5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вышедшие из употребления, называются устаревшими.</a:t>
            </a:r>
          </a:p>
          <a:p>
            <a:pPr marL="457200" indent="-457200">
              <a:buAutoNum type="arabicPeriod" startAt="2"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 startAt="2"/>
            </a:pP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img-fotki.yandex.ru/get/3416/n-carasyova.c/0_2fc0b_619d6a8a_X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175439" cy="144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08891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2656"/>
            <a:ext cx="7620000" cy="79208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Верите ли вы, что…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340768"/>
            <a:ext cx="8005583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/>
                </a:solidFill>
              </a:rPr>
              <a:t>6.  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одной части речи, одинаковые по   написанию и произношению, но разные по лексическому значению – омонимы.</a:t>
            </a:r>
          </a:p>
          <a:p>
            <a:pPr marL="457200" indent="-457200">
              <a:buAutoNum type="arabicPeriod" startAt="7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Неологизмы  - это новые слова.</a:t>
            </a:r>
          </a:p>
          <a:p>
            <a:pPr marL="457200" indent="-457200">
              <a:buAutoNum type="arabicPeriod" startAt="8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 – это слова одной и той же части речи, с противоположным лексическим значением.</a:t>
            </a:r>
          </a:p>
          <a:p>
            <a:pPr marL="457200" indent="-457200">
              <a:buAutoNum type="arabicPeriod" startAt="9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Антонимы – это слова одной части речи, с противоположным лексическим значением.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Фразеологизм – это устойчивое сочетание слов,                                                           которое выражает целостное значение.</a:t>
            </a:r>
          </a:p>
        </p:txBody>
      </p:sp>
      <p:pic>
        <p:nvPicPr>
          <p:cNvPr id="4" name="Picture 2" descr="http://img-fotki.yandex.ru/get/3416/n-carasyova.c/0_2fc0b_619d6a8a_X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17943"/>
            <a:ext cx="1175439" cy="1251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2742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548680"/>
            <a:ext cx="7620000" cy="9245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Тема урока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701800"/>
            <a:ext cx="7620000" cy="4967560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по теме                                     «Лексика и фразеология»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4149080"/>
            <a:ext cx="237403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4919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2656"/>
            <a:ext cx="7620000" cy="64807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Весёлого Архивариуса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34141"/>
            <a:ext cx="6262464" cy="5923859"/>
          </a:xfrm>
        </p:spPr>
      </p:pic>
      <p:sp>
        <p:nvSpPr>
          <p:cNvPr id="5" name="TextBox 4"/>
          <p:cNvSpPr txBox="1"/>
          <p:nvPr/>
        </p:nvSpPr>
        <p:spPr>
          <a:xfrm>
            <a:off x="3131840" y="3429000"/>
            <a:ext cx="4232453" cy="219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виду мы не очень схожи:</a:t>
            </a:r>
          </a:p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Петька толстый, я худой.</a:t>
            </a:r>
          </a:p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похожи мы , но всё же </a:t>
            </a:r>
          </a:p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не разольёшь водой!</a:t>
            </a:r>
          </a:p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в том, что он и я – </a:t>
            </a:r>
          </a:p>
          <a:p>
            <a:pPr>
              <a:lnSpc>
                <a:spcPct val="95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Закадычные……………………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63360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365104"/>
            <a:ext cx="4896544" cy="20162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640960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друзья и помощники –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429000"/>
            <a:ext cx="6336704" cy="295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019" y="4426631"/>
            <a:ext cx="1566633" cy="19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2333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96944" cy="72008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Визитная карточка словаря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01800"/>
            <a:ext cx="8640960" cy="48955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01800"/>
            <a:ext cx="864096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5249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fb17456b6e8b.jpg"/>
          <p:cNvPicPr>
            <a:picLocks noChangeAspect="1"/>
          </p:cNvPicPr>
          <p:nvPr/>
        </p:nvPicPr>
        <p:blipFill>
          <a:blip r:embed="rId2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04684" cy="6776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4403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296</TotalTime>
  <Words>265</Words>
  <Application>Microsoft Office PowerPoint</Application>
  <PresentationFormat>Экран (4:3)</PresentationFormat>
  <Paragraphs>68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Aharoni</vt:lpstr>
      <vt:lpstr>Arial</vt:lpstr>
      <vt:lpstr>Arial Black</vt:lpstr>
      <vt:lpstr>Century Gothic</vt:lpstr>
      <vt:lpstr>Times New Roman</vt:lpstr>
      <vt:lpstr>TimesNewRoman</vt:lpstr>
      <vt:lpstr>Тема9</vt:lpstr>
      <vt:lpstr>Презентация PowerPoint</vt:lpstr>
      <vt:lpstr>Весёлый Архивариус</vt:lpstr>
      <vt:lpstr>Верите ли вы, что…</vt:lpstr>
      <vt:lpstr>Верите ли вы, что…</vt:lpstr>
      <vt:lpstr>Тема урока</vt:lpstr>
      <vt:lpstr>Загадка Весёлого Архивариуса</vt:lpstr>
      <vt:lpstr>Презентация PowerPoint</vt:lpstr>
      <vt:lpstr>Визитная карточка словаря</vt:lpstr>
      <vt:lpstr>Презентация PowerPoint</vt:lpstr>
      <vt:lpstr>Визитная карточка словаря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Визитная карточка словаря</vt:lpstr>
      <vt:lpstr>Забайкальские фразеологизмы</vt:lpstr>
      <vt:lpstr>Словарь фразеологизмов и устойчивых выражений Забайкальского края</vt:lpstr>
      <vt:lpstr>Самостоятельная работа</vt:lpstr>
      <vt:lpstr>Проверяем себя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Максим Горький</dc:title>
  <dc:creator>Инесса</dc:creator>
  <cp:lastModifiedBy>Галина</cp:lastModifiedBy>
  <cp:revision>27</cp:revision>
  <dcterms:created xsi:type="dcterms:W3CDTF">2013-06-07T06:40:58Z</dcterms:created>
  <dcterms:modified xsi:type="dcterms:W3CDTF">2018-12-11T14:17:34Z</dcterms:modified>
</cp:coreProperties>
</file>