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9" r:id="rId3"/>
    <p:sldId id="265" r:id="rId4"/>
    <p:sldId id="266" r:id="rId5"/>
    <p:sldId id="273" r:id="rId6"/>
    <p:sldId id="268" r:id="rId7"/>
    <p:sldId id="269" r:id="rId8"/>
    <p:sldId id="270" r:id="rId9"/>
    <p:sldId id="272" r:id="rId10"/>
    <p:sldId id="267" r:id="rId11"/>
    <p:sldId id="274" r:id="rId12"/>
    <p:sldId id="275" r:id="rId13"/>
    <p:sldId id="287" r:id="rId14"/>
    <p:sldId id="281" r:id="rId15"/>
    <p:sldId id="277" r:id="rId16"/>
    <p:sldId id="278" r:id="rId17"/>
    <p:sldId id="279" r:id="rId18"/>
    <p:sldId id="280" r:id="rId19"/>
    <p:sldId id="282" r:id="rId20"/>
    <p:sldId id="283" r:id="rId21"/>
    <p:sldId id="284" r:id="rId22"/>
    <p:sldId id="285" r:id="rId23"/>
    <p:sldId id="288" r:id="rId24"/>
    <p:sldId id="289" r:id="rId25"/>
    <p:sldId id="261" r:id="rId26"/>
    <p:sldId id="290" r:id="rId27"/>
    <p:sldId id="291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BD490C-1CCD-4C64-9D0E-F64089F5A0B9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DAEC6D-A085-4261-B0F1-317241E5E9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317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AEC6D-A085-4261-B0F1-317241E5E99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18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AEC6D-A085-4261-B0F1-317241E5E99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505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A82C1-8EF7-4C94-AFFB-8FA8DFAEBBE7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8E10-EBBA-4F18-9427-98F1E70B1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693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A82C1-8EF7-4C94-AFFB-8FA8DFAEBBE7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8E10-EBBA-4F18-9427-98F1E70B1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108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A82C1-8EF7-4C94-AFFB-8FA8DFAEBBE7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8E10-EBBA-4F18-9427-98F1E70B1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809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A82C1-8EF7-4C94-AFFB-8FA8DFAEBBE7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8E10-EBBA-4F18-9427-98F1E70B1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139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A82C1-8EF7-4C94-AFFB-8FA8DFAEBBE7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8E10-EBBA-4F18-9427-98F1E70B1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203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A82C1-8EF7-4C94-AFFB-8FA8DFAEBBE7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8E10-EBBA-4F18-9427-98F1E70B1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957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A82C1-8EF7-4C94-AFFB-8FA8DFAEBBE7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8E10-EBBA-4F18-9427-98F1E70B1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348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A82C1-8EF7-4C94-AFFB-8FA8DFAEBBE7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8E10-EBBA-4F18-9427-98F1E70B1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577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A82C1-8EF7-4C94-AFFB-8FA8DFAEBBE7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8E10-EBBA-4F18-9427-98F1E70B1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454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A82C1-8EF7-4C94-AFFB-8FA8DFAEBBE7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8E10-EBBA-4F18-9427-98F1E70B1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6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A82C1-8EF7-4C94-AFFB-8FA8DFAEBBE7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8E10-EBBA-4F18-9427-98F1E70B1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207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82C1-8EF7-4C94-AFFB-8FA8DFAEBBE7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38E10-EBBA-4F18-9427-98F1E70B1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157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2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2" Target="../media/image2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2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2" Target="../media/image2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7.xml" Type="http://schemas.openxmlformats.org/officeDocument/2006/relationships/slideLayout"/><Relationship Id="rId4" Target="../media/image4.jpeg" Type="http://schemas.openxmlformats.org/officeDocument/2006/relationships/image"/></Relationships>
</file>

<file path=ppt/slides/_rels/slide20.xml.rels><?xml version="1.0" encoding="UTF-8" standalone="yes" ?><Relationships xmlns="http://schemas.openxmlformats.org/package/2006/relationships"><Relationship Id="rId2" Target="../media/image2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1.xml.rels><?xml version="1.0" encoding="UTF-8" standalone="yes" ?><Relationships xmlns="http://schemas.openxmlformats.org/package/2006/relationships"><Relationship Id="rId2" Target="../media/image3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2.xml.rels><?xml version="1.0" encoding="UTF-8" standalone="yes" ?><Relationships xmlns="http://schemas.openxmlformats.org/package/2006/relationships"><Relationship Id="rId3" Target="../media/image32.jpeg" Type="http://schemas.openxmlformats.org/officeDocument/2006/relationships/image"/><Relationship Id="rId2" Target="../media/image31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35.jpeg" Type="http://schemas.openxmlformats.org/officeDocument/2006/relationships/image"/><Relationship Id="rId5" Target="../media/image34.jpeg" Type="http://schemas.openxmlformats.org/officeDocument/2006/relationships/image"/><Relationship Id="rId4" Target="../media/image33.jpeg" Type="http://schemas.openxmlformats.org/officeDocument/2006/relationships/image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 ?><Relationships xmlns="http://schemas.openxmlformats.org/package/2006/relationships"><Relationship Id="rId2" Target="../media/image3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5.xml.rels><?xml version="1.0" encoding="UTF-8" standalone="yes" ?><Relationships xmlns="http://schemas.openxmlformats.org/package/2006/relationships"><Relationship Id="rId2" Target="../media/image3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6.xml.rels><?xml version="1.0" encoding="UTF-8" standalone="yes" ?><Relationships xmlns="http://schemas.openxmlformats.org/package/2006/relationships"><Relationship Id="rId2" Target="../media/image3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notesSlides/notesSlide2.xml" Type="http://schemas.openxmlformats.org/officeDocument/2006/relationships/notesSlid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68212" y="1528404"/>
            <a:ext cx="620503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dist="38100" dir="2640000" algn="bl" rotWithShape="0">
                    <a:schemeClr val="accent1"/>
                  </a:outerShdw>
                </a:effectLst>
              </a:rPr>
              <a:t>Урок 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dist="38100" dir="2640000" algn="bl" rotWithShape="0">
                    <a:schemeClr val="accent1"/>
                  </a:outerShdw>
                </a:effectLst>
              </a:rPr>
              <a:t>окружающего мира</a:t>
            </a:r>
            <a:endParaRPr lang="ru-RU" sz="5400" b="1" cap="none" spc="0" dirty="0">
              <a:ln w="12700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53199" y="5693229"/>
            <a:ext cx="40821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Подготовил учитель начальных классов</a:t>
            </a:r>
          </a:p>
          <a:p>
            <a:pPr algn="ctr"/>
            <a:r>
              <a:rPr lang="ru-RU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МБОУ </a:t>
            </a:r>
            <a:r>
              <a:rPr lang="ru-RU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лицея №3</a:t>
            </a:r>
            <a:endParaRPr lang="ru-RU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ru-RU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Ворушило С.В.</a:t>
            </a:r>
            <a:endParaRPr lang="ru-RU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95709">
            <a:off x="849256" y="224059"/>
            <a:ext cx="4208939" cy="6633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89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13420" b="18038"/>
          <a:stretch/>
        </p:blipFill>
        <p:spPr>
          <a:xfrm>
            <a:off x="1477436" y="1751369"/>
            <a:ext cx="8972850" cy="38438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285995" y="461779"/>
            <a:ext cx="61695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Глаза- орган зрения.</a:t>
            </a:r>
            <a:endParaRPr lang="ru-RU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68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752" y="313003"/>
            <a:ext cx="9381566" cy="61058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1467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8423" y="1022039"/>
            <a:ext cx="7503459" cy="54855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682816" y="98709"/>
            <a:ext cx="48380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Строение глаза.</a:t>
            </a:r>
            <a:endParaRPr lang="ru-RU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973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5995" y="461779"/>
            <a:ext cx="61695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Глаза- орган зрения.</a:t>
            </a:r>
            <a:endParaRPr lang="ru-RU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436" y="1385109"/>
            <a:ext cx="3720193" cy="49627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4220" y="2002972"/>
            <a:ext cx="7292654" cy="34326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5167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046" y="1519517"/>
            <a:ext cx="8534401" cy="48006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871282" y="98709"/>
            <a:ext cx="64611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Гимнастика для  глаз.</a:t>
            </a:r>
            <a:endParaRPr lang="ru-RU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1787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1627" t="12752" r="7307" b="12292"/>
          <a:stretch/>
        </p:blipFill>
        <p:spPr>
          <a:xfrm>
            <a:off x="2111187" y="1734669"/>
            <a:ext cx="7906871" cy="43837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112905" y="461779"/>
            <a:ext cx="6515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Нос- орган обоняния.</a:t>
            </a:r>
            <a:endParaRPr lang="ru-RU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695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52662" y="216869"/>
            <a:ext cx="6515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Нос- орган обоняния.</a:t>
            </a:r>
            <a:endParaRPr lang="ru-RU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2751585" y="1226691"/>
            <a:ext cx="916212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Обоняние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endParaRPr lang="ru-RU" sz="4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1247" y="3336388"/>
            <a:ext cx="4640382" cy="30407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638978" y="1226691"/>
            <a:ext cx="10745268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способность 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человека 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чувствовать запахи 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4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Чувство 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запаха возникает, когда человек делает вдох.</a:t>
            </a:r>
          </a:p>
        </p:txBody>
      </p:sp>
    </p:spTree>
    <p:extLst>
      <p:ext uri="{BB962C8B-B14F-4D97-AF65-F5344CB8AC3E}">
        <p14:creationId xmlns:p14="http://schemas.microsoft.com/office/powerpoint/2010/main" val="4196347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617" y="374373"/>
            <a:ext cx="9081052" cy="60540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9244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591" y="1164966"/>
            <a:ext cx="8429625" cy="3333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980363" y="4591049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Я</a:t>
            </a:r>
            <a:endParaRPr lang="ru-RU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92893" y="241636"/>
            <a:ext cx="378026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Отгадай ребус</a:t>
            </a:r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  <a:endParaRPr lang="ru-RU" sz="48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16136" y="4591049"/>
            <a:ext cx="522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</a:t>
            </a:r>
            <a:endParaRPr lang="ru-RU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07254" y="4591049"/>
            <a:ext cx="5501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</a:t>
            </a:r>
            <a:endParaRPr lang="ru-RU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55052" y="4591049"/>
            <a:ext cx="13830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ЗЫ</a:t>
            </a:r>
            <a:endParaRPr lang="ru-RU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57436" y="4591049"/>
            <a:ext cx="5613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</a:t>
            </a:r>
            <a:endParaRPr lang="ru-RU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9257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4.44444E-6 L 0.07318 0.0004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9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5" grpId="0"/>
      <p:bldP spid="5" grpId="1"/>
      <p:bldP spid="6" grpId="0"/>
      <p:bldP spid="6" grpId="1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9262" y="216869"/>
            <a:ext cx="56025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Язык- орган вкуса.</a:t>
            </a:r>
            <a:endParaRPr lang="ru-RU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8281" y="1532085"/>
            <a:ext cx="5395675" cy="40102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31136" r="11039"/>
          <a:stretch/>
        </p:blipFill>
        <p:spPr>
          <a:xfrm>
            <a:off x="690465" y="1140199"/>
            <a:ext cx="4511914" cy="52320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89836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7548" y="226755"/>
            <a:ext cx="9953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На прошлом уроке изучили тему: «Организм человека»</a:t>
            </a:r>
            <a:endParaRPr lang="ru-RU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966028" y="811530"/>
            <a:ext cx="2514600" cy="13258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Нервная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система</a:t>
            </a:r>
            <a:endParaRPr lang="ru-RU" sz="320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43190" y="922102"/>
            <a:ext cx="3823335" cy="13258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Пищеварительная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система</a:t>
            </a:r>
            <a:endParaRPr lang="ru-RU" sz="320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21699" y="3235555"/>
            <a:ext cx="2735862" cy="13258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Кровеносная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система</a:t>
            </a:r>
            <a:endParaRPr lang="ru-RU" sz="320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6374" y="1474470"/>
            <a:ext cx="3457575" cy="476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4" name="Прямая со стрелкой 13"/>
          <p:cNvCxnSpPr/>
          <p:nvPr/>
        </p:nvCxnSpPr>
        <p:spPr>
          <a:xfrm>
            <a:off x="2833747" y="2561211"/>
            <a:ext cx="4081389" cy="1663194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36855" y="2299601"/>
            <a:ext cx="2804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Желудок</a:t>
            </a:r>
            <a:endParaRPr lang="ru-RU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3000141" y="2909197"/>
            <a:ext cx="3280142" cy="234847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20526" y="2660716"/>
            <a:ext cx="2804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Кишечник</a:t>
            </a:r>
            <a:endParaRPr lang="ru-RU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flipV="1">
            <a:off x="2903382" y="3596670"/>
            <a:ext cx="3641779" cy="150040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93176" y="4711758"/>
            <a:ext cx="28041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Сердце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Кровеносные сосуды</a:t>
            </a:r>
            <a:endParaRPr lang="ru-RU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0278" y="2184882"/>
            <a:ext cx="2895481" cy="43028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TextBox 25"/>
          <p:cNvSpPr txBox="1"/>
          <p:nvPr/>
        </p:nvSpPr>
        <p:spPr>
          <a:xfrm>
            <a:off x="9525645" y="2667693"/>
            <a:ext cx="28041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Головной</a:t>
            </a:r>
          </a:p>
          <a:p>
            <a:pPr algn="ctr"/>
            <a:r>
              <a:rPr lang="ru-RU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мозг</a:t>
            </a:r>
            <a:endParaRPr lang="ru-RU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627073" y="3618868"/>
            <a:ext cx="2804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Спинной мозг</a:t>
            </a:r>
            <a:endParaRPr lang="ru-RU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525645" y="3993573"/>
            <a:ext cx="2804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Нервы</a:t>
            </a:r>
            <a:endParaRPr lang="ru-RU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567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5" grpId="0"/>
      <p:bldP spid="18" grpId="0"/>
      <p:bldP spid="21" grpId="0"/>
      <p:bldP spid="26" grpId="0"/>
      <p:bldP spid="27" grpId="0"/>
      <p:bldP spid="2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27982" y="216869"/>
            <a:ext cx="67651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Кожа- орган осязания.</a:t>
            </a:r>
            <a:endParaRPr lang="ru-RU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2572" y="1240972"/>
            <a:ext cx="6531428" cy="48985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2788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27982" y="216869"/>
            <a:ext cx="67651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Кожа- орган осязания.</a:t>
            </a:r>
            <a:endParaRPr lang="ru-RU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2751585" y="1226691"/>
            <a:ext cx="916212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Осязание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endParaRPr lang="ru-RU" sz="4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4482" y="1226691"/>
            <a:ext cx="1119673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</a:t>
            </a:r>
            <a:r>
              <a:rPr lang="ru-RU" sz="4000" dirty="0"/>
              <a:t>с</a:t>
            </a:r>
            <a:r>
              <a:rPr lang="ru-RU" sz="4000" dirty="0" smtClean="0"/>
              <a:t>пособность </a:t>
            </a:r>
            <a:r>
              <a:rPr lang="ru-RU" sz="4000" dirty="0"/>
              <a:t>человека </a:t>
            </a:r>
            <a:r>
              <a:rPr lang="ru-RU" sz="4000" dirty="0" smtClean="0"/>
              <a:t>чувствовать   прикосновения. </a:t>
            </a:r>
            <a:endParaRPr lang="ru-RU" sz="4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7791" y="2295094"/>
            <a:ext cx="6184543" cy="41230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90056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2710" y="1140199"/>
            <a:ext cx="3403109" cy="25140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314" y="1087191"/>
            <a:ext cx="2828584" cy="23250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0222" y="3878137"/>
            <a:ext cx="3800641" cy="25173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027982" y="216869"/>
            <a:ext cx="67651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Кожа- орган осязания.</a:t>
            </a:r>
            <a:endParaRPr lang="ru-RU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/>
          <a:srcRect l="7581" r="15468"/>
          <a:stretch/>
        </p:blipFill>
        <p:spPr>
          <a:xfrm>
            <a:off x="1006834" y="3558334"/>
            <a:ext cx="2828584" cy="28371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85918" y="1435031"/>
            <a:ext cx="3029447" cy="39545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66233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86823" y="316020"/>
            <a:ext cx="46033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Органы чувств.</a:t>
            </a:r>
            <a:endParaRPr lang="ru-RU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26" name="Picture 2" descr="https://ds04.infourok.ru/uploads/ex/0e4d/0013e46c-757512f0/6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308" y="1154112"/>
            <a:ext cx="6964892" cy="52236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361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8413" y="1462087"/>
            <a:ext cx="6719888" cy="44957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907762" y="577334"/>
            <a:ext cx="106618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+mj-lt"/>
                <a:ea typeface="Calibri" panose="020F0502020204030204" pitchFamily="34" charset="0"/>
              </a:rPr>
              <a:t>Не </a:t>
            </a:r>
            <a:r>
              <a:rPr lang="ru-RU" sz="3600" b="1" dirty="0">
                <a:latin typeface="+mj-lt"/>
                <a:ea typeface="Calibri" panose="020F0502020204030204" pitchFamily="34" charset="0"/>
              </a:rPr>
              <a:t>глаз видит, не ухо слышит, не нос ощущает, а мозг</a:t>
            </a:r>
            <a:r>
              <a:rPr lang="ru-RU" sz="3600" b="1" dirty="0" smtClean="0">
                <a:latin typeface="+mj-lt"/>
                <a:ea typeface="Calibri" panose="020F0502020204030204" pitchFamily="34" charset="0"/>
              </a:rPr>
              <a:t>!</a:t>
            </a:r>
            <a:r>
              <a:rPr lang="ru-RU" sz="3600" dirty="0" smtClean="0">
                <a:latin typeface="+mj-lt"/>
                <a:ea typeface="Calibri" panose="020F0502020204030204" pitchFamily="34" charset="0"/>
              </a:rPr>
              <a:t> </a:t>
            </a:r>
            <a:endParaRPr lang="ru-RU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059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312" y="947737"/>
            <a:ext cx="9477375" cy="49625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8803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b="25842"/>
          <a:stretch/>
        </p:blipFill>
        <p:spPr>
          <a:xfrm>
            <a:off x="1492786" y="1489771"/>
            <a:ext cx="8543580" cy="48559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108857" y="216869"/>
            <a:ext cx="46033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Органы чувств.</a:t>
            </a:r>
            <a:endParaRPr lang="ru-RU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207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897" y="412126"/>
            <a:ext cx="6126492" cy="6251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93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0">
            <a:extLst>
              <a:ext uri="{FF2B5EF4-FFF2-40B4-BE49-F238E27FC236}">
                <a16:creationId xmlns:a16="http://schemas.microsoft.com/office/drawing/2014/main" xmlns="" id="{4F1B3123-14C0-4755-8466-46C31A1E6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3209" y="1503145"/>
            <a:ext cx="388111" cy="415929"/>
          </a:xfrm>
          <a:prstGeom prst="octagon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rgbClr val="0066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algn="ctr"/>
            <a:r>
              <a:rPr lang="ru-RU" altLang="ru-RU" b="1" dirty="0">
                <a:solidFill>
                  <a:srgbClr val="482E00"/>
                </a:solidFill>
                <a:latin typeface="Comic Sans MS" panose="030F0702030302020204" pitchFamily="66" charset="0"/>
              </a:rPr>
              <a:t>1</a:t>
            </a:r>
          </a:p>
        </p:txBody>
      </p:sp>
      <p:sp>
        <p:nvSpPr>
          <p:cNvPr id="3" name="AutoShape 5">
            <a:extLst>
              <a:ext uri="{FF2B5EF4-FFF2-40B4-BE49-F238E27FC236}">
                <a16:creationId xmlns:a16="http://schemas.microsoft.com/office/drawing/2014/main" xmlns="" id="{02A7F17C-8453-401B-806E-485A22A55B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0202" y="1981713"/>
            <a:ext cx="494127" cy="432829"/>
          </a:xfrm>
          <a:prstGeom prst="plaque">
            <a:avLst/>
          </a:prstGeom>
          <a:solidFill>
            <a:schemeClr val="bg1"/>
          </a:solidFill>
          <a:ln w="9525">
            <a:solidFill>
              <a:srgbClr val="0066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у</a:t>
            </a:r>
          </a:p>
        </p:txBody>
      </p:sp>
      <p:sp>
        <p:nvSpPr>
          <p:cNvPr id="4" name="AutoShape 10">
            <a:extLst>
              <a:ext uri="{FF2B5EF4-FFF2-40B4-BE49-F238E27FC236}">
                <a16:creationId xmlns:a16="http://schemas.microsoft.com/office/drawing/2014/main" xmlns="" id="{5E502562-C14A-465C-AD82-ADE2C8C553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6347" y="2435622"/>
            <a:ext cx="521837" cy="460429"/>
          </a:xfrm>
          <a:prstGeom prst="plaque">
            <a:avLst/>
          </a:prstGeom>
          <a:solidFill>
            <a:schemeClr val="bg1"/>
          </a:solidFill>
          <a:ln w="9525">
            <a:solidFill>
              <a:srgbClr val="0066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х</a:t>
            </a:r>
          </a:p>
        </p:txBody>
      </p:sp>
      <p:sp>
        <p:nvSpPr>
          <p:cNvPr id="6" name="AutoShape 11">
            <a:extLst>
              <a:ext uri="{FF2B5EF4-FFF2-40B4-BE49-F238E27FC236}">
                <a16:creationId xmlns:a16="http://schemas.microsoft.com/office/drawing/2014/main" xmlns="" id="{87572E10-0541-4C20-BC78-B5E89CCFB2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6347" y="2918331"/>
            <a:ext cx="521837" cy="490592"/>
          </a:xfrm>
          <a:prstGeom prst="plaque">
            <a:avLst/>
          </a:prstGeom>
          <a:solidFill>
            <a:schemeClr val="bg1"/>
          </a:solidFill>
          <a:ln w="9525">
            <a:solidFill>
              <a:srgbClr val="0066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algn="ctr"/>
            <a:r>
              <a:rPr lang="ru-RU" altLang="ru-RU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о</a:t>
            </a:r>
          </a:p>
        </p:txBody>
      </p:sp>
      <p:sp>
        <p:nvSpPr>
          <p:cNvPr id="7" name="AutoShape 12">
            <a:extLst>
              <a:ext uri="{FF2B5EF4-FFF2-40B4-BE49-F238E27FC236}">
                <a16:creationId xmlns:a16="http://schemas.microsoft.com/office/drawing/2014/main" xmlns="" id="{9EE6036D-827C-4EFC-8FE1-B07207F153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2483" y="2918330"/>
            <a:ext cx="529179" cy="490592"/>
          </a:xfrm>
          <a:prstGeom prst="plaque">
            <a:avLst/>
          </a:prstGeom>
          <a:solidFill>
            <a:schemeClr val="bg1"/>
          </a:solidFill>
          <a:ln w="9525">
            <a:solidFill>
              <a:srgbClr val="0066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algn="ctr"/>
            <a:r>
              <a:rPr lang="ru-RU" altLang="ru-RU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р</a:t>
            </a:r>
          </a:p>
        </p:txBody>
      </p:sp>
      <p:sp>
        <p:nvSpPr>
          <p:cNvPr id="9" name="AutoShape 49">
            <a:extLst>
              <a:ext uri="{FF2B5EF4-FFF2-40B4-BE49-F238E27FC236}">
                <a16:creationId xmlns:a16="http://schemas.microsoft.com/office/drawing/2014/main" xmlns="" id="{C8EDBCB0-6E85-487F-8B4D-8C2D3AEAAE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5139" y="2424150"/>
            <a:ext cx="376588" cy="429990"/>
          </a:xfrm>
          <a:prstGeom prst="octagon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rgbClr val="0066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algn="ctr"/>
            <a:r>
              <a:rPr lang="ru-RU" altLang="ru-RU" b="1" dirty="0">
                <a:solidFill>
                  <a:srgbClr val="482E00"/>
                </a:solidFill>
                <a:latin typeface="Comic Sans MS" panose="030F0702030302020204" pitchFamily="66" charset="0"/>
              </a:rPr>
              <a:t>2</a:t>
            </a:r>
          </a:p>
        </p:txBody>
      </p:sp>
      <p:sp>
        <p:nvSpPr>
          <p:cNvPr id="10" name="AutoShape 16">
            <a:extLst>
              <a:ext uri="{FF2B5EF4-FFF2-40B4-BE49-F238E27FC236}">
                <a16:creationId xmlns:a16="http://schemas.microsoft.com/office/drawing/2014/main" xmlns="" id="{75D8B517-1F00-45E4-852B-25F41C515F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8619" y="2918330"/>
            <a:ext cx="466061" cy="490592"/>
          </a:xfrm>
          <a:prstGeom prst="plaque">
            <a:avLst/>
          </a:prstGeom>
          <a:solidFill>
            <a:schemeClr val="bg1"/>
          </a:solidFill>
          <a:ln w="9525">
            <a:solidFill>
              <a:srgbClr val="0066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algn="ctr"/>
            <a:r>
              <a:rPr lang="ru-RU" altLang="ru-RU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г</a:t>
            </a:r>
          </a:p>
        </p:txBody>
      </p:sp>
      <p:sp>
        <p:nvSpPr>
          <p:cNvPr id="11" name="AutoShape 15">
            <a:extLst>
              <a:ext uri="{FF2B5EF4-FFF2-40B4-BE49-F238E27FC236}">
                <a16:creationId xmlns:a16="http://schemas.microsoft.com/office/drawing/2014/main" xmlns="" id="{00A165CA-34BB-461F-9710-AAF2C80FB3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6052" y="3431311"/>
            <a:ext cx="478628" cy="467558"/>
          </a:xfrm>
          <a:prstGeom prst="plaque">
            <a:avLst/>
          </a:prstGeom>
          <a:solidFill>
            <a:schemeClr val="bg1"/>
          </a:solidFill>
          <a:ln w="9525">
            <a:solidFill>
              <a:srgbClr val="0066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л</a:t>
            </a:r>
          </a:p>
        </p:txBody>
      </p:sp>
      <p:sp>
        <p:nvSpPr>
          <p:cNvPr id="12" name="AutoShape 14">
            <a:extLst>
              <a:ext uri="{FF2B5EF4-FFF2-40B4-BE49-F238E27FC236}">
                <a16:creationId xmlns:a16="http://schemas.microsoft.com/office/drawing/2014/main" xmlns="" id="{19277B2D-BE23-41C4-B504-D5E8F582C3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8618" y="3921258"/>
            <a:ext cx="466061" cy="509063"/>
          </a:xfrm>
          <a:prstGeom prst="plaque">
            <a:avLst/>
          </a:prstGeom>
          <a:solidFill>
            <a:schemeClr val="bg1"/>
          </a:solidFill>
          <a:ln w="9525">
            <a:solidFill>
              <a:srgbClr val="0066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а</a:t>
            </a:r>
          </a:p>
        </p:txBody>
      </p:sp>
      <p:sp>
        <p:nvSpPr>
          <p:cNvPr id="13" name="AutoShape 13">
            <a:extLst>
              <a:ext uri="{FF2B5EF4-FFF2-40B4-BE49-F238E27FC236}">
                <a16:creationId xmlns:a16="http://schemas.microsoft.com/office/drawing/2014/main" xmlns="" id="{3BFADB36-6D3D-41A2-94BB-FDAC39A545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3339" y="4460471"/>
            <a:ext cx="464054" cy="460334"/>
          </a:xfrm>
          <a:prstGeom prst="plaque">
            <a:avLst/>
          </a:prstGeom>
          <a:solidFill>
            <a:schemeClr val="bg1"/>
          </a:solidFill>
          <a:ln w="9525">
            <a:solidFill>
              <a:srgbClr val="0066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з</a:t>
            </a:r>
          </a:p>
        </p:txBody>
      </p:sp>
      <p:sp>
        <p:nvSpPr>
          <p:cNvPr id="14" name="AutoShape 39">
            <a:extLst>
              <a:ext uri="{FF2B5EF4-FFF2-40B4-BE49-F238E27FC236}">
                <a16:creationId xmlns:a16="http://schemas.microsoft.com/office/drawing/2014/main" xmlns="" id="{E605E6BC-E4BD-4C57-9631-479FE14583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5277" y="931900"/>
            <a:ext cx="443557" cy="457239"/>
          </a:xfrm>
          <a:prstGeom prst="octagon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rgbClr val="0066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algn="ctr"/>
            <a:r>
              <a:rPr lang="ru-RU" altLang="ru-RU" b="1" dirty="0">
                <a:solidFill>
                  <a:srgbClr val="482E00"/>
                </a:solidFill>
                <a:latin typeface="Comic Sans MS" panose="030F0702030302020204" pitchFamily="66" charset="0"/>
              </a:rPr>
              <a:t>3</a:t>
            </a:r>
          </a:p>
        </p:txBody>
      </p:sp>
      <p:sp>
        <p:nvSpPr>
          <p:cNvPr id="15" name="AutoShape 24">
            <a:extLst>
              <a:ext uri="{FF2B5EF4-FFF2-40B4-BE49-F238E27FC236}">
                <a16:creationId xmlns:a16="http://schemas.microsoft.com/office/drawing/2014/main" xmlns="" id="{C1FF8CF7-8CAB-4B6A-B5C3-5335100344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9801" y="1485606"/>
            <a:ext cx="476743" cy="468397"/>
          </a:xfrm>
          <a:prstGeom prst="plaque">
            <a:avLst/>
          </a:prstGeom>
          <a:solidFill>
            <a:schemeClr val="bg1"/>
          </a:solidFill>
          <a:ln w="9525">
            <a:solidFill>
              <a:srgbClr val="0066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к</a:t>
            </a:r>
          </a:p>
        </p:txBody>
      </p:sp>
      <p:sp>
        <p:nvSpPr>
          <p:cNvPr id="16" name="AutoShape 23">
            <a:extLst>
              <a:ext uri="{FF2B5EF4-FFF2-40B4-BE49-F238E27FC236}">
                <a16:creationId xmlns:a16="http://schemas.microsoft.com/office/drawing/2014/main" xmlns="" id="{9DBC4AB9-CF47-4EC0-B38A-0DFEDD8E27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9800" y="1976198"/>
            <a:ext cx="449034" cy="468397"/>
          </a:xfrm>
          <a:prstGeom prst="plaque">
            <a:avLst/>
          </a:prstGeom>
          <a:solidFill>
            <a:schemeClr val="bg1"/>
          </a:solidFill>
          <a:ln w="9525">
            <a:solidFill>
              <a:srgbClr val="0066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о</a:t>
            </a:r>
          </a:p>
        </p:txBody>
      </p:sp>
      <p:sp>
        <p:nvSpPr>
          <p:cNvPr id="17" name="AutoShape 20">
            <a:extLst>
              <a:ext uri="{FF2B5EF4-FFF2-40B4-BE49-F238E27FC236}">
                <a16:creationId xmlns:a16="http://schemas.microsoft.com/office/drawing/2014/main" xmlns="" id="{B708D552-BEE2-413F-A27F-7CB7F159B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9815" y="2466790"/>
            <a:ext cx="461596" cy="451540"/>
          </a:xfrm>
          <a:prstGeom prst="plaque">
            <a:avLst/>
          </a:prstGeom>
          <a:solidFill>
            <a:schemeClr val="bg1"/>
          </a:solidFill>
          <a:ln w="9525">
            <a:solidFill>
              <a:srgbClr val="0066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ж</a:t>
            </a:r>
          </a:p>
        </p:txBody>
      </p:sp>
      <p:sp>
        <p:nvSpPr>
          <p:cNvPr id="18" name="AutoShape 21">
            <a:extLst>
              <a:ext uri="{FF2B5EF4-FFF2-40B4-BE49-F238E27FC236}">
                <a16:creationId xmlns:a16="http://schemas.microsoft.com/office/drawing/2014/main" xmlns="" id="{B99F9E15-6A6F-49E9-BAF1-93BC1B029B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1637" y="2918330"/>
            <a:ext cx="472342" cy="490592"/>
          </a:xfrm>
          <a:prstGeom prst="plaque">
            <a:avLst/>
          </a:prstGeom>
          <a:solidFill>
            <a:schemeClr val="bg1"/>
          </a:solidFill>
          <a:ln w="9525">
            <a:solidFill>
              <a:srgbClr val="0066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algn="ctr"/>
            <a:r>
              <a:rPr lang="ru-RU" altLang="ru-RU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а</a:t>
            </a:r>
          </a:p>
        </p:txBody>
      </p:sp>
      <p:sp>
        <p:nvSpPr>
          <p:cNvPr id="19" name="AutoShape 40">
            <a:extLst>
              <a:ext uri="{FF2B5EF4-FFF2-40B4-BE49-F238E27FC236}">
                <a16:creationId xmlns:a16="http://schemas.microsoft.com/office/drawing/2014/main" xmlns="" id="{745A2490-5213-4F10-814B-10A0B3A14A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4720" y="2449373"/>
            <a:ext cx="403085" cy="373866"/>
          </a:xfrm>
          <a:prstGeom prst="octagon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rgbClr val="0066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algn="ctr"/>
            <a:r>
              <a:rPr lang="ru-RU" altLang="ru-RU" b="1" dirty="0">
                <a:solidFill>
                  <a:srgbClr val="482E00"/>
                </a:solidFill>
                <a:latin typeface="Comic Sans MS" panose="030F0702030302020204" pitchFamily="66" charset="0"/>
              </a:rPr>
              <a:t>4</a:t>
            </a:r>
          </a:p>
        </p:txBody>
      </p:sp>
      <p:sp>
        <p:nvSpPr>
          <p:cNvPr id="20" name="AutoShape 29">
            <a:extLst>
              <a:ext uri="{FF2B5EF4-FFF2-40B4-BE49-F238E27FC236}">
                <a16:creationId xmlns:a16="http://schemas.microsoft.com/office/drawing/2014/main" xmlns="" id="{AE588980-5B19-4523-ADB5-C99EA58CB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6546" y="2918330"/>
            <a:ext cx="505868" cy="531452"/>
          </a:xfrm>
          <a:prstGeom prst="plaque">
            <a:avLst/>
          </a:prstGeom>
          <a:solidFill>
            <a:schemeClr val="bg1"/>
          </a:solidFill>
          <a:ln w="9525">
            <a:solidFill>
              <a:srgbClr val="0066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algn="ctr"/>
            <a:r>
              <a:rPr lang="ru-RU" altLang="ru-RU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н</a:t>
            </a:r>
          </a:p>
        </p:txBody>
      </p:sp>
      <p:sp>
        <p:nvSpPr>
          <p:cNvPr id="21" name="AutoShape 25">
            <a:extLst>
              <a:ext uri="{FF2B5EF4-FFF2-40B4-BE49-F238E27FC236}">
                <a16:creationId xmlns:a16="http://schemas.microsoft.com/office/drawing/2014/main" xmlns="" id="{1D6099FF-AED3-4B9A-A744-0D5D8E40A2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6545" y="3449782"/>
            <a:ext cx="505868" cy="449087"/>
          </a:xfrm>
          <a:prstGeom prst="plaque">
            <a:avLst/>
          </a:prstGeom>
          <a:solidFill>
            <a:schemeClr val="bg1"/>
          </a:solidFill>
          <a:ln w="9525">
            <a:solidFill>
              <a:srgbClr val="0066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о</a:t>
            </a:r>
          </a:p>
        </p:txBody>
      </p:sp>
      <p:sp>
        <p:nvSpPr>
          <p:cNvPr id="22" name="AutoShape 26">
            <a:extLst>
              <a:ext uri="{FF2B5EF4-FFF2-40B4-BE49-F238E27FC236}">
                <a16:creationId xmlns:a16="http://schemas.microsoft.com/office/drawing/2014/main" xmlns="" id="{642849AF-C447-40AD-AFDB-24F6B37ED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6544" y="3901323"/>
            <a:ext cx="505869" cy="528998"/>
          </a:xfrm>
          <a:prstGeom prst="plaque">
            <a:avLst/>
          </a:prstGeom>
          <a:solidFill>
            <a:schemeClr val="bg1"/>
          </a:solidFill>
          <a:ln w="9525">
            <a:solidFill>
              <a:srgbClr val="0066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с</a:t>
            </a:r>
          </a:p>
        </p:txBody>
      </p:sp>
      <p:sp>
        <p:nvSpPr>
          <p:cNvPr id="23" name="AutoShape 41">
            <a:extLst>
              <a:ext uri="{FF2B5EF4-FFF2-40B4-BE49-F238E27FC236}">
                <a16:creationId xmlns:a16="http://schemas.microsoft.com/office/drawing/2014/main" xmlns="" id="{EF18E8D8-4A9C-46C5-8090-EC70F44B7F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7167" y="1333719"/>
            <a:ext cx="408847" cy="450327"/>
          </a:xfrm>
          <a:prstGeom prst="octagon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rgbClr val="0066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algn="ctr"/>
            <a:r>
              <a:rPr lang="ru-RU" altLang="ru-RU" b="1" dirty="0">
                <a:solidFill>
                  <a:srgbClr val="482E00"/>
                </a:solidFill>
                <a:latin typeface="Comic Sans MS" panose="030F0702030302020204" pitchFamily="66" charset="0"/>
              </a:rPr>
              <a:t>5</a:t>
            </a:r>
          </a:p>
        </p:txBody>
      </p:sp>
      <p:sp>
        <p:nvSpPr>
          <p:cNvPr id="24" name="AutoShape 33">
            <a:extLst>
              <a:ext uri="{FF2B5EF4-FFF2-40B4-BE49-F238E27FC236}">
                <a16:creationId xmlns:a16="http://schemas.microsoft.com/office/drawing/2014/main" xmlns="" id="{141249E7-EC72-49EF-B49C-82CFF7B5D6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6713" y="1881107"/>
            <a:ext cx="498923" cy="554516"/>
          </a:xfrm>
          <a:prstGeom prst="plaque">
            <a:avLst/>
          </a:prstGeom>
          <a:solidFill>
            <a:schemeClr val="bg1"/>
          </a:solidFill>
          <a:ln w="9525">
            <a:solidFill>
              <a:srgbClr val="0066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я</a:t>
            </a:r>
          </a:p>
        </p:txBody>
      </p:sp>
      <p:sp>
        <p:nvSpPr>
          <p:cNvPr id="25" name="AutoShape 30">
            <a:extLst>
              <a:ext uri="{FF2B5EF4-FFF2-40B4-BE49-F238E27FC236}">
                <a16:creationId xmlns:a16="http://schemas.microsoft.com/office/drawing/2014/main" xmlns="" id="{AC869C6B-C2B3-4862-BA1B-6BD303C62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6713" y="2435623"/>
            <a:ext cx="498923" cy="482707"/>
          </a:xfrm>
          <a:prstGeom prst="plaque">
            <a:avLst/>
          </a:prstGeom>
          <a:solidFill>
            <a:schemeClr val="bg1"/>
          </a:solidFill>
          <a:ln w="9525">
            <a:solidFill>
              <a:srgbClr val="0066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з</a:t>
            </a:r>
          </a:p>
        </p:txBody>
      </p:sp>
      <p:sp>
        <p:nvSpPr>
          <p:cNvPr id="26" name="AutoShape 31">
            <a:extLst>
              <a:ext uri="{FF2B5EF4-FFF2-40B4-BE49-F238E27FC236}">
                <a16:creationId xmlns:a16="http://schemas.microsoft.com/office/drawing/2014/main" xmlns="" id="{FEB88F17-A5A4-49CC-B00C-1FC7B4CA8A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7547" y="2921492"/>
            <a:ext cx="508090" cy="528291"/>
          </a:xfrm>
          <a:prstGeom prst="plaque">
            <a:avLst/>
          </a:prstGeom>
          <a:solidFill>
            <a:schemeClr val="bg1"/>
          </a:solidFill>
          <a:ln w="9525">
            <a:solidFill>
              <a:srgbClr val="0066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algn="ctr"/>
            <a:r>
              <a:rPr lang="ru-RU" altLang="ru-RU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ы</a:t>
            </a:r>
          </a:p>
        </p:txBody>
      </p:sp>
      <p:sp>
        <p:nvSpPr>
          <p:cNvPr id="27" name="AutoShape 32">
            <a:extLst>
              <a:ext uri="{FF2B5EF4-FFF2-40B4-BE49-F238E27FC236}">
                <a16:creationId xmlns:a16="http://schemas.microsoft.com/office/drawing/2014/main" xmlns="" id="{30B8FC9C-F5FD-4695-9088-C59E44A73C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7546" y="3449783"/>
            <a:ext cx="508090" cy="449086"/>
          </a:xfrm>
          <a:prstGeom prst="plaque">
            <a:avLst/>
          </a:prstGeom>
          <a:solidFill>
            <a:schemeClr val="bg1"/>
          </a:solidFill>
          <a:ln w="9525">
            <a:solidFill>
              <a:srgbClr val="0066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algn="ctr"/>
            <a:r>
              <a:rPr lang="ru-RU" altLang="ru-RU" sz="2800" b="1" dirty="0">
                <a:latin typeface="Comic Sans MS" panose="030F0702030302020204" pitchFamily="66" charset="0"/>
              </a:rPr>
              <a:t>к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632188" y="575744"/>
            <a:ext cx="9953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Разгадай кроссворд</a:t>
            </a:r>
            <a:endParaRPr lang="ru-RU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30" name="Picture 2">
            <a:extLst>
              <a:ext uri="{FF2B5EF4-FFF2-40B4-BE49-F238E27FC236}">
                <a16:creationId xmlns:a16="http://schemas.microsoft.com/office/drawing/2014/main" xmlns="" id="{44D207A3-4574-408F-8C26-97503DDE49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4760528" y="1278993"/>
            <a:ext cx="1743320" cy="1986574"/>
          </a:xfrm>
          <a:prstGeom prst="rect">
            <a:avLst/>
          </a:prstGeom>
          <a:noFill/>
          <a:ln w="28575">
            <a:noFill/>
          </a:ln>
          <a:extLst/>
        </p:spPr>
      </p:pic>
      <p:pic>
        <p:nvPicPr>
          <p:cNvPr id="31" name="Picture 8">
            <a:extLst>
              <a:ext uri="{FF2B5EF4-FFF2-40B4-BE49-F238E27FC236}">
                <a16:creationId xmlns:a16="http://schemas.microsoft.com/office/drawing/2014/main" xmlns="" id="{8203652C-EF42-4875-9BC4-4007DE8A8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6893932" y="1178225"/>
            <a:ext cx="2342193" cy="2087342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0">
            <a:extLst>
              <a:ext uri="{FF2B5EF4-FFF2-40B4-BE49-F238E27FC236}">
                <a16:creationId xmlns:a16="http://schemas.microsoft.com/office/drawing/2014/main" xmlns="" id="{A86F39EE-5687-4B7B-B807-AE4071191D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60751" y="863874"/>
            <a:ext cx="2030703" cy="2224648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2">
            <a:extLst>
              <a:ext uri="{FF2B5EF4-FFF2-40B4-BE49-F238E27FC236}">
                <a16:creationId xmlns:a16="http://schemas.microsoft.com/office/drawing/2014/main" xmlns="" id="{C9914F3D-237C-4A8E-A97F-BD5FC2ABD0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21674" y="3533975"/>
            <a:ext cx="1364601" cy="2181124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34" name="Picture 14">
            <a:extLst>
              <a:ext uri="{FF2B5EF4-FFF2-40B4-BE49-F238E27FC236}">
                <a16:creationId xmlns:a16="http://schemas.microsoft.com/office/drawing/2014/main" xmlns="" id="{B46104BA-C52D-45C3-BD2D-5BD3FB24D2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90693" y="3665090"/>
            <a:ext cx="2140115" cy="2174448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233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9" grpId="1" animBg="1"/>
      <p:bldP spid="14" grpId="0" animBg="1"/>
      <p:bldP spid="14" grpId="1" animBg="1"/>
      <p:bldP spid="19" grpId="0" animBg="1"/>
      <p:bldP spid="19" grpId="1" animBg="1"/>
      <p:bldP spid="23" grpId="0" animBg="1"/>
      <p:bldP spid="2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29584" y="323737"/>
            <a:ext cx="9953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Тема урока: «Органы чувств»</a:t>
            </a:r>
            <a:endParaRPr lang="ru-RU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3606D0BC-2E51-49B6-9C81-403EE0F37F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4895" y="1076548"/>
            <a:ext cx="5466596" cy="5122981"/>
          </a:xfrm>
          <a:prstGeom prst="rect">
            <a:avLst/>
          </a:prstGeom>
          <a:noFill/>
          <a:ln w="28575">
            <a:solidFill>
              <a:srgbClr val="0066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6157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96291" y="434573"/>
            <a:ext cx="93656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В 2020 ГОДУ ВСЯ СТРАНА БУДЕТ ОТМЕЧАТЬ 75 ЛЕТИЕ ПОБЕДЫ В ВЕЛИКОЙ ОТЕЧЕСТВЕННОЙ ВОЙНЕ </a:t>
            </a:r>
            <a:endParaRPr lang="ru-RU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587" y="1511791"/>
            <a:ext cx="9301163" cy="4567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0930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689" y="1371600"/>
            <a:ext cx="3644760" cy="5160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552343" y="366259"/>
            <a:ext cx="81450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Советский звукоулавливатель </a:t>
            </a:r>
            <a:r>
              <a:rPr lang="ru-RU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ЗТ-5 на позиции</a:t>
            </a:r>
            <a:r>
              <a:rPr lang="ru-RU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algn="ctr"/>
            <a:r>
              <a:rPr lang="ru-RU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ru-RU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Зима 1941 — 1942 гг.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2942" y="1542619"/>
            <a:ext cx="6544999" cy="4649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2487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0937" y="1435049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У зверушки – на макушке, </a:t>
            </a:r>
            <a:br>
              <a:rPr lang="ru-RU" sz="3200" dirty="0" smtClean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</a:br>
            <a:r>
              <a:rPr lang="ru-RU" sz="3200" dirty="0" smtClean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А у нас – ниже глаз.</a:t>
            </a:r>
            <a:endParaRPr lang="ru-RU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48177" y="457956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Отгадайте загадку.</a:t>
            </a:r>
            <a:endParaRPr lang="ru-RU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9221" y="2540115"/>
            <a:ext cx="6062131" cy="37414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7320287" y="1465826"/>
            <a:ext cx="13517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УХО</a:t>
            </a:r>
            <a:endParaRPr lang="ru-RU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2239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9269" y="1551010"/>
            <a:ext cx="6851185" cy="45674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687546" y="461779"/>
            <a:ext cx="53664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Уши- орган слуха.</a:t>
            </a:r>
            <a:endParaRPr lang="ru-RU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528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2329" y="1438400"/>
            <a:ext cx="753035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Брат с братом через дорожку живут, </a:t>
            </a:r>
            <a:br>
              <a:rPr lang="ru-RU" sz="3200" dirty="0" smtClean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</a:br>
            <a:r>
              <a:rPr lang="ru-RU" sz="3200" dirty="0" smtClean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А друг друга не видят.</a:t>
            </a:r>
            <a:endParaRPr lang="ru-RU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64083" y="404168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Отгадайте загадку.</a:t>
            </a:r>
            <a:endParaRPr lang="ru-RU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8980" r="32156" b="35823"/>
          <a:stretch/>
        </p:blipFill>
        <p:spPr>
          <a:xfrm>
            <a:off x="788895" y="2965075"/>
            <a:ext cx="8184008" cy="27902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8355107" y="1592288"/>
            <a:ext cx="19874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ГЛАЗА</a:t>
            </a:r>
            <a:endParaRPr lang="ru-RU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6443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225</Words>
  <Application>Microsoft Office PowerPoint</Application>
  <PresentationFormat>Широкоэкранный</PresentationFormat>
  <Paragraphs>83</Paragraphs>
  <Slides>27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4" baseType="lpstr">
      <vt:lpstr>Arial</vt:lpstr>
      <vt:lpstr>Calibri</vt:lpstr>
      <vt:lpstr>Calibri Light</vt:lpstr>
      <vt:lpstr>Comic Sans MS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Свита</cp:lastModifiedBy>
  <cp:revision>40</cp:revision>
  <dcterms:created xsi:type="dcterms:W3CDTF">2019-11-28T09:04:55Z</dcterms:created>
  <dcterms:modified xsi:type="dcterms:W3CDTF">2021-02-18T17:13:02Z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1776797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