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64" r:id="rId6"/>
    <p:sldId id="263" r:id="rId7"/>
    <p:sldId id="270" r:id="rId8"/>
    <p:sldId id="278" r:id="rId9"/>
    <p:sldId id="268" r:id="rId10"/>
    <p:sldId id="267" r:id="rId11"/>
    <p:sldId id="266" r:id="rId12"/>
    <p:sldId id="277" r:id="rId13"/>
    <p:sldId id="271" r:id="rId14"/>
    <p:sldId id="265" r:id="rId15"/>
    <p:sldId id="259" r:id="rId16"/>
    <p:sldId id="272" r:id="rId17"/>
    <p:sldId id="276" r:id="rId18"/>
    <p:sldId id="274" r:id="rId19"/>
    <p:sldId id="275" r:id="rId20"/>
    <p:sldId id="273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C3BFB9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констатирующий этап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высокий</c:v>
                </c:pt>
                <c:pt idx="1">
                  <c:v>хороший</c:v>
                </c:pt>
                <c:pt idx="2">
                  <c:v>средний</c:v>
                </c:pt>
                <c:pt idx="3">
                  <c:v>низкий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16</c:v>
                </c:pt>
                <c:pt idx="2">
                  <c:v>60</c:v>
                </c:pt>
                <c:pt idx="3">
                  <c:v>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контрольный этап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высокий</c:v>
                </c:pt>
                <c:pt idx="1">
                  <c:v>хороший</c:v>
                </c:pt>
                <c:pt idx="2">
                  <c:v>средний</c:v>
                </c:pt>
                <c:pt idx="3">
                  <c:v>низкий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20</c:v>
                </c:pt>
                <c:pt idx="1">
                  <c:v>28</c:v>
                </c:pt>
                <c:pt idx="2">
                  <c:v>52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27058688"/>
        <c:axId val="127060224"/>
      </c:barChart>
      <c:catAx>
        <c:axId val="127058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060224"/>
        <c:crosses val="autoZero"/>
        <c:auto val="1"/>
        <c:lblAlgn val="ctr"/>
        <c:lblOffset val="100"/>
        <c:noMultiLvlLbl val="0"/>
      </c:catAx>
      <c:valAx>
        <c:axId val="127060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058688"/>
        <c:crosses val="autoZero"/>
        <c:crossBetween val="between"/>
      </c:valAx>
      <c:spPr>
        <a:noFill/>
        <a:ln>
          <a:solidFill>
            <a:schemeClr val="accent1"/>
          </a:solidFill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констатирующий этап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высокий</c:v>
                </c:pt>
                <c:pt idx="1">
                  <c:v>хороший</c:v>
                </c:pt>
                <c:pt idx="2">
                  <c:v>средний</c:v>
                </c:pt>
                <c:pt idx="3">
                  <c:v>низкий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20</c:v>
                </c:pt>
                <c:pt idx="2">
                  <c:v>48</c:v>
                </c:pt>
                <c:pt idx="3">
                  <c:v>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контрольный этап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высокий</c:v>
                </c:pt>
                <c:pt idx="1">
                  <c:v>хороший</c:v>
                </c:pt>
                <c:pt idx="2">
                  <c:v>средний</c:v>
                </c:pt>
                <c:pt idx="3">
                  <c:v>низкий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24</c:v>
                </c:pt>
                <c:pt idx="1">
                  <c:v>28</c:v>
                </c:pt>
                <c:pt idx="2">
                  <c:v>44</c:v>
                </c:pt>
                <c:pt idx="3">
                  <c:v>4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27374848"/>
        <c:axId val="127376384"/>
      </c:barChart>
      <c:catAx>
        <c:axId val="127374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376384"/>
        <c:crosses val="autoZero"/>
        <c:auto val="1"/>
        <c:lblAlgn val="ctr"/>
        <c:lblOffset val="100"/>
        <c:noMultiLvlLbl val="0"/>
      </c:catAx>
      <c:valAx>
        <c:axId val="127376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374848"/>
        <c:crosses val="autoZero"/>
        <c:crossBetween val="between"/>
      </c:valAx>
      <c:spPr>
        <a:noFill/>
        <a:ln>
          <a:solidFill>
            <a:schemeClr val="accent1"/>
          </a:solidFill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62000" y="189000"/>
            <a:ext cx="8820000" cy="6455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162000" y="189000"/>
            <a:ext cx="8820000" cy="6480000"/>
          </a:xfrm>
          <a:prstGeom prst="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800" kern="1200" dirty="0">
              <a:solidFill>
                <a:schemeClr val="lt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27432" y="6653260"/>
            <a:ext cx="7633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chemeClr val="bg1">
                    <a:lumMod val="9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chemeClr val="bg1">
                    <a:lumMod val="95000"/>
                  </a:schemeClr>
                </a:solidFill>
                <a:effectLst/>
                <a:latin typeface="Alexandra Zeferino On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chemeClr val="bg1">
                  <a:lumMod val="95000"/>
                </a:schemeClr>
              </a:solidFill>
              <a:effectLst/>
              <a:latin typeface="Alexandra Zeferino One" pitchFamily="66" charset="0"/>
              <a:ea typeface="+mn-ea"/>
              <a:cs typeface="+mn-cs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112" y="12491"/>
            <a:ext cx="9108000" cy="676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jpg"/><Relationship Id="rId7" Type="http://schemas.openxmlformats.org/officeDocument/2006/relationships/image" Target="../media/image28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3923928" y="4594461"/>
            <a:ext cx="4608512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sz="16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Учитель МБОУ СОШ №8 </a:t>
            </a:r>
            <a:r>
              <a:rPr lang="ru-RU" sz="16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с.Сенгилеевского</a:t>
            </a:r>
            <a:r>
              <a:rPr lang="ru-RU" sz="16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1200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 marL="0" indent="0" algn="ctr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sz="16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Шпаковского района Ставропольского края </a:t>
            </a:r>
            <a:endParaRPr lang="ru-RU" sz="1200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 marL="0" indent="0" algn="ctr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sz="2400" b="1" dirty="0" err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Дутченко</a:t>
            </a:r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В.В.</a:t>
            </a:r>
            <a:endParaRPr lang="ru-RU" sz="12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5774" y="1570062"/>
            <a:ext cx="831464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ea typeface="Times New Roman"/>
                <a:cs typeface="Times New Roman"/>
              </a:rPr>
              <a:t>ДУХОВНО-НРАВСТВЕННОЕ ВОСПИТАНИЕ </a:t>
            </a:r>
            <a:endParaRPr lang="ru-RU" sz="3600" b="1" i="1" dirty="0" smtClean="0">
              <a:solidFill>
                <a:srgbClr val="FF0000"/>
              </a:solidFill>
              <a:ea typeface="Times New Roman"/>
              <a:cs typeface="Times New Roman"/>
            </a:endParaRP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  <a:ea typeface="Times New Roman"/>
                <a:cs typeface="Times New Roman"/>
              </a:rPr>
              <a:t>МЛАДШИХ ШКОЛЬНИКОВ</a:t>
            </a: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  <a:ea typeface="Times New Roman"/>
                <a:cs typeface="Times New Roman"/>
              </a:rPr>
              <a:t> </a:t>
            </a:r>
            <a:r>
              <a:rPr lang="ru-RU" sz="3600" b="1" i="1" dirty="0">
                <a:solidFill>
                  <a:srgbClr val="FF0000"/>
                </a:solidFill>
                <a:ea typeface="Times New Roman"/>
                <a:cs typeface="Times New Roman"/>
              </a:rPr>
              <a:t>СРЕДСТВАМИ МУЗЕЙНОЙ ПЕДАГОГИКИ</a:t>
            </a:r>
            <a:endParaRPr lang="ru-RU" sz="3600" b="1" cap="none" spc="50" dirty="0">
              <a:ln w="0"/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72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543959"/>
            <a:ext cx="4277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Аналитический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этап.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461675"/>
              </p:ext>
            </p:extLst>
          </p:nvPr>
        </p:nvGraphicFramePr>
        <p:xfrm>
          <a:off x="1043607" y="1917338"/>
          <a:ext cx="6581007" cy="17068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193669"/>
                <a:gridCol w="2193669"/>
                <a:gridCol w="219366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Уровни духовно-нравственной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воспитанности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учащихся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учащихся в процентах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Высокий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Хороший 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Средний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Низкий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73044" y="1236822"/>
            <a:ext cx="83597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Результаты исследования младших школьников по методике 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«Уровень духовно-нравственной воспитанности учащихся» (М.И. Шилова).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411760" y="3645024"/>
            <a:ext cx="1110980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242968"/>
              </p:ext>
            </p:extLst>
          </p:nvPr>
        </p:nvGraphicFramePr>
        <p:xfrm>
          <a:off x="1393426" y="3501008"/>
          <a:ext cx="6696744" cy="295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Chart" r:id="rId3" imgW="4800628" imgH="2619435" progId="MSGraph.Chart.8">
                  <p:embed/>
                </p:oleObj>
              </mc:Choice>
              <mc:Fallback>
                <p:oleObj name="Chart" r:id="rId3" imgW="4800628" imgH="2619435" progId="MSGraph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6000" contras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426" y="3501008"/>
                        <a:ext cx="6696744" cy="29523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388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113390"/>
              </p:ext>
            </p:extLst>
          </p:nvPr>
        </p:nvGraphicFramePr>
        <p:xfrm>
          <a:off x="1279426" y="1897328"/>
          <a:ext cx="6076950" cy="17068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025650"/>
                <a:gridCol w="2025650"/>
                <a:gridCol w="202565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Уровни духовно-нравственной воспитанности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учащихся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учащихся в процентах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Высокий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Хороший 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Средний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Низкий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31640" y="1419263"/>
            <a:ext cx="7118552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«Диагностика отношения к жизненным ценностям»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</a:t>
            </a:r>
            <a:r>
              <a:rPr kumimoji="0" lang="ru-RU" altLang="ru-RU" sz="16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О.В.Соловьев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052736"/>
            <a:ext cx="73992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Результаты исследования младших школьников по методике </a:t>
            </a:r>
            <a:endParaRPr lang="ru-RU" altLang="ru-RU" sz="16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555776" y="357301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757680"/>
              </p:ext>
            </p:extLst>
          </p:nvPr>
        </p:nvGraphicFramePr>
        <p:xfrm>
          <a:off x="2123728" y="3573016"/>
          <a:ext cx="5832648" cy="2855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Chart" r:id="rId3" imgW="4800628" imgH="2619435" progId="MSGraph.Chart.8">
                  <p:embed/>
                </p:oleObj>
              </mc:Choice>
              <mc:Fallback>
                <p:oleObj name="Chart" r:id="rId3" imgW="4800628" imgH="2619435" progId="MSGraph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6000" contras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3573016"/>
                        <a:ext cx="5832648" cy="28551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243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734416"/>
            <a:ext cx="64016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Экспериментально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- поисковый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этап.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811160"/>
              </p:ext>
            </p:extLst>
          </p:nvPr>
        </p:nvGraphicFramePr>
        <p:xfrm>
          <a:off x="1187624" y="2276279"/>
          <a:ext cx="6696744" cy="3413760"/>
        </p:xfrm>
        <a:graphic>
          <a:graphicData uri="http://schemas.openxmlformats.org/drawingml/2006/table">
            <a:tbl>
              <a:tblPr firstRow="1" firstCol="1" bandRow="1"/>
              <a:tblGrid>
                <a:gridCol w="648072"/>
                <a:gridCol w="4464496"/>
                <a:gridCol w="1584176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темы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часов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Вводное занятие. Музейный этикет. Правила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ТБ.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«Земля – наш дом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«Я – гражданин России» </a:t>
                      </a:r>
                      <a:r>
                        <a:rPr lang="ru-RU" sz="14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«История Ставропольского края</a:t>
                      </a:r>
                      <a:r>
                        <a:rPr lang="ru-RU" sz="14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«Моя малая Родина</a:t>
                      </a:r>
                      <a:r>
                        <a:rPr lang="ru-RU" sz="14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«Животные Ставропольского края</a:t>
                      </a:r>
                      <a:r>
                        <a:rPr lang="ru-RU" sz="14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«Знакомство с фольклором русского народа</a:t>
                      </a:r>
                      <a:r>
                        <a:rPr lang="ru-RU" sz="14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«Обычаи и традиции</a:t>
                      </a:r>
                      <a:r>
                        <a:rPr lang="ru-RU" sz="14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«Народные праздники</a:t>
                      </a:r>
                      <a:r>
                        <a:rPr lang="ru-RU" sz="14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424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«Народная игрушка</a:t>
                      </a:r>
                      <a:r>
                        <a:rPr lang="ru-RU" sz="14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«Народные игры</a:t>
                      </a:r>
                      <a:r>
                        <a:rPr lang="ru-RU" sz="14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«Народные ремесла</a:t>
                      </a:r>
                      <a:r>
                        <a:rPr lang="ru-RU" sz="14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-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«История и персоналии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«Я среди родных и близких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735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Заключительное занятие.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55576" y="1433036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alt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Тематическое планирование занятий по программе духовно-нравственного воспитания младших школьников средствами музейной педагогики</a:t>
            </a:r>
            <a:endParaRPr lang="ru-RU" altLang="ru-RU" sz="16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86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13" y="404576"/>
            <a:ext cx="2625883" cy="17488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66" y="4248630"/>
            <a:ext cx="3131941" cy="23489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029" y="191050"/>
            <a:ext cx="2610003" cy="19575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957" y="4248630"/>
            <a:ext cx="3347864" cy="25108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137474"/>
            <a:ext cx="4283504" cy="23987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5406" y="2501052"/>
            <a:ext cx="1991551" cy="32433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2482" y="2420888"/>
            <a:ext cx="3081778" cy="172952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23300" y="191050"/>
            <a:ext cx="3493311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95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564" y="212810"/>
            <a:ext cx="3328146" cy="24961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86"/>
            <a:ext cx="2951989" cy="22139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483" y="2708920"/>
            <a:ext cx="3132263" cy="20891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431" y="2726162"/>
            <a:ext cx="3041194" cy="20223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7294"/>
            <a:ext cx="2187467" cy="29124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710" y="12367"/>
            <a:ext cx="3600739" cy="26965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878" y="2695532"/>
            <a:ext cx="2020122" cy="33668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090" y="4748556"/>
            <a:ext cx="3635896" cy="24251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49" y="4765798"/>
            <a:ext cx="3541090" cy="198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95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718" y="-55748"/>
            <a:ext cx="1823863" cy="32468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7" y="18615"/>
            <a:ext cx="3303636" cy="24777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401" y="4761552"/>
            <a:ext cx="2925196" cy="20615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5298720"/>
            <a:ext cx="2762250" cy="15716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796" y="632286"/>
            <a:ext cx="2066706" cy="36858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91" y="4761553"/>
            <a:ext cx="3714395" cy="20893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5" y="2586099"/>
            <a:ext cx="3707904" cy="20856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496" y="2760753"/>
            <a:ext cx="4004308" cy="22524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191" y="29753"/>
            <a:ext cx="2031690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64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5714">
            <a:off x="395536" y="548680"/>
            <a:ext cx="2376264" cy="17821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5828">
            <a:off x="6451686" y="662115"/>
            <a:ext cx="2382472" cy="17868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448" y="267141"/>
            <a:ext cx="3635896" cy="24239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9852">
            <a:off x="294702" y="2263162"/>
            <a:ext cx="2857500" cy="2143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3835">
            <a:off x="5912738" y="2660498"/>
            <a:ext cx="3145959" cy="23559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886" y="2640409"/>
            <a:ext cx="2311614" cy="41138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3186">
            <a:off x="327482" y="4338751"/>
            <a:ext cx="2849648" cy="21372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7184">
            <a:off x="5478406" y="4600429"/>
            <a:ext cx="3234243" cy="242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8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1128256"/>
            <a:ext cx="4896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Рефлексивно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</a:rPr>
              <a:t>- обобщающий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этап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765359"/>
              </p:ext>
            </p:extLst>
          </p:nvPr>
        </p:nvGraphicFramePr>
        <p:xfrm>
          <a:off x="1331640" y="2852936"/>
          <a:ext cx="6076950" cy="17068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025650"/>
                <a:gridCol w="2025650"/>
                <a:gridCol w="202565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Уровни духовно-нравственной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воспитанности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учащихся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учащихся в процентах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Высокий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Хороший 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Средний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Низкий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23648" y="1916832"/>
            <a:ext cx="87346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Результаты исследования младших школьников по методике </a:t>
            </a:r>
            <a:endParaRPr lang="ru-RU" altLang="ru-RU" sz="160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«Уровень духовно-нравственной воспитанности учащихся» (М.И. Шилова</a:t>
            </a:r>
            <a:r>
              <a:rPr lang="ru-RU" altLang="ru-RU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).</a:t>
            </a:r>
            <a:endParaRPr lang="ru-RU" altLang="ru-RU" sz="16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411760" y="37890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7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249435613"/>
              </p:ext>
            </p:extLst>
          </p:nvPr>
        </p:nvGraphicFramePr>
        <p:xfrm>
          <a:off x="1475656" y="1556792"/>
          <a:ext cx="6264696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911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137251"/>
              </p:ext>
            </p:extLst>
          </p:nvPr>
        </p:nvGraphicFramePr>
        <p:xfrm>
          <a:off x="1619672" y="2564904"/>
          <a:ext cx="6076950" cy="17068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025650"/>
                <a:gridCol w="2025650"/>
                <a:gridCol w="202565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Уровни духовно-нравственной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воспитанности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учащихся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учащихся в процентах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Высокий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Хороший 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Средний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Низкий уровень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63688" y="1439134"/>
            <a:ext cx="6968126" cy="815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Результаты исследования младших школьников по методике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anose="020B0604020202020204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     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М. </a:t>
            </a:r>
            <a:r>
              <a:rPr kumimoji="0" lang="ru-RU" altLang="ru-RU" sz="16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Рокича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 «Ценностные ориентации»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anose="020B0604020202020204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483768" y="400506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34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1628800"/>
            <a:ext cx="78488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400" b="1" dirty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исследования состоит в теоретическом обосновании и практической реализации педагогических условий, способствующих эффективному духовно-нравственному воспитанию младших школьников средствами музейной педагогики.</a:t>
            </a:r>
            <a:endParaRPr lang="ru-RU" sz="2400" b="1" dirty="0">
              <a:solidFill>
                <a:srgbClr val="A5002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75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04223588"/>
              </p:ext>
            </p:extLst>
          </p:nvPr>
        </p:nvGraphicFramePr>
        <p:xfrm>
          <a:off x="1475656" y="1556792"/>
          <a:ext cx="6264696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3523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483768" y="400506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159441"/>
            <a:ext cx="7707559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ctr">
              <a:lnSpc>
                <a:spcPct val="150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FF0000"/>
                </a:solidFill>
                <a:latin typeface="Segoe Script" panose="020B0504020000000003" pitchFamily="34" charset="0"/>
                <a:ea typeface="Times New Roman" panose="02020603050405020304" pitchFamily="18" charset="0"/>
              </a:rPr>
              <a:t>Благодарю за внимание.</a:t>
            </a:r>
            <a:endParaRPr lang="ru-RU" sz="4000" dirty="0">
              <a:solidFill>
                <a:srgbClr val="FF0000"/>
              </a:solidFill>
              <a:effectLst/>
              <a:latin typeface="Segoe Script" panose="020B0504020000000003" pitchFamily="34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1988840"/>
            <a:ext cx="4752528" cy="355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13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556792"/>
            <a:ext cx="828092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ts val="120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Гипотеза исследования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эффективность духовно-нравственного воспитания младших школьников средствами музейной педагогики можно повысить, если:</a:t>
            </a:r>
          </a:p>
          <a:p>
            <a:pPr indent="457200"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своевременно проводится диагностика уровня духовно-нравственной воспитанности младших школьников;</a:t>
            </a:r>
          </a:p>
          <a:p>
            <a:pPr indent="457200"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 создан </a:t>
            </a:r>
            <a:r>
              <a:rPr lang="ru-RU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критериально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-оценочный аппарат для диагностики духовно-нравственной воспитанности учащихся начальной школы;</a:t>
            </a:r>
          </a:p>
          <a:p>
            <a:pPr indent="457200"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разработана модель духовно-нравственного воспитания школьников средствами музейной педагогики; </a:t>
            </a:r>
          </a:p>
          <a:p>
            <a:pPr indent="457200"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реализуется программа по духовно-нравственному воспитанию учащихся средствами музейной педагогики;</a:t>
            </a:r>
          </a:p>
          <a:p>
            <a:pPr indent="457200" algn="just">
              <a:spcBef>
                <a:spcPts val="1200"/>
              </a:spcBef>
              <a:spcAft>
                <a:spcPts val="0"/>
              </a:spcAft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проводится педагогическое просвещение родителей учащихся  по данной проблеме.</a:t>
            </a:r>
            <a:endParaRPr lang="ru-RU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05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916832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Духовно-нравственное воспитание </a:t>
            </a:r>
            <a:r>
              <a:rPr lang="ru-RU" sz="2800" dirty="0" smtClean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это  «целенаправленный </a:t>
            </a:r>
            <a:r>
              <a:rPr lang="ru-RU" sz="2800" dirty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двухсторонний процесс формирования морального сознания, развития духовно-нравственных чувств и выработки навыков и привычек нравственного поведения</a:t>
            </a:r>
            <a:r>
              <a:rPr lang="ru-RU" sz="2800" dirty="0" smtClean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». (</a:t>
            </a:r>
            <a:r>
              <a:rPr lang="ru-RU" sz="2800" dirty="0" err="1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Лагодина</a:t>
            </a:r>
            <a:r>
              <a:rPr lang="ru-RU" sz="2800" dirty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Е.Н</a:t>
            </a:r>
            <a:r>
              <a:rPr lang="ru-RU" sz="2800" dirty="0" smtClean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.)</a:t>
            </a:r>
            <a:endParaRPr lang="ru-RU" sz="2800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64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628800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Содержание духовно-нравственного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воспитания.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патриотизм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трудолюбие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коллективизм    отношение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 себе </a:t>
            </a:r>
          </a:p>
          <a:p>
            <a:pPr algn="just">
              <a:lnSpc>
                <a:spcPct val="150000"/>
              </a:lnSpc>
            </a:pP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человеколюбие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или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гуманность</a:t>
            </a:r>
            <a:endParaRPr lang="ru-RU" sz="20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 rot="1992692">
            <a:off x="1316082" y="2240221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 rot="368824">
            <a:off x="2677310" y="2292169"/>
            <a:ext cx="360040" cy="621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282175" y="2265431"/>
            <a:ext cx="360040" cy="15956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21334864">
            <a:off x="5532535" y="2252909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9258304">
            <a:off x="6667064" y="2230780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9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605424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Музейная педагогика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это наука о воспитании средствами музея, а музейная дидактика – посредническая миссия музея (А.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Кунтс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В. </a:t>
            </a:r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Хильгерс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   </a:t>
            </a:r>
          </a:p>
        </p:txBody>
      </p:sp>
    </p:spTree>
    <p:extLst>
      <p:ext uri="{BB962C8B-B14F-4D97-AF65-F5344CB8AC3E}">
        <p14:creationId xmlns:p14="http://schemas.microsoft.com/office/powerpoint/2010/main" val="238807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340768"/>
            <a:ext cx="8352928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Педагогические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условия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учёт психолого-физиологических особенностей детей; </a:t>
            </a: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обогащение </a:t>
            </a:r>
            <a:r>
              <a:rPr lang="ru-RU" b="1" dirty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школьников информацией о культуре, истории, ценностях своего и других </a:t>
            </a:r>
            <a:r>
              <a:rPr lang="ru-RU" b="1" dirty="0" smtClean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народов;  </a:t>
            </a: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осуществление взаимосвязи </a:t>
            </a:r>
            <a:r>
              <a:rPr lang="ru-RU" b="1" dirty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учебно-воспитательной работы учителя начальной школы и культурно-образовательной деятельности краеведческого </a:t>
            </a:r>
            <a:r>
              <a:rPr lang="ru-RU" b="1" dirty="0" smtClean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музея; </a:t>
            </a: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использование активных методов </a:t>
            </a:r>
            <a:r>
              <a:rPr lang="ru-RU" b="1" dirty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духовно-нравственного воспитания младших </a:t>
            </a:r>
            <a:r>
              <a:rPr lang="ru-RU" b="1" dirty="0" smtClean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школьников;</a:t>
            </a: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A500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A5002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проведение педагогического просвещения </a:t>
            </a:r>
            <a:r>
              <a:rPr lang="ru-RU" b="1" dirty="0">
                <a:solidFill>
                  <a:srgbClr val="A5002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родителей </a:t>
            </a:r>
            <a:r>
              <a:rPr lang="ru-RU" b="1" dirty="0" smtClean="0">
                <a:solidFill>
                  <a:srgbClr val="A5002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учащихся.</a:t>
            </a:r>
            <a:endParaRPr lang="ru-RU" b="1" dirty="0">
              <a:solidFill>
                <a:srgbClr val="A5002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05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1"/>
            <a:ext cx="8785484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23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556792"/>
            <a:ext cx="78488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Этапы исследования: </a:t>
            </a:r>
          </a:p>
          <a:p>
            <a:pPr marL="571500" indent="-5715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rgbClr val="C00000"/>
                </a:solidFill>
                <a:latin typeface="Times New Roman"/>
                <a:ea typeface="Times New Roman"/>
              </a:rPr>
              <a:t>аналитический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 indent="-5715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rgbClr val="C00000"/>
                </a:solidFill>
                <a:latin typeface="Times New Roman"/>
                <a:ea typeface="Times New Roman"/>
              </a:rPr>
              <a:t>экспериментально - поисковый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ru-RU" sz="36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 indent="-5715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rgbClr val="C00000"/>
                </a:solidFill>
                <a:latin typeface="Times New Roman"/>
                <a:ea typeface="Times New Roman"/>
              </a:rPr>
              <a:t>рефлексивно - обобщающий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36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36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2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59595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585</Words>
  <Application>Microsoft Office PowerPoint</Application>
  <PresentationFormat>Экран (4:3)</PresentationFormat>
  <Paragraphs>155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Chart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creator>Фокина Лидия Петровна</dc:creator>
  <cp:keywords>Шаблон презентации</cp:keywords>
  <cp:lastModifiedBy>Admin</cp:lastModifiedBy>
  <cp:revision>37</cp:revision>
  <dcterms:created xsi:type="dcterms:W3CDTF">2017-02-23T13:11:39Z</dcterms:created>
  <dcterms:modified xsi:type="dcterms:W3CDTF">2020-04-20T14:51:58Z</dcterms:modified>
</cp:coreProperties>
</file>