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notesMasterIdLst>
    <p:notesMasterId r:id="rId44"/>
  </p:notesMasterIdLst>
  <p:handoutMasterIdLst>
    <p:handoutMasterId r:id="rId45"/>
  </p:handoutMasterIdLst>
  <p:sldIdLst>
    <p:sldId id="303" r:id="rId5"/>
    <p:sldId id="277" r:id="rId6"/>
    <p:sldId id="269" r:id="rId7"/>
    <p:sldId id="268" r:id="rId8"/>
    <p:sldId id="263" r:id="rId9"/>
    <p:sldId id="264" r:id="rId10"/>
    <p:sldId id="270" r:id="rId11"/>
    <p:sldId id="274" r:id="rId12"/>
    <p:sldId id="275" r:id="rId13"/>
    <p:sldId id="276" r:id="rId14"/>
    <p:sldId id="271" r:id="rId15"/>
    <p:sldId id="272" r:id="rId16"/>
    <p:sldId id="273" r:id="rId17"/>
    <p:sldId id="278" r:id="rId18"/>
    <p:sldId id="266" r:id="rId19"/>
    <p:sldId id="279" r:id="rId20"/>
    <p:sldId id="286" r:id="rId21"/>
    <p:sldId id="281" r:id="rId22"/>
    <p:sldId id="285" r:id="rId23"/>
    <p:sldId id="282" r:id="rId24"/>
    <p:sldId id="287" r:id="rId25"/>
    <p:sldId id="283" r:id="rId26"/>
    <p:sldId id="288" r:id="rId27"/>
    <p:sldId id="284" r:id="rId28"/>
    <p:sldId id="289" r:id="rId29"/>
    <p:sldId id="301" r:id="rId30"/>
    <p:sldId id="290" r:id="rId31"/>
    <p:sldId id="280" r:id="rId32"/>
    <p:sldId id="295" r:id="rId33"/>
    <p:sldId id="291" r:id="rId34"/>
    <p:sldId id="296" r:id="rId35"/>
    <p:sldId id="292" r:id="rId36"/>
    <p:sldId id="297" r:id="rId37"/>
    <p:sldId id="293" r:id="rId38"/>
    <p:sldId id="298" r:id="rId39"/>
    <p:sldId id="294" r:id="rId40"/>
    <p:sldId id="299" r:id="rId41"/>
    <p:sldId id="302" r:id="rId42"/>
    <p:sldId id="300" r:id="rId43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C55"/>
    <a:srgbClr val="52A5C7"/>
    <a:srgbClr val="3B94B7"/>
    <a:srgbClr val="3B88A8"/>
    <a:srgbClr val="4C6CB2"/>
    <a:srgbClr val="44609E"/>
    <a:srgbClr val="D9E4FB"/>
    <a:srgbClr val="3B7AB2"/>
    <a:srgbClr val="74B7D2"/>
    <a:srgbClr val="F3B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533" autoAdjust="0"/>
  </p:normalViewPr>
  <p:slideViewPr>
    <p:cSldViewPr snapToGrid="0">
      <p:cViewPr varScale="1">
        <p:scale>
          <a:sx n="91" d="100"/>
          <a:sy n="91" d="100"/>
        </p:scale>
        <p:origin x="104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5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F68E2-8283-46B6-8FBF-264D443BE556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6C573-8121-487C-B7E4-735E1C5AD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7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601286" y="1889398"/>
            <a:ext cx="7004052" cy="819125"/>
          </a:xfrm>
          <a:prstGeom prst="rect">
            <a:avLst/>
          </a:prstGeom>
          <a:ln w="76200">
            <a:noFill/>
          </a:ln>
          <a:effectLst/>
        </p:spPr>
        <p:txBody>
          <a:bodyPr anchor="ctr"/>
          <a:lstStyle>
            <a:lvl1pPr algn="ctr">
              <a:defRPr sz="4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Введите 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2302" y="3810220"/>
            <a:ext cx="4681603" cy="1655762"/>
          </a:xfrm>
          <a:prstGeom prst="rect">
            <a:avLst/>
          </a:prstGeom>
          <a:ln>
            <a:noFill/>
          </a:ln>
          <a:effectLst/>
        </p:spPr>
        <p:txBody>
          <a:bodyPr/>
          <a:lstStyle>
            <a:lvl1pPr marL="0" indent="0" algn="ctr">
              <a:buNone/>
              <a:defRPr sz="1800" b="0">
                <a:solidFill>
                  <a:srgbClr val="557299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416478" y="1628383"/>
            <a:ext cx="5073041" cy="2605413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600" b="0">
                <a:solidFill>
                  <a:srgbClr val="557299"/>
                </a:solidFill>
                <a:latin typeface="Arial" panose="020B0604020202020204" pitchFamily="34" charset="0"/>
                <a:ea typeface="Roboto Cn" pitchFamily="2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Введите сюда текст поздравления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13013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3728" y="4435127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5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099304" y="4434040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6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099304" y="5295164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7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3728" y="5295164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 baseline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</p:spTree>
    <p:extLst>
      <p:ext uri="{BB962C8B-B14F-4D97-AF65-F5344CB8AC3E}">
        <p14:creationId xmlns:p14="http://schemas.microsoft.com/office/powerpoint/2010/main" val="188923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2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4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5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6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7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29771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3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33043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4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0170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5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62433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6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4756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7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0695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8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7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8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40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651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20" r:id="rId2"/>
    <p:sldLayoutId id="2147483721" r:id="rId3"/>
    <p:sldLayoutId id="2147483716" r:id="rId4"/>
    <p:sldLayoutId id="2147483715" r:id="rId5"/>
    <p:sldLayoutId id="2147483714" r:id="rId6"/>
    <p:sldLayoutId id="2147483712" r:id="rId7"/>
    <p:sldLayoutId id="2147483710" r:id="rId8"/>
    <p:sldLayoutId id="2147483709" r:id="rId9"/>
    <p:sldLayoutId id="2147483722" r:id="rId10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slide" Target="slide3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slide" Target="slide3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slide" Target="slide3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slide" Target="slide38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slide" Target="slide39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.bin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.bin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slide" Target="slide28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" Target="slide29.xml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slide" Target="slide17.xml"/><Relationship Id="rId10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slide" Target="slide30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slide" Target="slide19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slide" Target="slide3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slide" Target="slide33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slide" Target="slide3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A5DDE9-B7D1-49B7-AD4E-2E5A1CA0A4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0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1593" y="257665"/>
            <a:ext cx="9022814" cy="1102505"/>
          </a:xfrm>
          <a:ln>
            <a:solidFill>
              <a:srgbClr val="00BC55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5400" b="1" dirty="0">
                <a:ln>
                  <a:solidFill>
                    <a:srgbClr val="00B050"/>
                  </a:solidFill>
                </a:ln>
                <a:solidFill>
                  <a:srgbClr val="44609E"/>
                </a:solidFill>
                <a:latin typeface="+mn-lt"/>
                <a:ea typeface="+mn-ea"/>
              </a:rPr>
              <a:t>«По дороге без опасности!»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84330" y="6138040"/>
            <a:ext cx="6190594" cy="719959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dirty="0">
                <a:solidFill>
                  <a:srgbClr val="44609E"/>
                </a:solidFill>
              </a:rPr>
              <a:t>Викторина для детей старшего дошкольного </a:t>
            </a:r>
            <a:r>
              <a:rPr lang="ru-RU" sz="2400" b="1" dirty="0" smtClean="0">
                <a:solidFill>
                  <a:srgbClr val="44609E"/>
                </a:solidFill>
              </a:rPr>
              <a:t>и младшего школьного возраста</a:t>
            </a:r>
            <a:endParaRPr lang="ru-RU" sz="2400" b="1" dirty="0">
              <a:solidFill>
                <a:srgbClr val="4460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6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5810C1C3-D5CC-4D35-B42A-5D99B3087333}"/>
              </a:ext>
            </a:extLst>
          </p:cNvPr>
          <p:cNvSpPr txBox="1">
            <a:spLocks/>
          </p:cNvSpPr>
          <p:nvPr/>
        </p:nvSpPr>
        <p:spPr>
          <a:xfrm>
            <a:off x="1636776" y="533144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Все ответы верны</a:t>
            </a:r>
          </a:p>
        </p:txBody>
      </p:sp>
      <p:sp>
        <p:nvSpPr>
          <p:cNvPr id="12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Обочина</a:t>
            </a:r>
          </a:p>
        </p:txBody>
      </p:sp>
      <p:sp>
        <p:nvSpPr>
          <p:cNvPr id="13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533144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Тротуар для пешеходов</a:t>
            </a:r>
          </a:p>
        </p:txBody>
      </p:sp>
      <p:sp>
        <p:nvSpPr>
          <p:cNvPr id="14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Проезжая часть</a:t>
            </a:r>
          </a:p>
        </p:txBody>
      </p:sp>
      <p:sp>
        <p:nvSpPr>
          <p:cNvPr id="15" name="Ромб 14"/>
          <p:cNvSpPr/>
          <p:nvPr/>
        </p:nvSpPr>
        <p:spPr>
          <a:xfrm>
            <a:off x="1837113" y="543034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302689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5302689" y="542885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1837113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5"/>
          <p:cNvSpPr>
            <a:spLocks noGrp="1"/>
          </p:cNvSpPr>
          <p:nvPr>
            <p:ph type="ctrTitle"/>
          </p:nvPr>
        </p:nvSpPr>
        <p:spPr>
          <a:xfrm>
            <a:off x="1450974" y="2908935"/>
            <a:ext cx="7004052" cy="1040130"/>
          </a:xfrm>
        </p:spPr>
        <p:txBody>
          <a:bodyPr/>
          <a:lstStyle/>
          <a:p>
            <a:r>
              <a:rPr lang="ru-RU" dirty="0"/>
              <a:t>Из каких частей состоит дорога?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25DB4A-9BD7-4185-B419-7DB85DE081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4" y="158400"/>
            <a:ext cx="5307811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644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12" grpId="0" animBg="1"/>
      <p:bldP spid="13" grpId="0" animBg="1"/>
      <p:bldP spid="14" grpId="0" animBg="1"/>
      <p:bldP spid="16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B0E5AF9C-7598-46CA-96EA-F4A0D1C0FDEF}"/>
              </a:ext>
            </a:extLst>
          </p:cNvPr>
          <p:cNvSpPr txBox="1">
            <a:spLocks/>
          </p:cNvSpPr>
          <p:nvPr/>
        </p:nvSpPr>
        <p:spPr>
          <a:xfrm>
            <a:off x="5097624" y="443835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Как можно дальше от проезжей части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0974" y="2907291"/>
            <a:ext cx="7004052" cy="1043417"/>
          </a:xfrm>
        </p:spPr>
        <p:txBody>
          <a:bodyPr/>
          <a:lstStyle/>
          <a:p>
            <a:r>
              <a:rPr lang="ru-RU" dirty="0"/>
              <a:t>С какой стороны нужно идти по тротуару вместе со взрослым?</a:t>
            </a:r>
          </a:p>
        </p:txBody>
      </p:sp>
      <p:sp>
        <p:nvSpPr>
          <p:cNvPr id="8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835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Как можно ближе к проезжей части</a:t>
            </a:r>
          </a:p>
        </p:txBody>
      </p:sp>
      <p:sp>
        <p:nvSpPr>
          <p:cNvPr id="10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3367200" y="5434781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Оба варианта верны</a:t>
            </a:r>
          </a:p>
        </p:txBody>
      </p:sp>
      <p:sp>
        <p:nvSpPr>
          <p:cNvPr id="11" name="Ромб 10"/>
          <p:cNvSpPr/>
          <p:nvPr/>
        </p:nvSpPr>
        <p:spPr>
          <a:xfrm>
            <a:off x="5302689" y="453725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1837113" y="453725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3563843" y="5530922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BA12E0-9740-4834-A189-7CD39BD87C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55493"/>
            <a:ext cx="5307810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256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00B5083A-C681-48F3-A310-8E2674DFE631}"/>
              </a:ext>
            </a:extLst>
          </p:cNvPr>
          <p:cNvSpPr txBox="1">
            <a:spLocks/>
          </p:cNvSpPr>
          <p:nvPr/>
        </p:nvSpPr>
        <p:spPr>
          <a:xfrm>
            <a:off x="1636776" y="533144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За запястье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0973" y="2916500"/>
            <a:ext cx="7004052" cy="1317737"/>
          </a:xfrm>
        </p:spPr>
        <p:txBody>
          <a:bodyPr/>
          <a:lstStyle/>
          <a:p>
            <a:r>
              <a:rPr lang="ru-RU" dirty="0"/>
              <a:t>При переходе по наземному пешеходному переходу, как должен взрослый держать ребенка?</a:t>
            </a:r>
          </a:p>
        </p:txBody>
      </p:sp>
      <p:sp>
        <p:nvSpPr>
          <p:cNvPr id="8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Вообще не нужно держать</a:t>
            </a:r>
          </a:p>
        </p:txBody>
      </p:sp>
      <p:sp>
        <p:nvSpPr>
          <p:cNvPr id="9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533144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Как удобнее</a:t>
            </a:r>
          </a:p>
        </p:txBody>
      </p:sp>
      <p:sp>
        <p:nvSpPr>
          <p:cNvPr id="10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За руку</a:t>
            </a:r>
          </a:p>
        </p:txBody>
      </p:sp>
      <p:sp>
        <p:nvSpPr>
          <p:cNvPr id="11" name="Ромб 10"/>
          <p:cNvSpPr/>
          <p:nvPr/>
        </p:nvSpPr>
        <p:spPr>
          <a:xfrm>
            <a:off x="1838227" y="543034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5303803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5303803" y="542885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1838227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90D228-DA84-4E4D-8BD3-AE162F0EB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4" y="163004"/>
            <a:ext cx="5307811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535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284C07B9-6C7D-4FC6-9068-B5E9B73601CB}"/>
              </a:ext>
            </a:extLst>
          </p:cNvPr>
          <p:cNvSpPr txBox="1">
            <a:spLocks/>
          </p:cNvSpPr>
          <p:nvPr/>
        </p:nvSpPr>
        <p:spPr>
          <a:xfrm>
            <a:off x="5014555" y="5120668"/>
            <a:ext cx="3317753" cy="902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Все ответы верны	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9374" y="2908935"/>
            <a:ext cx="7000852" cy="1040130"/>
          </a:xfrm>
        </p:spPr>
        <p:txBody>
          <a:bodyPr/>
          <a:lstStyle/>
          <a:p>
            <a:r>
              <a:rPr lang="ru-RU" dirty="0"/>
              <a:t>Где можно играть детям?</a:t>
            </a:r>
          </a:p>
        </p:txBody>
      </p:sp>
      <p:sp>
        <p:nvSpPr>
          <p:cNvPr id="8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014555" y="4229100"/>
            <a:ext cx="3317753" cy="89156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детских игровых площадках</a:t>
            </a:r>
          </a:p>
        </p:txBody>
      </p:sp>
      <p:sp>
        <p:nvSpPr>
          <p:cNvPr id="9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2047" y="4227620"/>
            <a:ext cx="3317753" cy="902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 специальных зонах в парках	</a:t>
            </a:r>
          </a:p>
        </p:txBody>
      </p:sp>
      <p:sp>
        <p:nvSpPr>
          <p:cNvPr id="10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5126905"/>
            <a:ext cx="3319426" cy="902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 специально отведенных местах, где нет машин и есть ограждения</a:t>
            </a:r>
          </a:p>
        </p:txBody>
      </p:sp>
      <p:sp>
        <p:nvSpPr>
          <p:cNvPr id="11" name="Ромб 10"/>
          <p:cNvSpPr/>
          <p:nvPr/>
        </p:nvSpPr>
        <p:spPr>
          <a:xfrm>
            <a:off x="5230958" y="529836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5230958" y="440679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849657" y="441157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1849657" y="531451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BD386A-58A8-445A-ACA9-4265EDCADF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030" y="162935"/>
            <a:ext cx="5303693" cy="2525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421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44D73910-4A83-44A6-ABD2-A60831FDB857}"/>
              </a:ext>
            </a:extLst>
          </p:cNvPr>
          <p:cNvSpPr txBox="1">
            <a:spLocks/>
          </p:cNvSpPr>
          <p:nvPr/>
        </p:nvSpPr>
        <p:spPr>
          <a:xfrm>
            <a:off x="3367199" y="542986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/>
              <a:t>Световозвращающие</a:t>
            </a:r>
            <a:r>
              <a:rPr lang="ru-RU" dirty="0"/>
              <a:t> элементы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0973" y="2910470"/>
            <a:ext cx="7004052" cy="1037060"/>
          </a:xfrm>
        </p:spPr>
        <p:txBody>
          <a:bodyPr/>
          <a:lstStyle/>
          <a:p>
            <a:r>
              <a:rPr lang="ru-RU" dirty="0"/>
              <a:t>Что должно находиться на одежде пешехода в темное время суток?</a:t>
            </a:r>
          </a:p>
        </p:txBody>
      </p:sp>
      <p:sp>
        <p:nvSpPr>
          <p:cNvPr id="8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Значок</a:t>
            </a:r>
          </a:p>
        </p:txBody>
      </p:sp>
      <p:sp>
        <p:nvSpPr>
          <p:cNvPr id="9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Ничего</a:t>
            </a:r>
          </a:p>
        </p:txBody>
      </p:sp>
      <p:sp>
        <p:nvSpPr>
          <p:cNvPr id="11" name="Ромб 10"/>
          <p:cNvSpPr/>
          <p:nvPr/>
        </p:nvSpPr>
        <p:spPr>
          <a:xfrm>
            <a:off x="3566443" y="5532922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5303803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838227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53CCBC-8B93-480F-B35F-970F44613C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153" y="164747"/>
            <a:ext cx="5303693" cy="2525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790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15540" y="1636776"/>
            <a:ext cx="5074920" cy="1033272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/>
            <a:endParaRPr lang="ru-RU" sz="5400" dirty="0">
              <a:solidFill>
                <a:srgbClr val="44609E"/>
              </a:solidFill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9448BB-5E7F-4240-84CA-16E640FB4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00" y="2585829"/>
            <a:ext cx="8000000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4C37DCD1-DE58-4F07-8479-4E3BF21FCB34}"/>
              </a:ext>
            </a:extLst>
          </p:cNvPr>
          <p:cNvSpPr txBox="1">
            <a:spLocks/>
          </p:cNvSpPr>
          <p:nvPr/>
        </p:nvSpPr>
        <p:spPr>
          <a:xfrm>
            <a:off x="457200" y="204537"/>
            <a:ext cx="9199005" cy="80486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 Ты хорошо знаешь правила дорожного движения, ты сумел собрать все звездочки и дойти до цели! Но помни: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EC274E3-D06F-4CAF-825F-FE7D19B1CB50}"/>
              </a:ext>
            </a:extLst>
          </p:cNvPr>
          <p:cNvSpPr/>
          <p:nvPr/>
        </p:nvSpPr>
        <p:spPr>
          <a:xfrm>
            <a:off x="700933" y="984359"/>
            <a:ext cx="37585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дорожные</a:t>
            </a:r>
          </a:p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знать положено!</a:t>
            </a:r>
          </a:p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только твердо знать,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30C3E03-13C8-4193-99C7-40B5831D62F3}"/>
              </a:ext>
            </a:extLst>
          </p:cNvPr>
          <p:cNvSpPr/>
          <p:nvPr/>
        </p:nvSpPr>
        <p:spPr>
          <a:xfrm>
            <a:off x="4953000" y="1184929"/>
            <a:ext cx="4953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еще и соблюдать!</a:t>
            </a:r>
          </a:p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Будешь ты умен и смел,</a:t>
            </a:r>
          </a:p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еще здоров и цел!»</a:t>
            </a:r>
          </a:p>
        </p:txBody>
      </p:sp>
    </p:spTree>
    <p:extLst>
      <p:ext uri="{BB962C8B-B14F-4D97-AF65-F5344CB8AC3E}">
        <p14:creationId xmlns:p14="http://schemas.microsoft.com/office/powerpoint/2010/main" val="62292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34" presetClass="emph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4E2627-085C-482B-819F-0A4CD1F3D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9436A9-E07E-4814-800D-7AC3EA9E18FC}"/>
              </a:ext>
            </a:extLst>
          </p:cNvPr>
          <p:cNvSpPr txBox="1"/>
          <p:nvPr/>
        </p:nvSpPr>
        <p:spPr>
          <a:xfrm>
            <a:off x="2649074" y="2554688"/>
            <a:ext cx="37745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машине дети всегда садятся в специальное автокресло и обязательно напоминают взрослым их пристегнуть: «Пристегните меня пожалуйста».</a:t>
            </a:r>
          </a:p>
        </p:txBody>
      </p:sp>
      <p:sp>
        <p:nvSpPr>
          <p:cNvPr id="5" name="Заголовок 5">
            <a:hlinkClick r:id="rId4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F62A4764-9A79-4124-9D63-A7EED60BC0E4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C3AC6CA9-2E7A-4C25-B8A5-24FF825385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91809"/>
              </p:ext>
            </p:extLst>
          </p:nvPr>
        </p:nvGraphicFramePr>
        <p:xfrm>
          <a:off x="148849" y="2511785"/>
          <a:ext cx="2500224" cy="238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r:id="rId5" imgW="4787280" imgH="4558680" progId="">
                  <p:embed/>
                </p:oleObj>
              </mc:Choice>
              <mc:Fallback>
                <p:oleObj r:id="rId5" imgW="4787280" imgH="45586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8849" y="2511785"/>
                        <a:ext cx="2500224" cy="238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130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2C7888-0AE1-4ED2-890C-CB8EC2C8D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27B196-F844-4064-8858-E33851D7C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86" y="2882236"/>
            <a:ext cx="1347486" cy="2021234"/>
          </a:xfrm>
          <a:prstGeom prst="rect">
            <a:avLst/>
          </a:prstGeom>
        </p:spPr>
      </p:pic>
      <p:sp>
        <p:nvSpPr>
          <p:cNvPr id="6" name="Заголовок 5">
            <a:hlinkClick r:id="rId4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43A7FE14-844D-47CA-AE2A-BB4D17C00480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2FFF8A-081F-4DEE-B7F3-63964439C9AE}"/>
              </a:ext>
            </a:extLst>
          </p:cNvPr>
          <p:cNvSpPr txBox="1"/>
          <p:nvPr/>
        </p:nvSpPr>
        <p:spPr>
          <a:xfrm>
            <a:off x="1600200" y="2636936"/>
            <a:ext cx="52349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Дорожный знак «Место остановки автобуса и (или) троллейбуса» применяется для того, чтобы обозначить участок, на котором организована остановка безрельсового общественного транспорта.</a:t>
            </a:r>
          </a:p>
        </p:txBody>
      </p:sp>
    </p:spTree>
    <p:extLst>
      <p:ext uri="{BB962C8B-B14F-4D97-AF65-F5344CB8AC3E}">
        <p14:creationId xmlns:p14="http://schemas.microsoft.com/office/powerpoint/2010/main" val="123792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4E2627-085C-482B-819F-0A4CD1F3D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98B288-8D40-430B-AF32-7B20B91C950C}"/>
              </a:ext>
            </a:extLst>
          </p:cNvPr>
          <p:cNvSpPr/>
          <p:nvPr/>
        </p:nvSpPr>
        <p:spPr>
          <a:xfrm>
            <a:off x="2838203" y="2505907"/>
            <a:ext cx="35150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Выходить можно только со стороны тротуара, ведь выходить со стороны дороги опасно! Там может ехать машина!</a:t>
            </a:r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73A70287-E731-416A-9FAE-38F4F90A528C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69B1C1-C4AF-45C8-A093-4EFBB64CD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4" y="2505907"/>
            <a:ext cx="2489594" cy="248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7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2C7888-0AE1-4ED2-890C-CB8EC2C8D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A0E05BC-B14A-4E06-B52B-975E4BDD4B05}"/>
              </a:ext>
            </a:extLst>
          </p:cNvPr>
          <p:cNvSpPr/>
          <p:nvPr/>
        </p:nvSpPr>
        <p:spPr>
          <a:xfrm>
            <a:off x="1974654" y="2507825"/>
            <a:ext cx="44490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Автобус/трамвай/маршрутное такси нужно ждать на остановке подальше от дороги, подходить к проезжей части и краю дороги опасно, особенно в период гололеда!</a:t>
            </a:r>
          </a:p>
        </p:txBody>
      </p:sp>
      <p:sp>
        <p:nvSpPr>
          <p:cNvPr id="6" name="Заголовок 5">
            <a:hlinkClick r:id="rId4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869DEECB-CB63-446F-951E-2ECD5953B56D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7CFD718E-A32E-4499-8051-4F5F48FC43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384495"/>
              </p:ext>
            </p:extLst>
          </p:nvPr>
        </p:nvGraphicFramePr>
        <p:xfrm>
          <a:off x="128785" y="2696599"/>
          <a:ext cx="1801285" cy="1801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r:id="rId5" imgW="5961600" imgH="5961600" progId="">
                  <p:embed/>
                </p:oleObj>
              </mc:Choice>
              <mc:Fallback>
                <p:oleObj r:id="rId5" imgW="5961600" imgH="59616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785" y="2696599"/>
                        <a:ext cx="1801285" cy="1801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46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04537"/>
            <a:ext cx="9199005" cy="2008272"/>
          </a:xfrm>
        </p:spPr>
        <p:txBody>
          <a:bodyPr/>
          <a:lstStyle/>
          <a:p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 дорогой друг! </a:t>
            </a:r>
          </a:p>
          <a:p>
            <a:pPr algn="l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 знаешь ли ты правила дорожного движения? </a:t>
            </a:r>
          </a:p>
          <a:p>
            <a:pPr algn="l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Сможешь ли ты безопасно добраться от дома до детского сада?    </a:t>
            </a:r>
          </a:p>
          <a:p>
            <a:pPr algn="l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Давай проверим! Правильно отвечай на вопросы, получай </a:t>
            </a:r>
          </a:p>
          <a:p>
            <a:pPr algn="l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4460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звездочки и дойди до цели! Желаю удачи!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67AF20-5076-4DA4-B56B-71D3E9700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00" y="2565131"/>
            <a:ext cx="8000000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510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4E2627-085C-482B-819F-0A4CD1F3D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835E84-758C-4170-AAA4-8E109593FACE}"/>
              </a:ext>
            </a:extLst>
          </p:cNvPr>
          <p:cNvSpPr/>
          <p:nvPr/>
        </p:nvSpPr>
        <p:spPr>
          <a:xfrm>
            <a:off x="2549173" y="2722746"/>
            <a:ext cx="39066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Пешеходы должны двигаться по тротуарам, подальше от дороги, чтобы не было опасности оступиться, споткнуться и упасть на проезжую часть.</a:t>
            </a:r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89BE63DB-7E35-460A-9F7E-BDE600ECED7E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85277A-16CA-469E-B736-30240FD985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" b="6774"/>
          <a:stretch/>
        </p:blipFill>
        <p:spPr>
          <a:xfrm>
            <a:off x="165372" y="2994659"/>
            <a:ext cx="2321493" cy="163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52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2C7888-0AE1-4ED2-890C-CB8EC2C8D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46B0143-DF70-4A31-84BB-E0511FEEA050}"/>
              </a:ext>
            </a:extLst>
          </p:cNvPr>
          <p:cNvSpPr/>
          <p:nvPr/>
        </p:nvSpPr>
        <p:spPr>
          <a:xfrm>
            <a:off x="1288324" y="2506192"/>
            <a:ext cx="5229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Светофор из трех цветов помогает </a:t>
            </a:r>
          </a:p>
          <a:p>
            <a:r>
              <a:rPr lang="ru-RU" sz="2400" dirty="0"/>
              <a:t>водителям. А светофор для пешеходов </a:t>
            </a:r>
          </a:p>
          <a:p>
            <a:r>
              <a:rPr lang="ru-RU" sz="2400" dirty="0"/>
              <a:t>имеет всего 2 цвета, часто на нем </a:t>
            </a:r>
          </a:p>
          <a:p>
            <a:r>
              <a:rPr lang="ru-RU" sz="2400" dirty="0"/>
              <a:t>изображен человечек. Именно на этот светофор нам, пешеходам, и надо ориентироваться</a:t>
            </a:r>
            <a:r>
              <a:rPr lang="ru-RU" dirty="0"/>
              <a:t>.</a:t>
            </a:r>
          </a:p>
        </p:txBody>
      </p:sp>
      <p:sp>
        <p:nvSpPr>
          <p:cNvPr id="5" name="Заголовок 5">
            <a:hlinkClick r:id="rId4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6B9D4AF0-FA62-4749-89E6-B559061F02B2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B22D7840-EFC7-4F68-A675-126DBDF2A7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628178"/>
              </p:ext>
            </p:extLst>
          </p:nvPr>
        </p:nvGraphicFramePr>
        <p:xfrm>
          <a:off x="140751" y="2722746"/>
          <a:ext cx="1003300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5" imgW="1002960" imgH="1841040" progId="">
                  <p:embed/>
                </p:oleObj>
              </mc:Choice>
              <mc:Fallback>
                <p:oleObj r:id="rId5" imgW="1002960" imgH="18410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751" y="2722746"/>
                        <a:ext cx="1003300" cy="184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303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4E2627-085C-482B-819F-0A4CD1F3D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43ECBB-E169-4969-8B1B-9590A03CABBD}"/>
              </a:ext>
            </a:extLst>
          </p:cNvPr>
          <p:cNvSpPr/>
          <p:nvPr/>
        </p:nvSpPr>
        <p:spPr>
          <a:xfrm>
            <a:off x="2001692" y="2918732"/>
            <a:ext cx="43041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Нужно переходить дорогу на зеленый сигнал светофора, но не забывайте, что необходимо убедиться, что машины вас пропускают.</a:t>
            </a:r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07E30941-F279-4B40-AF24-F03E6D8DBAAF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B69BE99-9D48-41D8-A03C-430751F6F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7" y="3126537"/>
            <a:ext cx="18954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2C7888-0AE1-4ED2-890C-CB8EC2C8D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FCB6E11-3367-4973-B42C-3CDB9F043E34}"/>
              </a:ext>
            </a:extLst>
          </p:cNvPr>
          <p:cNvSpPr/>
          <p:nvPr/>
        </p:nvSpPr>
        <p:spPr>
          <a:xfrm>
            <a:off x="1771650" y="2421499"/>
            <a:ext cx="46634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Конечно, мы всегда думаем, что дорога – это то место, где ездят машины, но на самом деле дорога – это и проезжая часть, и обочина, и даже тротуар для пешеходов, а значит необходимо знать правила движения по всем этим частям дороги. </a:t>
            </a:r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FE2DC96C-AB55-4196-961E-8F40580D058A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2A5563-0910-4996-8BDC-A6484936A0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52" y="2722747"/>
            <a:ext cx="1669193" cy="143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7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4E2627-085C-482B-819F-0A4CD1F3D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03B527-B526-46E0-BF0C-D5C215DEB9DE}"/>
              </a:ext>
            </a:extLst>
          </p:cNvPr>
          <p:cNvSpPr/>
          <p:nvPr/>
        </p:nvSpPr>
        <p:spPr>
          <a:xfrm>
            <a:off x="2593097" y="2491740"/>
            <a:ext cx="3737610" cy="3026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 должны запомнить очень простое правило: «Юный пешеход от дороги далеко идет». Это значит, что, когда вы идете по тротуару, между вами и проезжей частью должен быть взрослый.</a:t>
            </a:r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044ADC8A-DCA6-47C0-BB36-1EE96CC76EE4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3B57E5-BC63-40CA-9845-183F82C8E3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" b="6774"/>
          <a:stretch/>
        </p:blipFill>
        <p:spPr>
          <a:xfrm>
            <a:off x="165372" y="2903221"/>
            <a:ext cx="2451496" cy="172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0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2C7888-0AE1-4ED2-890C-CB8EC2C8D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BD8FA5-6B5C-448B-B4A5-E285100D6863}"/>
              </a:ext>
            </a:extLst>
          </p:cNvPr>
          <p:cNvSpPr/>
          <p:nvPr/>
        </p:nvSpPr>
        <p:spPr>
          <a:xfrm>
            <a:off x="2159634" y="2790831"/>
            <a:ext cx="44583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Прежде чем перейти дорогу, надо напомнить взрослому взять вас за запястье, убедиться, посмотрев налево и направо, что транспорта нет, а затем можно перейти дорогу.</a:t>
            </a:r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2658FBCC-8D9D-42D8-953A-FB1FF0AC963D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728257-0954-4ACA-BBCF-2B3473F2B1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4" y="3014743"/>
            <a:ext cx="2057400" cy="186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9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4E2627-085C-482B-819F-0A4CD1F3D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03B527-B526-46E0-BF0C-D5C215DEB9DE}"/>
              </a:ext>
            </a:extLst>
          </p:cNvPr>
          <p:cNvSpPr/>
          <p:nvPr/>
        </p:nvSpPr>
        <p:spPr>
          <a:xfrm>
            <a:off x="2714615" y="2366011"/>
            <a:ext cx="380353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Детям разрешено играть: в специальных зонах в парках, на детских игровых площадках, либо в специально отведенных местах, где нет машин и есть ограждения. </a:t>
            </a:r>
            <a:endParaRPr lang="ru-RU" dirty="0"/>
          </a:p>
          <a:p>
            <a:r>
              <a:rPr lang="ru-RU" dirty="0"/>
              <a:t>	</a:t>
            </a:r>
          </a:p>
          <a:p>
            <a:endParaRPr lang="ru-RU" dirty="0"/>
          </a:p>
        </p:txBody>
      </p:sp>
      <p:sp>
        <p:nvSpPr>
          <p:cNvPr id="5" name="Заголовок 5">
            <a:hlinkClick r:id="rId3" action="ppaction://hlinksldjump" tooltip="Нажмите чтобы продолжить"/>
            <a:extLst>
              <a:ext uri="{FF2B5EF4-FFF2-40B4-BE49-F238E27FC236}">
                <a16:creationId xmlns:a16="http://schemas.microsoft.com/office/drawing/2014/main" id="{C468D5B2-A6BA-4BA9-99EA-85E94269AF3B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25F5D0-3902-477A-A8B5-2D649F1841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5" r="390" b="4263"/>
          <a:stretch/>
        </p:blipFill>
        <p:spPr>
          <a:xfrm>
            <a:off x="89796" y="2498419"/>
            <a:ext cx="2624818" cy="21439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4B638-CAA6-4DEA-952C-43CF4FD0B2DA}"/>
              </a:ext>
            </a:extLst>
          </p:cNvPr>
          <p:cNvSpPr txBox="1"/>
          <p:nvPr/>
        </p:nvSpPr>
        <p:spPr>
          <a:xfrm>
            <a:off x="10283" y="4999129"/>
            <a:ext cx="6755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Запомните, играть рядом с дорогой очень опасно!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854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Да, ответ верен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2C7888-0AE1-4ED2-890C-CB8EC2C8D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153" y="2722746"/>
            <a:ext cx="3133333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EF6AC1-D8CF-40C7-B095-94193868A40E}"/>
              </a:ext>
            </a:extLst>
          </p:cNvPr>
          <p:cNvSpPr/>
          <p:nvPr/>
        </p:nvSpPr>
        <p:spPr>
          <a:xfrm>
            <a:off x="323094" y="3678376"/>
            <a:ext cx="59737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темное время суток пешеходам, особенно детям, очень важно быть заметными для водителей, и в этом вам помогут разные </a:t>
            </a:r>
            <a:r>
              <a:rPr lang="ru-RU" sz="2400" dirty="0" err="1"/>
              <a:t>световозвращающие</a:t>
            </a:r>
            <a:r>
              <a:rPr lang="ru-RU" sz="2400" dirty="0"/>
              <a:t> элементы. Они всегда должны быть на вашей одежде!</a:t>
            </a:r>
          </a:p>
        </p:txBody>
      </p:sp>
      <p:sp>
        <p:nvSpPr>
          <p:cNvPr id="5" name="Заголовок 5">
            <a:hlinkClick r:id="rId3" action="ppaction://hlinksldjump"/>
            <a:extLst>
              <a:ext uri="{FF2B5EF4-FFF2-40B4-BE49-F238E27FC236}">
                <a16:creationId xmlns:a16="http://schemas.microsoft.com/office/drawing/2014/main" id="{640D7FE5-BD25-472F-B138-9BA738EE64DD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Нажмите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b="1" dirty="0">
                <a:solidFill>
                  <a:srgbClr val="7030A0"/>
                </a:solidFill>
              </a:rPr>
              <a:t>чтобы</a:t>
            </a:r>
            <a:r>
              <a:rPr lang="ru-RU" dirty="0">
                <a:solidFill>
                  <a:srgbClr val="7030A0"/>
                </a:solidFill>
              </a:rPr>
              <a:t> </a:t>
            </a:r>
            <a:r>
              <a:rPr lang="ru-RU" b="1" dirty="0">
                <a:solidFill>
                  <a:srgbClr val="7030A0"/>
                </a:solidFill>
              </a:rPr>
              <a:t>продолжить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0B7CEA-F7E1-49BA-B36A-74FD8A7B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79" y="2272619"/>
            <a:ext cx="3119471" cy="14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9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53B8-1301-4862-A1B5-3412CA5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9F349B7C-EDC3-446E-B88C-6C5504043600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6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B0437-21C0-411E-B287-0A2DE399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445B9233-7AEC-4398-AA27-4C14C5DF1976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9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Текст Прав">
            <a:hlinkClick r:id="rId3" action="ppaction://hlinksldjump" tooltip="Выбрать ответ"/>
          </p:cNvPr>
          <p:cNvSpPr txBox="1">
            <a:spLocks/>
          </p:cNvSpPr>
          <p:nvPr/>
        </p:nvSpPr>
        <p:spPr>
          <a:xfrm>
            <a:off x="5091335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 детском автокресле</a:t>
            </a:r>
          </a:p>
        </p:txBody>
      </p:sp>
      <p:sp>
        <p:nvSpPr>
          <p:cNvPr id="27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533144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месте водителя</a:t>
            </a:r>
          </a:p>
        </p:txBody>
      </p:sp>
      <p:sp>
        <p:nvSpPr>
          <p:cNvPr id="29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533144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заднем сиденье</a:t>
            </a:r>
          </a:p>
        </p:txBody>
      </p:sp>
      <p:sp>
        <p:nvSpPr>
          <p:cNvPr id="9" name="Ромб 8"/>
          <p:cNvSpPr/>
          <p:nvPr/>
        </p:nvSpPr>
        <p:spPr>
          <a:xfrm>
            <a:off x="5305398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5305398" y="542885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омб 10"/>
          <p:cNvSpPr/>
          <p:nvPr/>
        </p:nvSpPr>
        <p:spPr>
          <a:xfrm>
            <a:off x="1837113" y="542885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1450974" y="2913006"/>
            <a:ext cx="7004052" cy="1031987"/>
          </a:xfrm>
        </p:spPr>
        <p:txBody>
          <a:bodyPr/>
          <a:lstStyle/>
          <a:p>
            <a:r>
              <a:rPr lang="ru-RU" dirty="0"/>
              <a:t>Где именно должен сидеть </a:t>
            </a:r>
            <a:br>
              <a:rPr lang="ru-RU" dirty="0"/>
            </a:br>
            <a:r>
              <a:rPr lang="ru-RU" dirty="0"/>
              <a:t>ребенок в машине?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E807D6-0C50-4A45-85FF-F89AAA284A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52976"/>
            <a:ext cx="5307810" cy="2527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Текст Прав">
            <a:hlinkClick r:id="rId5" action="ppaction://hlinksldjump" tooltip="Выбрать ответ"/>
            <a:extLst>
              <a:ext uri="{FF2B5EF4-FFF2-40B4-BE49-F238E27FC236}">
                <a16:creationId xmlns:a16="http://schemas.microsoft.com/office/drawing/2014/main" id="{41FDE5C2-1F22-4F62-947A-CFC9A3FD6803}"/>
              </a:ext>
            </a:extLst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переднем сиденье</a:t>
            </a:r>
          </a:p>
        </p:txBody>
      </p:sp>
      <p:sp>
        <p:nvSpPr>
          <p:cNvPr id="15" name="Ромб 14">
            <a:extLst>
              <a:ext uri="{FF2B5EF4-FFF2-40B4-BE49-F238E27FC236}">
                <a16:creationId xmlns:a16="http://schemas.microsoft.com/office/drawing/2014/main" id="{C53443F9-9C67-47C2-B130-C1040276B44A}"/>
              </a:ext>
            </a:extLst>
          </p:cNvPr>
          <p:cNvSpPr/>
          <p:nvPr/>
        </p:nvSpPr>
        <p:spPr>
          <a:xfrm>
            <a:off x="1837113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88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9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53B8-1301-4862-A1B5-3412CA5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5A2451EC-F7FC-434F-A325-8046F5E2B163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9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B0437-21C0-411E-B287-0A2DE399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259304D7-8AAC-48AB-BD72-B83EAD067C84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5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53B8-1301-4862-A1B5-3412CA5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5BF88AD1-BF78-4FA0-9849-F042D360B98F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1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B0437-21C0-411E-B287-0A2DE399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1DE95751-0069-412F-B8A2-EDD0B041148C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2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53B8-1301-4862-A1B5-3412CA5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2FD7784E-EE12-4210-8556-C34823A9B334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41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B0437-21C0-411E-B287-0A2DE399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D3655B66-35B8-4932-A811-CB038FE8748B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5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53B8-1301-4862-A1B5-3412CA5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9F42DAA1-CC51-4CBE-8732-E97F0A9FAA8C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5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B0437-21C0-411E-B287-0A2DE399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1AA931CB-5575-47E4-832D-9F86917A4EB3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0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F953B8-1301-4862-A1B5-3412CA587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B478B486-BD34-40F8-9242-9296634DDA1B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1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250824" y="1198506"/>
            <a:ext cx="7004052" cy="1031987"/>
          </a:xfrm>
        </p:spPr>
        <p:txBody>
          <a:bodyPr/>
          <a:lstStyle/>
          <a:p>
            <a:r>
              <a:rPr lang="ru-RU" dirty="0"/>
              <a:t>Нет, к сожалению, ответ не верен, подумай пожалуйста еще…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EB0437-21C0-411E-B287-0A2DE399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89" y="2724388"/>
            <a:ext cx="2104762" cy="3809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5">
            <a:hlinkClick r:id="rId3" action="ppaction://hlinksldjump" tooltip="Ответить заново"/>
            <a:extLst>
              <a:ext uri="{FF2B5EF4-FFF2-40B4-BE49-F238E27FC236}">
                <a16:creationId xmlns:a16="http://schemas.microsoft.com/office/drawing/2014/main" id="{CDC62224-92CC-4DF9-B5F3-58F683B47F7C}"/>
              </a:ext>
            </a:extLst>
          </p:cNvPr>
          <p:cNvSpPr txBox="1">
            <a:spLocks/>
          </p:cNvSpPr>
          <p:nvPr/>
        </p:nvSpPr>
        <p:spPr>
          <a:xfrm>
            <a:off x="323094" y="5659494"/>
            <a:ext cx="4100316" cy="1031987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  <a:effectLst/>
        </p:spPr>
        <p:txBody>
          <a:bodyPr anchor="ctr"/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baseline="0">
                <a:solidFill>
                  <a:srgbClr val="55729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b="1" dirty="0">
                <a:solidFill>
                  <a:srgbClr val="7030A0"/>
                </a:solidFill>
              </a:rPr>
              <a:t>Ответить заново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03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1FBD1F8F-F096-46F3-A049-8BC76CED63CD}"/>
              </a:ext>
            </a:extLst>
          </p:cNvPr>
          <p:cNvSpPr txBox="1">
            <a:spLocks/>
          </p:cNvSpPr>
          <p:nvPr/>
        </p:nvSpPr>
        <p:spPr>
          <a:xfrm>
            <a:off x="5131872" y="5590211"/>
            <a:ext cx="3022124" cy="13653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32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4456A830-7B3B-4DB2-A0F1-87263CF85EFA}"/>
              </a:ext>
            </a:extLst>
          </p:cNvPr>
          <p:cNvSpPr txBox="1">
            <a:spLocks/>
          </p:cNvSpPr>
          <p:nvPr/>
        </p:nvSpPr>
        <p:spPr>
          <a:xfrm>
            <a:off x="1668534" y="5590211"/>
            <a:ext cx="3022124" cy="13653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31" name="Текст Прав">
            <a:hlinkClick r:id="rId5" action="ppaction://hlinksldjump" tooltip="Выбрать ответ"/>
            <a:extLst>
              <a:ext uri="{FF2B5EF4-FFF2-40B4-BE49-F238E27FC236}">
                <a16:creationId xmlns:a16="http://schemas.microsoft.com/office/drawing/2014/main" id="{9C1CD5F0-6709-4548-B3D4-8438C809E123}"/>
              </a:ext>
            </a:extLst>
          </p:cNvPr>
          <p:cNvSpPr txBox="1">
            <a:spLocks/>
          </p:cNvSpPr>
          <p:nvPr/>
        </p:nvSpPr>
        <p:spPr>
          <a:xfrm>
            <a:off x="5131872" y="4177288"/>
            <a:ext cx="3022124" cy="13653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30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335DCC5F-4FCB-4B67-ACA1-AFCBAFD91F92}"/>
              </a:ext>
            </a:extLst>
          </p:cNvPr>
          <p:cNvSpPr txBox="1">
            <a:spLocks/>
          </p:cNvSpPr>
          <p:nvPr/>
        </p:nvSpPr>
        <p:spPr>
          <a:xfrm>
            <a:off x="1668534" y="4180606"/>
            <a:ext cx="3022124" cy="13653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8" name="Ромб 17"/>
          <p:cNvSpPr/>
          <p:nvPr/>
        </p:nvSpPr>
        <p:spPr>
          <a:xfrm>
            <a:off x="5313873" y="592917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313873" y="453104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1848543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1854124" y="593332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оловок 5"/>
          <p:cNvSpPr>
            <a:spLocks noGrp="1"/>
          </p:cNvSpPr>
          <p:nvPr>
            <p:ph type="ctrTitle"/>
          </p:nvPr>
        </p:nvSpPr>
        <p:spPr>
          <a:xfrm>
            <a:off x="525781" y="2916328"/>
            <a:ext cx="9258300" cy="1018913"/>
          </a:xfrm>
        </p:spPr>
        <p:txBody>
          <a:bodyPr/>
          <a:lstStyle/>
          <a:p>
            <a:r>
              <a:rPr lang="ru-RU" dirty="0"/>
              <a:t>Найдите знак, который обозначает: </a:t>
            </a:r>
            <a:br>
              <a:rPr lang="ru-RU" dirty="0"/>
            </a:br>
            <a:r>
              <a:rPr lang="ru-RU" dirty="0"/>
              <a:t>«Место остановки автобуса и (или) троллейбуса»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5925D4-806A-4E8C-A71C-D1CE90745B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88" y="4161847"/>
            <a:ext cx="729016" cy="10935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64353C-6A54-4C1A-AA3D-0A8F6A887D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26" y="4161846"/>
            <a:ext cx="729017" cy="10935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8BF3E4-45C4-48BE-8CAA-1BAF7140AB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88" y="5594368"/>
            <a:ext cx="1093527" cy="109352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F61397-A63D-4F7F-BEF4-7E6F24F137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26" y="5590211"/>
            <a:ext cx="729017" cy="10935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97A9C9-B65C-45A0-9E6B-2B5A39BA68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801" y="160298"/>
            <a:ext cx="5272397" cy="25106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688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1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31" grpId="0" animBg="1"/>
      <p:bldP spid="30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94574914-C140-43B2-91C8-0576F719E482}"/>
              </a:ext>
            </a:extLst>
          </p:cNvPr>
          <p:cNvSpPr txBox="1">
            <a:spLocks/>
          </p:cNvSpPr>
          <p:nvPr/>
        </p:nvSpPr>
        <p:spPr>
          <a:xfrm>
            <a:off x="5102353" y="4438357"/>
            <a:ext cx="3166873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Со стороны тротуара</a:t>
            </a:r>
          </a:p>
        </p:txBody>
      </p:sp>
      <p:sp>
        <p:nvSpPr>
          <p:cNvPr id="12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8357"/>
            <a:ext cx="3166873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Со стороны проезжей части</a:t>
            </a:r>
          </a:p>
        </p:txBody>
      </p:sp>
      <p:sp>
        <p:nvSpPr>
          <p:cNvPr id="14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3367200" y="5426513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 любой стороны</a:t>
            </a:r>
          </a:p>
        </p:txBody>
      </p:sp>
      <p:sp>
        <p:nvSpPr>
          <p:cNvPr id="15" name="Ромб 14"/>
          <p:cNvSpPr/>
          <p:nvPr/>
        </p:nvSpPr>
        <p:spPr>
          <a:xfrm>
            <a:off x="5302689" y="453725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1837113" y="4537255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3563843" y="551813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5"/>
          <p:cNvSpPr>
            <a:spLocks noGrp="1"/>
          </p:cNvSpPr>
          <p:nvPr>
            <p:ph type="ctrTitle"/>
          </p:nvPr>
        </p:nvSpPr>
        <p:spPr>
          <a:xfrm>
            <a:off x="1450974" y="2913006"/>
            <a:ext cx="7004052" cy="1031987"/>
          </a:xfrm>
        </p:spPr>
        <p:txBody>
          <a:bodyPr/>
          <a:lstStyle/>
          <a:p>
            <a:r>
              <a:rPr lang="ru-RU" dirty="0"/>
              <a:t>С какой стороны можно </a:t>
            </a:r>
            <a:br>
              <a:rPr lang="ru-RU" dirty="0"/>
            </a:br>
            <a:r>
              <a:rPr lang="ru-RU" dirty="0"/>
              <a:t>выходить из машины?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C669ED-FB64-4C29-9FC3-2D3F032E30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56291"/>
            <a:ext cx="5307810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823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  <p:bldP spid="14" grpId="0" animBg="1"/>
      <p:bldP spid="16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Прав">
            <a:hlinkClick r:id="rId3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тротуаре</a:t>
            </a:r>
          </a:p>
        </p:txBody>
      </p:sp>
      <p:sp>
        <p:nvSpPr>
          <p:cNvPr id="14" name="Текст Прав">
            <a:hlinkClick r:id="rId3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У края дороги</a:t>
            </a:r>
          </a:p>
        </p:txBody>
      </p:sp>
      <p:sp>
        <p:nvSpPr>
          <p:cNvPr id="16" name="Ромб 15"/>
          <p:cNvSpPr/>
          <p:nvPr/>
        </p:nvSpPr>
        <p:spPr>
          <a:xfrm>
            <a:off x="5302689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1837113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5"/>
          <p:cNvSpPr>
            <a:spLocks noGrp="1"/>
          </p:cNvSpPr>
          <p:nvPr>
            <p:ph type="ctrTitle"/>
          </p:nvPr>
        </p:nvSpPr>
        <p:spPr>
          <a:xfrm>
            <a:off x="1450974" y="2914650"/>
            <a:ext cx="7004052" cy="1028700"/>
          </a:xfrm>
        </p:spPr>
        <p:txBody>
          <a:bodyPr/>
          <a:lstStyle/>
          <a:p>
            <a:r>
              <a:rPr lang="ru-RU" dirty="0"/>
              <a:t>Где нужно ждать </a:t>
            </a:r>
            <a:br>
              <a:rPr lang="ru-RU" dirty="0"/>
            </a:br>
            <a:r>
              <a:rPr lang="ru-RU" dirty="0"/>
              <a:t>общественный транспорт?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8A199E-537A-454E-9F2D-E02203B21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63288"/>
            <a:ext cx="5307810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Текст Прав">
            <a:hlinkClick r:id="rId6" action="ppaction://hlinksldjump" tooltip="Выбрать ответ"/>
            <a:extLst>
              <a:ext uri="{FF2B5EF4-FFF2-40B4-BE49-F238E27FC236}">
                <a16:creationId xmlns:a16="http://schemas.microsoft.com/office/drawing/2014/main" id="{942063E3-1FAB-44FC-B0CB-4B7618F07455}"/>
              </a:ext>
            </a:extLst>
          </p:cNvPr>
          <p:cNvSpPr txBox="1">
            <a:spLocks/>
          </p:cNvSpPr>
          <p:nvPr/>
        </p:nvSpPr>
        <p:spPr>
          <a:xfrm>
            <a:off x="3367200" y="543186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остановке, подальше от дороги</a:t>
            </a:r>
          </a:p>
        </p:txBody>
      </p:sp>
      <p:sp>
        <p:nvSpPr>
          <p:cNvPr id="13" name="Ромб 12">
            <a:extLst>
              <a:ext uri="{FF2B5EF4-FFF2-40B4-BE49-F238E27FC236}">
                <a16:creationId xmlns:a16="http://schemas.microsoft.com/office/drawing/2014/main" id="{6AFDD560-1815-42D9-96CB-529BA3F6BB95}"/>
              </a:ext>
            </a:extLst>
          </p:cNvPr>
          <p:cNvSpPr/>
          <p:nvPr/>
        </p:nvSpPr>
        <p:spPr>
          <a:xfrm>
            <a:off x="3569139" y="5534917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49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22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91FA9051-99DD-4AF0-B958-3931F70AAFDB}"/>
              </a:ext>
            </a:extLst>
          </p:cNvPr>
          <p:cNvSpPr txBox="1">
            <a:spLocks/>
          </p:cNvSpPr>
          <p:nvPr/>
        </p:nvSpPr>
        <p:spPr>
          <a:xfrm>
            <a:off x="1632049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 тротуару</a:t>
            </a:r>
          </a:p>
        </p:txBody>
      </p:sp>
      <p:sp>
        <p:nvSpPr>
          <p:cNvPr id="15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 проезжей части</a:t>
            </a:r>
          </a:p>
        </p:txBody>
      </p:sp>
      <p:sp>
        <p:nvSpPr>
          <p:cNvPr id="17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3367200" y="5428851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Везде, где захочет</a:t>
            </a:r>
          </a:p>
        </p:txBody>
      </p:sp>
      <p:sp>
        <p:nvSpPr>
          <p:cNvPr id="18" name="Ромб 17"/>
          <p:cNvSpPr/>
          <p:nvPr/>
        </p:nvSpPr>
        <p:spPr>
          <a:xfrm>
            <a:off x="1837113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5302689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3563043" y="553531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5"/>
          <p:cNvSpPr>
            <a:spLocks noGrp="1"/>
          </p:cNvSpPr>
          <p:nvPr>
            <p:ph type="ctrTitle"/>
          </p:nvPr>
        </p:nvSpPr>
        <p:spPr>
          <a:xfrm>
            <a:off x="1450974" y="2913006"/>
            <a:ext cx="7004052" cy="1031987"/>
          </a:xfrm>
        </p:spPr>
        <p:txBody>
          <a:bodyPr/>
          <a:lstStyle/>
          <a:p>
            <a:r>
              <a:rPr lang="ru-RU" dirty="0"/>
              <a:t>Где должен ходить пешеход?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2A11F8-5F35-43BB-8A50-7C652CA85D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64781"/>
            <a:ext cx="5307810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334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4" grpId="0" animBg="1"/>
      <p:bldP spid="15" grpId="0" animBg="1"/>
      <p:bldP spid="17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Прав">
            <a:hlinkClick r:id="rId3" action="ppaction://hlinksldjump"/>
            <a:extLst>
              <a:ext uri="{FF2B5EF4-FFF2-40B4-BE49-F238E27FC236}">
                <a16:creationId xmlns:a16="http://schemas.microsoft.com/office/drawing/2014/main" id="{463461F5-4821-4C76-B094-4C25CE443633}"/>
              </a:ext>
            </a:extLst>
          </p:cNvPr>
          <p:cNvSpPr txBox="1">
            <a:spLocks/>
          </p:cNvSpPr>
          <p:nvPr/>
        </p:nvSpPr>
        <p:spPr>
          <a:xfrm>
            <a:off x="3367200" y="543646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    2</a:t>
            </a:r>
          </a:p>
        </p:txBody>
      </p:sp>
      <p:sp>
        <p:nvSpPr>
          <p:cNvPr id="12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   4</a:t>
            </a:r>
          </a:p>
        </p:txBody>
      </p:sp>
      <p:sp>
        <p:nvSpPr>
          <p:cNvPr id="14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    3</a:t>
            </a:r>
          </a:p>
        </p:txBody>
      </p:sp>
      <p:sp>
        <p:nvSpPr>
          <p:cNvPr id="15" name="Ромб 14"/>
          <p:cNvSpPr/>
          <p:nvPr/>
        </p:nvSpPr>
        <p:spPr>
          <a:xfrm>
            <a:off x="3563043" y="552790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302689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1837113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5"/>
          <p:cNvSpPr>
            <a:spLocks noGrp="1"/>
          </p:cNvSpPr>
          <p:nvPr>
            <p:ph type="ctrTitle"/>
          </p:nvPr>
        </p:nvSpPr>
        <p:spPr>
          <a:xfrm>
            <a:off x="1450974" y="2913828"/>
            <a:ext cx="7004052" cy="1030343"/>
          </a:xfrm>
        </p:spPr>
        <p:txBody>
          <a:bodyPr/>
          <a:lstStyle/>
          <a:p>
            <a:r>
              <a:rPr lang="ru-RU" dirty="0"/>
              <a:t>Сколько сигналов у пешеходного светофора?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09F54E-CABC-49B6-ADAA-547CFA99B5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63821"/>
            <a:ext cx="5307810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283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12" grpId="0" animBg="1"/>
      <p:bldP spid="14" grpId="0" animBg="1"/>
      <p:bldP spid="16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Прав">
            <a:hlinkClick r:id="rId3" action="ppaction://hlinksldjump" tooltip="Выбрать ответ"/>
            <a:extLst>
              <a:ext uri="{FF2B5EF4-FFF2-40B4-BE49-F238E27FC236}">
                <a16:creationId xmlns:a16="http://schemas.microsoft.com/office/drawing/2014/main" id="{14644FE2-AD93-46EE-B8BD-AF5B98C0CDD7}"/>
              </a:ext>
            </a:extLst>
          </p:cNvPr>
          <p:cNvSpPr txBox="1">
            <a:spLocks/>
          </p:cNvSpPr>
          <p:nvPr/>
        </p:nvSpPr>
        <p:spPr>
          <a:xfrm>
            <a:off x="3367200" y="544329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Зеленый</a:t>
            </a:r>
          </a:p>
        </p:txBody>
      </p:sp>
      <p:sp>
        <p:nvSpPr>
          <p:cNvPr id="12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5102352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Желтый</a:t>
            </a:r>
          </a:p>
        </p:txBody>
      </p:sp>
      <p:sp>
        <p:nvSpPr>
          <p:cNvPr id="14" name="Текст Прав">
            <a:hlinkClick r:id="rId5" action="ppaction://hlinksldjump" tooltip="Выбрать ответ"/>
          </p:cNvPr>
          <p:cNvSpPr txBox="1">
            <a:spLocks/>
          </p:cNvSpPr>
          <p:nvPr/>
        </p:nvSpPr>
        <p:spPr>
          <a:xfrm>
            <a:off x="1636776" y="4433642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Segoe UI Light" panose="020B0502040204020203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Красный</a:t>
            </a:r>
          </a:p>
        </p:txBody>
      </p:sp>
      <p:sp>
        <p:nvSpPr>
          <p:cNvPr id="15" name="Ромб 14"/>
          <p:cNvSpPr/>
          <p:nvPr/>
        </p:nvSpPr>
        <p:spPr>
          <a:xfrm>
            <a:off x="3563043" y="5532922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5302689" y="453254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1837113" y="4531046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5"/>
          <p:cNvSpPr>
            <a:spLocks noGrp="1"/>
          </p:cNvSpPr>
          <p:nvPr>
            <p:ph type="ctrTitle"/>
          </p:nvPr>
        </p:nvSpPr>
        <p:spPr>
          <a:xfrm>
            <a:off x="1450974" y="2916406"/>
            <a:ext cx="7004052" cy="1025187"/>
          </a:xfrm>
        </p:spPr>
        <p:txBody>
          <a:bodyPr/>
          <a:lstStyle/>
          <a:p>
            <a:r>
              <a:rPr lang="ru-RU" dirty="0"/>
              <a:t>На какой сигнал светофора нужно переходить дорогу?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805BCC-2949-4B9E-BA65-0B665D3492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95" y="156107"/>
            <a:ext cx="5307810" cy="2527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243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12" grpId="0" animBg="1"/>
      <p:bldP spid="14" grpId="0" animBg="1"/>
      <p:bldP spid="16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Тема1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 w="28575">
          <a:noFill/>
          <a:prstDash val="sysDash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sz="1500" dirty="0" err="1" smtClean="0">
            <a:solidFill>
              <a:schemeClr val="accent1">
                <a:lumMod val="75000"/>
              </a:schemeClr>
            </a:solidFill>
            <a:latin typeface="Segoe UI Light" panose="020B0502040204020203" pitchFamily="34" charset="0"/>
            <a:cs typeface="Segoe UI Light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SC_RU_EDU_test_universal_" id="{0F326A36-4E8E-4D34-8D57-DB4CE51CB6ED}" vid="{895AB5E8-B27E-4E38-B4EF-6EBFE2E5152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E9F424-E98D-4A88-8E39-9A1A3DE28C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13F1AF-44D4-4D29-8344-45133B6B0419}">
  <ds:schemaRefs>
    <ds:schemaRef ds:uri="http://purl.org/dc/dcmitype/"/>
    <ds:schemaRef ds:uri="http://schemas.microsoft.com/office/infopath/2007/PartnerControls"/>
    <ds:schemaRef ds:uri="2547570a-e5f4-4946-a4c3-82580e42479e"/>
    <ds:schemaRef ds:uri="http://purl.org/dc/elements/1.1/"/>
    <ds:schemaRef ds:uri="6ee78bd2-4339-4042-adc0-bcc646419980"/>
    <ds:schemaRef ds:uri="http://schemas.microsoft.com/office/2006/documentManagement/types"/>
    <ds:schemaRef ds:uri="http://purl.org/dc/terms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3042FA2-3814-4568-BEB8-FEAFD026DC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tf96391491</Template>
  <TotalTime>0</TotalTime>
  <Words>923</Words>
  <Application>Microsoft Office PowerPoint</Application>
  <PresentationFormat>Лист A4 (210x297 мм)</PresentationFormat>
  <Paragraphs>128</Paragraphs>
  <Slides>39</Slides>
  <Notes>0</Notes>
  <HiddenSlides>24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Calibri</vt:lpstr>
      <vt:lpstr>Roboto Cn</vt:lpstr>
      <vt:lpstr>Segoe UI Light</vt:lpstr>
      <vt:lpstr>Times New Roman</vt:lpstr>
      <vt:lpstr>Тема1</vt:lpstr>
      <vt:lpstr>«По дороге без опасности!»</vt:lpstr>
      <vt:lpstr>Презентация PowerPoint</vt:lpstr>
      <vt:lpstr>Где именно должен сидеть  ребенок в машине?</vt:lpstr>
      <vt:lpstr>Найдите знак, который обозначает:  «Место остановки автобуса и (или) троллейбуса»</vt:lpstr>
      <vt:lpstr>С какой стороны можно  выходить из машины?</vt:lpstr>
      <vt:lpstr>Где нужно ждать  общественный транспорт?</vt:lpstr>
      <vt:lpstr>Где должен ходить пешеход?</vt:lpstr>
      <vt:lpstr>Сколько сигналов у пешеходного светофора?</vt:lpstr>
      <vt:lpstr>На какой сигнал светофора нужно переходить дорогу?</vt:lpstr>
      <vt:lpstr>Из каких частей состоит дорога?</vt:lpstr>
      <vt:lpstr>С какой стороны нужно идти по тротуару вместе со взрослым?</vt:lpstr>
      <vt:lpstr>При переходе по наземному пешеходному переходу, как должен взрослый держать ребенка?</vt:lpstr>
      <vt:lpstr>Где можно играть детям?</vt:lpstr>
      <vt:lpstr>Что должно находиться на одежде пешехода в темное время суток?</vt:lpstr>
      <vt:lpstr>Презентация PowerPoint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Да, ответ верен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  <vt:lpstr>Нет, к сожалению, ответ не верен, подумай пожалуйста еще…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2020-05-23T17:41:44Z</dcterms:created>
  <dcterms:modified xsi:type="dcterms:W3CDTF">2021-02-11T08:44:34Z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