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66" r:id="rId3"/>
    <p:sldId id="267" r:id="rId4"/>
    <p:sldId id="257" r:id="rId5"/>
    <p:sldId id="258" r:id="rId6"/>
    <p:sldId id="274" r:id="rId7"/>
    <p:sldId id="275" r:id="rId8"/>
    <p:sldId id="276" r:id="rId9"/>
    <p:sldId id="277" r:id="rId10"/>
    <p:sldId id="278" r:id="rId11"/>
    <p:sldId id="279" r:id="rId12"/>
    <p:sldId id="280" r:id="rId13"/>
    <p:sldId id="281" r:id="rId14"/>
    <p:sldId id="282" r:id="rId15"/>
    <p:sldId id="264" r:id="rId16"/>
    <p:sldId id="259" r:id="rId17"/>
    <p:sldId id="260" r:id="rId18"/>
    <p:sldId id="261" r:id="rId19"/>
    <p:sldId id="262" r:id="rId20"/>
    <p:sldId id="263" r:id="rId21"/>
    <p:sldId id="268" r:id="rId22"/>
    <p:sldId id="265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8E80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4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3F6A0-8BAC-432D-9A14-7EEB8A13EF4C}" type="datetimeFigureOut">
              <a:rPr lang="ru-RU" smtClean="0"/>
              <a:pPr/>
              <a:t>24.10.2022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67C00403-368A-41BB-959E-FDB00DD11F9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3F6A0-8BAC-432D-9A14-7EEB8A13EF4C}" type="datetimeFigureOut">
              <a:rPr lang="ru-RU" smtClean="0"/>
              <a:pPr/>
              <a:t>24.10.2022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C00403-368A-41BB-959E-FDB00DD11F9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3F6A0-8BAC-432D-9A14-7EEB8A13EF4C}" type="datetimeFigureOut">
              <a:rPr lang="ru-RU" smtClean="0"/>
              <a:pPr/>
              <a:t>24.10.2022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C00403-368A-41BB-959E-FDB00DD11F9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3F6A0-8BAC-432D-9A14-7EEB8A13EF4C}" type="datetimeFigureOut">
              <a:rPr lang="ru-RU" smtClean="0"/>
              <a:pPr/>
              <a:t>24.10.2022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67C00403-368A-41BB-959E-FDB00DD11F9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3F6A0-8BAC-432D-9A14-7EEB8A13EF4C}" type="datetimeFigureOut">
              <a:rPr lang="ru-RU" smtClean="0"/>
              <a:pPr/>
              <a:t>24.10.2022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C00403-368A-41BB-959E-FDB00DD11F9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3F6A0-8BAC-432D-9A14-7EEB8A13EF4C}" type="datetimeFigureOut">
              <a:rPr lang="ru-RU" smtClean="0"/>
              <a:pPr/>
              <a:t>24.10.2022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C00403-368A-41BB-959E-FDB00DD11F9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3F6A0-8BAC-432D-9A14-7EEB8A13EF4C}" type="datetimeFigureOut">
              <a:rPr lang="ru-RU" smtClean="0"/>
              <a:pPr/>
              <a:t>24.10.2022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67C00403-368A-41BB-959E-FDB00DD11F9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3F6A0-8BAC-432D-9A14-7EEB8A13EF4C}" type="datetimeFigureOut">
              <a:rPr lang="ru-RU" smtClean="0"/>
              <a:pPr/>
              <a:t>24.10.2022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C00403-368A-41BB-959E-FDB00DD11F9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3F6A0-8BAC-432D-9A14-7EEB8A13EF4C}" type="datetimeFigureOut">
              <a:rPr lang="ru-RU" smtClean="0"/>
              <a:pPr/>
              <a:t>24.10.2022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C00403-368A-41BB-959E-FDB00DD11F9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3F6A0-8BAC-432D-9A14-7EEB8A13EF4C}" type="datetimeFigureOut">
              <a:rPr lang="ru-RU" smtClean="0"/>
              <a:pPr/>
              <a:t>24.10.2022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C00403-368A-41BB-959E-FDB00DD11F9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3F6A0-8BAC-432D-9A14-7EEB8A13EF4C}" type="datetimeFigureOut">
              <a:rPr lang="ru-RU" smtClean="0"/>
              <a:pPr/>
              <a:t>24.10.2022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C00403-368A-41BB-959E-FDB00DD11F9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0B3F6A0-8BAC-432D-9A14-7EEB8A13EF4C}" type="datetimeFigureOut">
              <a:rPr lang="ru-RU" smtClean="0"/>
              <a:pPr/>
              <a:t>24.10.2022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67C00403-368A-41BB-959E-FDB00DD11F9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" Target="slide2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" Target="slide2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" Target="slide1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1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пк\Desktop\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292080" y="332656"/>
            <a:ext cx="3394720" cy="5184576"/>
          </a:xfrm>
        </p:spPr>
        <p:txBody>
          <a:bodyPr>
            <a:normAutofit/>
          </a:bodyPr>
          <a:lstStyle/>
          <a:p>
            <a:br>
              <a:rPr lang="ru-RU" dirty="0">
                <a:solidFill>
                  <a:schemeClr val="tx2">
                    <a:lumMod val="50000"/>
                  </a:schemeClr>
                </a:solidFill>
              </a:rPr>
            </a:b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95400" y="4754880"/>
            <a:ext cx="6400800" cy="45719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0178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Font typeface="Wingdings 2" pitchFamily="18" charset="2"/>
              <a:buNone/>
            </a:pPr>
            <a:r>
              <a:rPr lang="en-US" sz="5400"/>
              <a:t>c)apples</a:t>
            </a:r>
            <a:endParaRPr lang="ru-RU" sz="5400"/>
          </a:p>
        </p:txBody>
      </p:sp>
      <p:pic>
        <p:nvPicPr>
          <p:cNvPr id="50179" name="Picture 2" descr="C:\Users\ПК №9\Desktop\хэлуин\imagesCASCZS6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0" y="2571750"/>
            <a:ext cx="4913313" cy="3633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17353463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en-US" dirty="0"/>
              <a:t>Who can walk through walls?</a:t>
            </a:r>
          </a:p>
          <a:p>
            <a:pPr marL="514350" indent="25400" fontAlgn="auto">
              <a:spcAft>
                <a:spcPts val="0"/>
              </a:spcAft>
              <a:buFont typeface="Wingdings 2"/>
              <a:buNone/>
              <a:defRPr/>
            </a:pPr>
            <a:r>
              <a:rPr lang="en-US" b="1" dirty="0"/>
              <a:t>a)</a:t>
            </a:r>
            <a:r>
              <a:rPr lang="en-US" dirty="0"/>
              <a:t>witches</a:t>
            </a:r>
          </a:p>
          <a:p>
            <a:pPr marL="514350" indent="25400" fontAlgn="auto">
              <a:spcAft>
                <a:spcPts val="0"/>
              </a:spcAft>
              <a:buFont typeface="Wingdings 2"/>
              <a:buNone/>
              <a:defRPr/>
            </a:pPr>
            <a:r>
              <a:rPr lang="en-US" b="1" dirty="0"/>
              <a:t>b)</a:t>
            </a:r>
            <a:r>
              <a:rPr lang="en-US" dirty="0"/>
              <a:t>goblins</a:t>
            </a:r>
          </a:p>
          <a:p>
            <a:pPr marL="514350" indent="25400" fontAlgn="auto">
              <a:spcAft>
                <a:spcPts val="0"/>
              </a:spcAft>
              <a:buFont typeface="Wingdings 2"/>
              <a:buNone/>
              <a:defRPr/>
            </a:pPr>
            <a:r>
              <a:rPr lang="en-US" b="1" dirty="0"/>
              <a:t>c)</a:t>
            </a:r>
            <a:r>
              <a:rPr lang="en-US" dirty="0"/>
              <a:t>ghosts</a:t>
            </a:r>
          </a:p>
          <a:p>
            <a:pPr marL="514350" indent="25400" fontAlgn="auto">
              <a:spcAft>
                <a:spcPts val="0"/>
              </a:spcAft>
              <a:buFont typeface="+mj-lt"/>
              <a:buAutoNum type="alphaLcParenR"/>
              <a:defRPr/>
            </a:pPr>
            <a:endParaRPr lang="en-US" dirty="0"/>
          </a:p>
          <a:p>
            <a:pPr marL="514350" indent="25400" fontAlgn="auto">
              <a:spcAft>
                <a:spcPts val="0"/>
              </a:spcAft>
              <a:buFont typeface="+mj-lt"/>
              <a:buAutoNum type="alphaLcParenR"/>
              <a:defRPr/>
            </a:pPr>
            <a:endParaRPr lang="en-US" dirty="0"/>
          </a:p>
          <a:p>
            <a:pPr marL="514350" indent="25400" fontAlgn="auto">
              <a:spcAft>
                <a:spcPts val="0"/>
              </a:spcAft>
              <a:buFont typeface="+mj-lt"/>
              <a:buAutoNum type="alphaLcParenR"/>
              <a:defRPr/>
            </a:pPr>
            <a:endParaRPr lang="en-US" dirty="0"/>
          </a:p>
          <a:p>
            <a:pPr marL="514350" indent="25400" algn="r" fontAlgn="auto">
              <a:spcAft>
                <a:spcPts val="0"/>
              </a:spcAft>
              <a:buFont typeface="Wingdings 2"/>
              <a:buNone/>
              <a:defRPr/>
            </a:pPr>
            <a:r>
              <a:rPr lang="en-US" dirty="0">
                <a:hlinkClick r:id="rId2" action="ppaction://hlinksldjump"/>
              </a:rPr>
              <a:t>Right answer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4910498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2226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Font typeface="Wingdings 2" pitchFamily="18" charset="2"/>
              <a:buNone/>
            </a:pPr>
            <a:r>
              <a:rPr lang="en-US" sz="5400"/>
              <a:t>c)ghosts</a:t>
            </a:r>
            <a:endParaRPr lang="ru-RU" sz="5400"/>
          </a:p>
        </p:txBody>
      </p:sp>
      <p:pic>
        <p:nvPicPr>
          <p:cNvPr id="52227" name="Picture 2" descr="C:\Users\ПК №9\Desktop\хэлуин\ghost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00250" y="2500313"/>
            <a:ext cx="5573713" cy="3567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65928395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 fontAlgn="auto">
              <a:spcAft>
                <a:spcPts val="0"/>
              </a:spcAft>
              <a:buFont typeface="Wingdings 2"/>
              <a:buNone/>
              <a:defRPr/>
            </a:pPr>
            <a:r>
              <a:rPr lang="en-US" dirty="0"/>
              <a:t>In Britain, if a black cat crosses your path it’s considered:</a:t>
            </a:r>
          </a:p>
          <a:p>
            <a:pPr marL="514350" indent="25400" fontAlgn="auto">
              <a:spcAft>
                <a:spcPts val="0"/>
              </a:spcAft>
              <a:buFont typeface="Wingdings 2"/>
              <a:buNone/>
              <a:defRPr/>
            </a:pPr>
            <a:r>
              <a:rPr lang="en-US" b="1" dirty="0"/>
              <a:t>a)</a:t>
            </a:r>
            <a:r>
              <a:rPr lang="en-US" dirty="0"/>
              <a:t>good luck</a:t>
            </a:r>
          </a:p>
          <a:p>
            <a:pPr marL="514350" indent="25400" fontAlgn="auto">
              <a:spcAft>
                <a:spcPts val="0"/>
              </a:spcAft>
              <a:buFont typeface="Wingdings 2"/>
              <a:buNone/>
              <a:defRPr/>
            </a:pPr>
            <a:r>
              <a:rPr lang="en-US" b="1" dirty="0"/>
              <a:t>b)</a:t>
            </a:r>
            <a:r>
              <a:rPr lang="en-US" dirty="0"/>
              <a:t>bad luck</a:t>
            </a:r>
          </a:p>
          <a:p>
            <a:pPr marL="514350" indent="25400" fontAlgn="auto">
              <a:spcAft>
                <a:spcPts val="0"/>
              </a:spcAft>
              <a:buFont typeface="Wingdings 2"/>
              <a:buNone/>
              <a:defRPr/>
            </a:pPr>
            <a:r>
              <a:rPr lang="en-US" b="1" dirty="0"/>
              <a:t>c)</a:t>
            </a:r>
            <a:r>
              <a:rPr lang="en-US" dirty="0"/>
              <a:t>a sign of bad weather to come</a:t>
            </a:r>
          </a:p>
          <a:p>
            <a:pPr marL="514350" indent="25400" fontAlgn="auto">
              <a:spcAft>
                <a:spcPts val="0"/>
              </a:spcAft>
              <a:buFont typeface="+mj-lt"/>
              <a:buAutoNum type="alphaLcParenR"/>
              <a:defRPr/>
            </a:pPr>
            <a:endParaRPr lang="en-US" dirty="0"/>
          </a:p>
          <a:p>
            <a:pPr marL="514350" indent="25400" fontAlgn="auto">
              <a:spcAft>
                <a:spcPts val="0"/>
              </a:spcAft>
              <a:buFont typeface="+mj-lt"/>
              <a:buAutoNum type="alphaLcParenR"/>
              <a:defRPr/>
            </a:pPr>
            <a:endParaRPr lang="en-US" dirty="0"/>
          </a:p>
          <a:p>
            <a:pPr marL="514350" indent="25400" algn="r" fontAlgn="auto">
              <a:spcAft>
                <a:spcPts val="0"/>
              </a:spcAft>
              <a:buFont typeface="Wingdings 2"/>
              <a:buNone/>
              <a:defRPr/>
            </a:pPr>
            <a:endParaRPr lang="en-US" dirty="0"/>
          </a:p>
          <a:p>
            <a:pPr marL="514350" indent="25400" algn="r" fontAlgn="auto">
              <a:spcAft>
                <a:spcPts val="0"/>
              </a:spcAft>
              <a:buFont typeface="Wingdings 2"/>
              <a:buNone/>
              <a:defRPr/>
            </a:pPr>
            <a:r>
              <a:rPr lang="en-US" dirty="0">
                <a:hlinkClick r:id="rId2" action="ppaction://hlinksldjump"/>
              </a:rPr>
              <a:t>Right answer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825760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4274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Font typeface="Wingdings 2" pitchFamily="18" charset="2"/>
              <a:buNone/>
            </a:pPr>
            <a:r>
              <a:rPr lang="en-US" sz="5400"/>
              <a:t>a)good luck</a:t>
            </a:r>
          </a:p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137691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/>
              <a:t>III</a:t>
            </a:r>
            <a:r>
              <a:rPr lang="ru-RU" b="1" dirty="0"/>
              <a:t>тур «Лучший чтец»</a:t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en-US" sz="4000" b="1" dirty="0"/>
              <a:t>When the weather is wet</a:t>
            </a:r>
            <a:endParaRPr lang="ru-RU" sz="4000" b="1" dirty="0"/>
          </a:p>
          <a:p>
            <a:pPr>
              <a:buNone/>
            </a:pPr>
            <a:r>
              <a:rPr lang="en-US" sz="4000" b="1" dirty="0"/>
              <a:t>We must not fret, -</a:t>
            </a:r>
            <a:endParaRPr lang="ru-RU" sz="4000" b="1" dirty="0"/>
          </a:p>
          <a:p>
            <a:pPr>
              <a:buNone/>
            </a:pPr>
            <a:r>
              <a:rPr lang="en-US" sz="4000" b="1" dirty="0"/>
              <a:t>When the weather is cold</a:t>
            </a:r>
            <a:endParaRPr lang="ru-RU" sz="4000" b="1" dirty="0"/>
          </a:p>
          <a:p>
            <a:pPr>
              <a:buNone/>
            </a:pPr>
            <a:r>
              <a:rPr lang="en-US" sz="4000" b="1" dirty="0"/>
              <a:t>We must not scold.</a:t>
            </a:r>
            <a:endParaRPr lang="ru-RU" sz="4000" b="1" dirty="0"/>
          </a:p>
          <a:p>
            <a:pPr>
              <a:buNone/>
            </a:pPr>
            <a:r>
              <a:rPr lang="en-US" sz="4000" b="1" dirty="0"/>
              <a:t>When the weather is warm</a:t>
            </a:r>
            <a:endParaRPr lang="ru-RU" sz="4000" b="1" dirty="0"/>
          </a:p>
          <a:p>
            <a:pPr>
              <a:buNone/>
            </a:pPr>
            <a:r>
              <a:rPr lang="en-US" sz="4000" b="1" dirty="0"/>
              <a:t>We must not storm, -</a:t>
            </a:r>
            <a:endParaRPr lang="ru-RU" sz="4000" b="1" dirty="0"/>
          </a:p>
          <a:p>
            <a:pPr>
              <a:buNone/>
            </a:pPr>
            <a:r>
              <a:rPr lang="en-US" sz="4000" b="1" dirty="0"/>
              <a:t>But be thankful together</a:t>
            </a:r>
            <a:endParaRPr lang="ru-RU" sz="4000" b="1" dirty="0"/>
          </a:p>
          <a:p>
            <a:pPr>
              <a:buNone/>
            </a:pPr>
            <a:r>
              <a:rPr lang="en-US" sz="4000" b="1" dirty="0"/>
              <a:t>Whatever the weather.</a:t>
            </a:r>
            <a:endParaRPr lang="ru-RU" sz="4000" b="1" dirty="0"/>
          </a:p>
          <a:p>
            <a:endParaRPr lang="ru-RU" dirty="0"/>
          </a:p>
        </p:txBody>
      </p:sp>
      <p:pic>
        <p:nvPicPr>
          <p:cNvPr id="7170" name="Picture 2" descr="C:\Users\пк\Desktop\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16216" y="4221088"/>
            <a:ext cx="2359149" cy="235914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alpha val="96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IV тур «Знаток пословиц и поговорок»</a:t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000" b="1" dirty="0" err="1"/>
              <a:t>No</a:t>
            </a:r>
            <a:r>
              <a:rPr lang="ru-RU" sz="4000" b="1" dirty="0"/>
              <a:t> </a:t>
            </a:r>
            <a:r>
              <a:rPr lang="ru-RU" sz="4000" b="1" dirty="0" err="1"/>
              <a:t>new</a:t>
            </a:r>
            <a:r>
              <a:rPr lang="ru-RU" sz="4000" b="1" dirty="0"/>
              <a:t> – </a:t>
            </a:r>
            <a:r>
              <a:rPr lang="ru-RU" sz="4000" b="1" dirty="0" err="1"/>
              <a:t>is</a:t>
            </a:r>
            <a:r>
              <a:rPr lang="ru-RU" sz="4000" b="1" dirty="0"/>
              <a:t> </a:t>
            </a:r>
            <a:r>
              <a:rPr lang="ru-RU" sz="4000" b="1" dirty="0" err="1"/>
              <a:t>a</a:t>
            </a:r>
            <a:r>
              <a:rPr lang="ru-RU" sz="4000" b="1" dirty="0"/>
              <a:t> </a:t>
            </a:r>
            <a:r>
              <a:rPr lang="ru-RU" sz="4000" b="1" dirty="0" err="1"/>
              <a:t>good</a:t>
            </a:r>
            <a:r>
              <a:rPr lang="ru-RU" sz="4000" b="1" dirty="0"/>
              <a:t> </a:t>
            </a:r>
            <a:r>
              <a:rPr lang="ru-RU" sz="4000" b="1" dirty="0" err="1"/>
              <a:t>new</a:t>
            </a:r>
            <a:r>
              <a:rPr lang="ru-RU" sz="4000" b="1" dirty="0"/>
              <a:t> </a:t>
            </a:r>
          </a:p>
          <a:p>
            <a:r>
              <a:rPr lang="en-US" sz="4000" b="1" dirty="0"/>
              <a:t>Live and learn </a:t>
            </a:r>
            <a:endParaRPr lang="ru-RU" sz="4000" b="1" dirty="0"/>
          </a:p>
          <a:p>
            <a:r>
              <a:rPr lang="en-US" sz="4000" b="1" dirty="0"/>
              <a:t>Health is better than wealth </a:t>
            </a:r>
            <a:endParaRPr lang="ru-RU" sz="4000" b="1" dirty="0"/>
          </a:p>
          <a:p>
            <a:r>
              <a:rPr lang="en-US" sz="4000" b="1" dirty="0"/>
              <a:t>It’s never too late to learn </a:t>
            </a:r>
            <a:endParaRPr lang="ru-RU" sz="4000" b="1" dirty="0"/>
          </a:p>
          <a:p>
            <a:r>
              <a:rPr lang="en-US" sz="4000" b="1" dirty="0"/>
              <a:t>A bird may be known by its song.</a:t>
            </a:r>
          </a:p>
          <a:p>
            <a:r>
              <a:rPr lang="en-US" sz="4000" b="1" dirty="0"/>
              <a:t>After rain comes fine weather. </a:t>
            </a:r>
            <a:endParaRPr lang="ru-RU" sz="4000" b="1" dirty="0"/>
          </a:p>
          <a:p>
            <a:endParaRPr lang="ru-RU" sz="4000" b="1" dirty="0"/>
          </a:p>
        </p:txBody>
      </p:sp>
      <p:pic>
        <p:nvPicPr>
          <p:cNvPr id="8197" name="Picture 5" descr="C:\Users\пк\Desktop\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92280" y="1052736"/>
            <a:ext cx="1760984" cy="195469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пк\Desktop\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V тур «Я знаю английский»</a:t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4048" y="980728"/>
            <a:ext cx="3987552" cy="5099397"/>
          </a:xfrm>
        </p:spPr>
        <p:txBody>
          <a:bodyPr>
            <a:normAutofit fontScale="92500" lnSpcReduction="10000"/>
          </a:bodyPr>
          <a:lstStyle/>
          <a:p>
            <a:r>
              <a:rPr lang="ru-RU" sz="4400" b="1" dirty="0"/>
              <a:t>Темы:</a:t>
            </a:r>
          </a:p>
          <a:p>
            <a:r>
              <a:rPr lang="ru-RU" sz="4400" b="1" dirty="0"/>
              <a:t>-  </a:t>
            </a:r>
            <a:r>
              <a:rPr lang="ru-RU" sz="4400" b="1" dirty="0" err="1"/>
              <a:t>food</a:t>
            </a:r>
            <a:endParaRPr lang="ru-RU" sz="4400" b="1" dirty="0"/>
          </a:p>
          <a:p>
            <a:r>
              <a:rPr lang="ru-RU" sz="4400" b="1" dirty="0"/>
              <a:t>-  </a:t>
            </a:r>
            <a:r>
              <a:rPr lang="ru-RU" sz="4400" b="1" dirty="0" err="1"/>
              <a:t>sport</a:t>
            </a:r>
            <a:endParaRPr lang="ru-RU" sz="4400" b="1" dirty="0"/>
          </a:p>
          <a:p>
            <a:r>
              <a:rPr lang="ru-RU" sz="4400" b="1" dirty="0"/>
              <a:t>-  </a:t>
            </a:r>
            <a:r>
              <a:rPr lang="ru-RU" sz="4400" b="1" dirty="0" err="1"/>
              <a:t>weather</a:t>
            </a:r>
            <a:endParaRPr lang="ru-RU" sz="4400" b="1" dirty="0"/>
          </a:p>
          <a:p>
            <a:r>
              <a:rPr lang="ru-RU" sz="4400" b="1" dirty="0"/>
              <a:t>-  </a:t>
            </a:r>
            <a:r>
              <a:rPr lang="ru-RU" sz="4400" b="1" dirty="0" err="1"/>
              <a:t>holidays</a:t>
            </a:r>
            <a:endParaRPr lang="ru-RU" sz="4400" b="1" dirty="0"/>
          </a:p>
          <a:p>
            <a:r>
              <a:rPr lang="en-US" sz="4400" b="1" dirty="0"/>
              <a:t>-  clothes</a:t>
            </a:r>
            <a:endParaRPr lang="ru-RU" sz="4400" b="1" dirty="0"/>
          </a:p>
          <a:p>
            <a:r>
              <a:rPr lang="en-US" sz="4400" b="1" dirty="0"/>
              <a:t>-  animals</a:t>
            </a:r>
            <a:endParaRPr lang="ru-RU" sz="4400" b="1" dirty="0"/>
          </a:p>
          <a:p>
            <a:endParaRPr lang="ru-RU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пк\Desktop\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03848" y="457200"/>
            <a:ext cx="5787752" cy="838200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VI </a:t>
            </a:r>
            <a:r>
              <a:rPr lang="ru-RU" b="1" dirty="0"/>
              <a:t>тур</a:t>
            </a:r>
            <a:r>
              <a:rPr lang="en-US" b="1" dirty="0"/>
              <a:t> «</a:t>
            </a:r>
            <a:r>
              <a:rPr lang="ru-RU" b="1" dirty="0"/>
              <a:t>Лишнее</a:t>
            </a:r>
            <a:r>
              <a:rPr lang="en-US" b="1" dirty="0"/>
              <a:t> </a:t>
            </a:r>
            <a:r>
              <a:rPr lang="ru-RU" b="1" dirty="0"/>
              <a:t>слово</a:t>
            </a:r>
            <a:r>
              <a:rPr lang="en-US" b="1" dirty="0"/>
              <a:t>»</a:t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2564904"/>
            <a:ext cx="8686800" cy="3888432"/>
          </a:xfrm>
        </p:spPr>
        <p:txBody>
          <a:bodyPr>
            <a:normAutofit/>
          </a:bodyPr>
          <a:lstStyle/>
          <a:p>
            <a:r>
              <a:rPr lang="en-US" sz="3600" b="1" dirty="0"/>
              <a:t>Easter, Christmas, St Valentine’s Day, Columbus</a:t>
            </a:r>
          </a:p>
          <a:p>
            <a:r>
              <a:rPr lang="ru-RU" sz="3600" b="1" dirty="0" err="1"/>
              <a:t>Tea</a:t>
            </a:r>
            <a:r>
              <a:rPr lang="ru-RU" sz="3600" b="1" dirty="0"/>
              <a:t>, </a:t>
            </a:r>
            <a:r>
              <a:rPr lang="ru-RU" sz="3600" b="1" dirty="0" err="1"/>
              <a:t>coffee</a:t>
            </a:r>
            <a:r>
              <a:rPr lang="ru-RU" sz="3600" b="1" dirty="0"/>
              <a:t>, </a:t>
            </a:r>
            <a:r>
              <a:rPr lang="ru-RU" sz="3600" b="1" dirty="0" err="1"/>
              <a:t>juice</a:t>
            </a:r>
            <a:r>
              <a:rPr lang="ru-RU" sz="3600" b="1" dirty="0"/>
              <a:t>, </a:t>
            </a:r>
            <a:r>
              <a:rPr lang="ru-RU" sz="3600" b="1" dirty="0" err="1"/>
              <a:t>lemon</a:t>
            </a:r>
            <a:endParaRPr lang="en-US" sz="3600" b="1" dirty="0"/>
          </a:p>
          <a:p>
            <a:r>
              <a:rPr lang="ru-RU" sz="3600" b="1" dirty="0" err="1"/>
              <a:t>Swimming</a:t>
            </a:r>
            <a:r>
              <a:rPr lang="ru-RU" sz="3600" b="1" dirty="0"/>
              <a:t>, </a:t>
            </a:r>
            <a:r>
              <a:rPr lang="ru-RU" sz="3600" b="1" dirty="0" err="1"/>
              <a:t>hockey</a:t>
            </a:r>
            <a:r>
              <a:rPr lang="ru-RU" sz="3600" b="1" dirty="0"/>
              <a:t>, </a:t>
            </a:r>
            <a:r>
              <a:rPr lang="ru-RU" sz="3600" b="1" dirty="0" err="1"/>
              <a:t>moving</a:t>
            </a:r>
            <a:r>
              <a:rPr lang="ru-RU" sz="3600" b="1" dirty="0"/>
              <a:t>, </a:t>
            </a:r>
            <a:r>
              <a:rPr lang="ru-RU" sz="3600" b="1" dirty="0" err="1"/>
              <a:t>football</a:t>
            </a:r>
            <a:endParaRPr lang="en-US" sz="3600" b="1" dirty="0"/>
          </a:p>
          <a:p>
            <a:r>
              <a:rPr lang="en-US" sz="3600" b="1" dirty="0"/>
              <a:t>Dress, T-shirt, suit, boots</a:t>
            </a:r>
          </a:p>
          <a:p>
            <a:r>
              <a:rPr lang="ru-RU" sz="3600" b="1" dirty="0" err="1"/>
              <a:t>Tree</a:t>
            </a:r>
            <a:r>
              <a:rPr lang="ru-RU" sz="3600" b="1" dirty="0"/>
              <a:t>, </a:t>
            </a:r>
            <a:r>
              <a:rPr lang="ru-RU" sz="3600" b="1" dirty="0" err="1"/>
              <a:t>sun</a:t>
            </a:r>
            <a:r>
              <a:rPr lang="ru-RU" sz="3600" b="1" dirty="0"/>
              <a:t>, </a:t>
            </a:r>
            <a:r>
              <a:rPr lang="ru-RU" sz="3600" b="1" dirty="0" err="1"/>
              <a:t>rain</a:t>
            </a:r>
            <a:r>
              <a:rPr lang="ru-RU" sz="3600" b="1" dirty="0"/>
              <a:t>, </a:t>
            </a:r>
            <a:r>
              <a:rPr lang="ru-RU" sz="3600" b="1" dirty="0" err="1"/>
              <a:t>cold</a:t>
            </a:r>
            <a:endParaRPr lang="ru-RU" sz="3600" b="1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пк\Desktop\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799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VII тур «Допиши пропущенные буквы»</a:t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sz="4000" b="1" dirty="0"/>
              <a:t>w…</a:t>
            </a:r>
            <a:r>
              <a:rPr lang="en-US" sz="4000" b="1" dirty="0" err="1"/>
              <a:t>ather</a:t>
            </a:r>
            <a:endParaRPr lang="ru-RU" sz="4000" b="1" dirty="0"/>
          </a:p>
          <a:p>
            <a:r>
              <a:rPr lang="en-US" sz="4000" b="1" dirty="0"/>
              <a:t>C…</a:t>
            </a:r>
            <a:r>
              <a:rPr lang="en-US" sz="4000" b="1" dirty="0" err="1"/>
              <a:t>rist</a:t>
            </a:r>
            <a:r>
              <a:rPr lang="en-US" sz="4000" b="1" dirty="0"/>
              <a:t>…as</a:t>
            </a:r>
            <a:endParaRPr lang="ru-RU" sz="4000" b="1" dirty="0"/>
          </a:p>
          <a:p>
            <a:r>
              <a:rPr lang="en-US" sz="4000" b="1" dirty="0"/>
              <a:t>L…</a:t>
            </a:r>
            <a:r>
              <a:rPr lang="en-US" sz="4000" b="1" dirty="0" err="1"/>
              <a:t>ndon</a:t>
            </a:r>
            <a:endParaRPr lang="ru-RU" sz="4000" b="1" dirty="0"/>
          </a:p>
          <a:p>
            <a:r>
              <a:rPr lang="en-US" sz="4000" b="1" dirty="0" err="1"/>
              <a:t>Ameri</a:t>
            </a:r>
            <a:r>
              <a:rPr lang="en-US" sz="4000" b="1" dirty="0"/>
              <a:t>…a</a:t>
            </a:r>
            <a:endParaRPr lang="ru-RU" sz="4000" b="1" dirty="0"/>
          </a:p>
          <a:p>
            <a:r>
              <a:rPr lang="en-US" sz="4000" b="1" dirty="0"/>
              <a:t>Te…</a:t>
            </a:r>
            <a:r>
              <a:rPr lang="en-US" sz="4000" b="1" dirty="0" err="1"/>
              <a:t>cher</a:t>
            </a:r>
            <a:endParaRPr lang="ru-RU" sz="4000" b="1" dirty="0"/>
          </a:p>
          <a:p>
            <a:r>
              <a:rPr lang="en-US" sz="4000" b="1" dirty="0" err="1"/>
              <a:t>Sch</a:t>
            </a:r>
            <a:r>
              <a:rPr lang="en-US" sz="4000" b="1" dirty="0"/>
              <a:t>…</a:t>
            </a:r>
            <a:r>
              <a:rPr lang="en-US" sz="4000" b="1" dirty="0" err="1"/>
              <a:t>ol</a:t>
            </a:r>
            <a:endParaRPr lang="ru-RU" sz="4000" b="1" dirty="0"/>
          </a:p>
          <a:p>
            <a:r>
              <a:rPr lang="en-US" sz="4000" b="1" dirty="0"/>
              <a:t>Pres…dent</a:t>
            </a:r>
            <a:endParaRPr lang="ru-RU" sz="4000" b="1" dirty="0"/>
          </a:p>
          <a:p>
            <a:r>
              <a:rPr lang="en-US" sz="4000" b="1" dirty="0" err="1"/>
              <a:t>Footb</a:t>
            </a:r>
            <a:r>
              <a:rPr lang="en-US" sz="4000" b="1" dirty="0"/>
              <a:t>…</a:t>
            </a:r>
            <a:r>
              <a:rPr lang="en-US" sz="4000" b="1" dirty="0" err="1"/>
              <a:t>ll</a:t>
            </a:r>
            <a:endParaRPr lang="ru-RU" sz="4000" b="1" dirty="0"/>
          </a:p>
          <a:p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пк\Desktop\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0"/>
            <a:ext cx="8686800" cy="476672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476673"/>
            <a:ext cx="3475112" cy="4536504"/>
          </a:xfrm>
          <a:solidFill>
            <a:srgbClr val="00B0F0"/>
          </a:solidFill>
        </p:spPr>
        <p:txBody>
          <a:bodyPr>
            <a:normAutofit fontScale="70000" lnSpcReduction="20000"/>
          </a:bodyPr>
          <a:lstStyle/>
          <a:p>
            <a:r>
              <a:rPr lang="ru-RU" b="1" dirty="0"/>
              <a:t>С началом нового тысячелетия ЮНЕСКО провозгласило XXI век - веком полиглотов, на весь мир прозвучал девиз "Изучаем языки на протяжении всей жизни". 2001 год был объявлен Всемирным Годом Языков, появился и новый праздник - 26 сентября, он отмечается как Европейский День иностранных языков.</a:t>
            </a:r>
            <a:endParaRPr lang="ru-RU" dirty="0"/>
          </a:p>
          <a:p>
            <a:endParaRPr lang="ru-RU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8E80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1459632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VIII </a:t>
            </a:r>
            <a:r>
              <a:rPr lang="ru-RU" b="1" dirty="0"/>
              <a:t>тур</a:t>
            </a:r>
            <a:r>
              <a:rPr lang="en-US" b="1" dirty="0"/>
              <a:t> «</a:t>
            </a:r>
            <a:r>
              <a:rPr lang="ru-RU" b="1" dirty="0"/>
              <a:t>Вопрос</a:t>
            </a:r>
            <a:r>
              <a:rPr lang="en-US" b="1" dirty="0"/>
              <a:t> - </a:t>
            </a:r>
            <a:r>
              <a:rPr lang="ru-RU" b="1" dirty="0"/>
              <a:t>ответ</a:t>
            </a:r>
            <a:r>
              <a:rPr lang="en-US" b="1" dirty="0"/>
              <a:t>»:</a:t>
            </a:r>
            <a:br>
              <a:rPr lang="en-US" b="1" dirty="0"/>
            </a:br>
            <a:r>
              <a:rPr lang="en-US" dirty="0"/>
              <a:t>What do you know about Great Britain?</a:t>
            </a:r>
            <a:br>
              <a:rPr lang="ru-RU" dirty="0"/>
            </a:br>
            <a:r>
              <a:rPr lang="en-US" dirty="0"/>
              <a:t>  </a:t>
            </a:r>
            <a:br>
              <a:rPr lang="ru-RU" dirty="0"/>
            </a:b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268760"/>
            <a:ext cx="8686800" cy="5589240"/>
          </a:xfrm>
        </p:spPr>
        <p:txBody>
          <a:bodyPr>
            <a:normAutofit fontScale="25000" lnSpcReduction="20000"/>
          </a:bodyPr>
          <a:lstStyle/>
          <a:p>
            <a:r>
              <a:rPr lang="en-US" sz="4400" b="1" dirty="0"/>
              <a:t>1. What is the official language in Great Britain?</a:t>
            </a:r>
            <a:endParaRPr lang="ru-RU" sz="4400" b="1" dirty="0"/>
          </a:p>
          <a:p>
            <a:r>
              <a:rPr lang="en-US" sz="4400" b="1" dirty="0"/>
              <a:t>a) English   b) French   c) Russian     d) Chinese</a:t>
            </a:r>
            <a:endParaRPr lang="ru-RU" sz="4400" b="1" dirty="0"/>
          </a:p>
          <a:p>
            <a:r>
              <a:rPr lang="en-US" sz="4400" b="1" dirty="0"/>
              <a:t>2. Great Britain is divided into …</a:t>
            </a:r>
            <a:endParaRPr lang="ru-RU" sz="4400" b="1" dirty="0"/>
          </a:p>
          <a:p>
            <a:r>
              <a:rPr lang="en-US" sz="4400" b="1" dirty="0"/>
              <a:t>a) five parts    b) three parts   c) four parts   d) two parts</a:t>
            </a:r>
            <a:endParaRPr lang="ru-RU" sz="4400" b="1" dirty="0"/>
          </a:p>
          <a:p>
            <a:r>
              <a:rPr lang="en-US" sz="4400" b="1" dirty="0"/>
              <a:t>3 What is the Tower of London now?</a:t>
            </a:r>
            <a:endParaRPr lang="ru-RU" sz="4400" b="1" dirty="0"/>
          </a:p>
          <a:p>
            <a:r>
              <a:rPr lang="en-US" sz="4400" b="1" dirty="0"/>
              <a:t>a) a prison     b) a museum   c) a house   d) a fortress</a:t>
            </a:r>
            <a:endParaRPr lang="ru-RU" sz="4400" b="1" dirty="0"/>
          </a:p>
          <a:p>
            <a:r>
              <a:rPr lang="en-US" sz="4400" b="1" dirty="0"/>
              <a:t>4. The name of the Palace where the Queen lives is …</a:t>
            </a:r>
            <a:endParaRPr lang="ru-RU" sz="4400" b="1" dirty="0"/>
          </a:p>
          <a:p>
            <a:r>
              <a:rPr lang="en-US" sz="4400" b="1" dirty="0"/>
              <a:t>a) the Tower of London   b) the White House  c) the Windsor palace d) the Buckingham Palace</a:t>
            </a:r>
            <a:endParaRPr lang="ru-RU" sz="4400" b="1" dirty="0"/>
          </a:p>
          <a:p>
            <a:r>
              <a:rPr lang="en-US" sz="4400" b="1" dirty="0"/>
              <a:t>5. What is a Piccadilly Circus?</a:t>
            </a:r>
            <a:endParaRPr lang="ru-RU" sz="4400" b="1" dirty="0"/>
          </a:p>
          <a:p>
            <a:r>
              <a:rPr lang="en-US" sz="4400" b="1" dirty="0"/>
              <a:t>a) a circus    b) a square   c) a street   d) a house</a:t>
            </a:r>
            <a:endParaRPr lang="ru-RU" sz="4400" b="1" dirty="0"/>
          </a:p>
          <a:p>
            <a:r>
              <a:rPr lang="en-US" sz="4400" b="1" dirty="0"/>
              <a:t>6. The capital of Great Britain is …</a:t>
            </a:r>
            <a:endParaRPr lang="ru-RU" sz="4400" b="1" dirty="0"/>
          </a:p>
          <a:p>
            <a:r>
              <a:rPr lang="en-US" sz="4400" b="1" dirty="0"/>
              <a:t>a) Manchester    b) Liverpool   c) London   d) Cardiff</a:t>
            </a:r>
            <a:endParaRPr lang="ru-RU" sz="4400" b="1" dirty="0"/>
          </a:p>
          <a:p>
            <a:r>
              <a:rPr lang="en-US" sz="4400" b="1" dirty="0"/>
              <a:t>7. What can you see in Trafalgar square?</a:t>
            </a:r>
            <a:endParaRPr lang="ru-RU" sz="4400" b="1" dirty="0"/>
          </a:p>
          <a:p>
            <a:r>
              <a:rPr lang="en-US" sz="4400" b="1" dirty="0"/>
              <a:t>a) Nelson statue     b) King memorial   c) Queen memorial   d) Michael Gorbachev </a:t>
            </a:r>
            <a:r>
              <a:rPr lang="en-US" sz="4400" b="1" dirty="0" err="1"/>
              <a:t>memoria</a:t>
            </a:r>
            <a:r>
              <a:rPr lang="en-US" sz="4400" b="1" dirty="0"/>
              <a:t> </a:t>
            </a:r>
            <a:endParaRPr lang="ru-RU" sz="4400" b="1" dirty="0"/>
          </a:p>
          <a:p>
            <a:r>
              <a:rPr lang="en-US" sz="4400" b="1" dirty="0"/>
              <a:t>8. Big Ben is …</a:t>
            </a:r>
            <a:endParaRPr lang="ru-RU" sz="4400" b="1" dirty="0"/>
          </a:p>
          <a:p>
            <a:r>
              <a:rPr lang="en-US" sz="4400" b="1" dirty="0"/>
              <a:t>a) a clock    b) a horse   c) an animal in the zoo   d) a famous name</a:t>
            </a:r>
            <a:endParaRPr lang="ru-RU" sz="4400" b="1" dirty="0"/>
          </a:p>
          <a:p>
            <a:r>
              <a:rPr lang="en-US" sz="4400" b="1" dirty="0"/>
              <a:t>9. When can you see the flag over the Queen's Palace?</a:t>
            </a:r>
            <a:endParaRPr lang="ru-RU" sz="4400" b="1" dirty="0"/>
          </a:p>
          <a:p>
            <a:r>
              <a:rPr lang="en-US" sz="4400" b="1" dirty="0"/>
              <a:t>a) When she is out   b) When she is abroad   c) When she has a party </a:t>
            </a:r>
            <a:endParaRPr lang="ru-RU" sz="4400" b="1" dirty="0"/>
          </a:p>
          <a:p>
            <a:r>
              <a:rPr lang="en-US" sz="4400" b="1" dirty="0"/>
              <a:t> d) When she is at home </a:t>
            </a:r>
            <a:endParaRPr lang="ru-RU" sz="4400" b="1" dirty="0"/>
          </a:p>
          <a:p>
            <a:r>
              <a:rPr lang="en-US" sz="4400" b="1" dirty="0"/>
              <a:t>10. England is in …</a:t>
            </a:r>
            <a:endParaRPr lang="ru-RU" sz="4400" b="1" dirty="0"/>
          </a:p>
          <a:p>
            <a:r>
              <a:rPr lang="en-US" sz="4400" b="1" dirty="0"/>
              <a:t>a) Europe     b) Africa    c) America     d) Asia </a:t>
            </a:r>
            <a:endParaRPr lang="ru-RU" sz="4400" b="1" dirty="0"/>
          </a:p>
          <a:p>
            <a:r>
              <a:rPr lang="en-US" sz="4400" b="1" dirty="0"/>
              <a:t>11. The name of the river in London is …</a:t>
            </a:r>
            <a:endParaRPr lang="ru-RU" sz="4400" b="1" dirty="0"/>
          </a:p>
          <a:p>
            <a:r>
              <a:rPr lang="en-US" sz="4400" b="1" dirty="0"/>
              <a:t>a) The Severn   b) The Thames   c) The Avon   d) The Clyde</a:t>
            </a:r>
            <a:endParaRPr lang="ru-RU" sz="4400" b="1" dirty="0"/>
          </a:p>
          <a:p>
            <a:r>
              <a:rPr lang="en-US" sz="4400" b="1" dirty="0"/>
              <a:t>12. Westminster Abbey is …</a:t>
            </a:r>
            <a:endParaRPr lang="ru-RU" sz="4400" b="1" dirty="0"/>
          </a:p>
          <a:p>
            <a:r>
              <a:rPr lang="en-US" sz="4400" b="1" dirty="0"/>
              <a:t>a)   the chapel  b) the monastery    c)the inn    d) the famous Royal Church</a:t>
            </a:r>
            <a:endParaRPr lang="ru-RU" sz="4400" b="1" dirty="0"/>
          </a:p>
          <a:p>
            <a:r>
              <a:rPr lang="en-US" sz="4400" b="1" dirty="0"/>
              <a:t>13. Who is the head of England?</a:t>
            </a:r>
            <a:endParaRPr lang="ru-RU" sz="4400" b="1" dirty="0"/>
          </a:p>
          <a:p>
            <a:r>
              <a:rPr lang="en-US" sz="4400" b="1" dirty="0"/>
              <a:t>a)  the Queen   b) the </a:t>
            </a:r>
            <a:r>
              <a:rPr lang="en-US" sz="4400" b="1" dirty="0" err="1"/>
              <a:t>Tzar</a:t>
            </a:r>
            <a:r>
              <a:rPr lang="en-US" sz="4400" b="1" dirty="0"/>
              <a:t>   c)  the Prime Minister  d) the President </a:t>
            </a:r>
            <a:endParaRPr lang="ru-RU" sz="4400" b="1" dirty="0"/>
          </a:p>
          <a:p>
            <a:r>
              <a:rPr lang="en-US" sz="4400" b="1" dirty="0"/>
              <a:t>14. In what country do men wear skirts?</a:t>
            </a:r>
            <a:endParaRPr lang="ru-RU" sz="4400" b="1" dirty="0"/>
          </a:p>
          <a:p>
            <a:r>
              <a:rPr lang="en-US" sz="4400" b="1" dirty="0"/>
              <a:t>a) France    b) England   c) Scotland   d) Norway </a:t>
            </a:r>
            <a:endParaRPr lang="ru-RU" sz="4400" b="1" dirty="0"/>
          </a:p>
          <a:p>
            <a:endParaRPr lang="ru-RU" dirty="0"/>
          </a:p>
        </p:txBody>
      </p:sp>
      <p:pic>
        <p:nvPicPr>
          <p:cNvPr id="10242" name="Picture 2" descr="C:\Users\пк\Desktop\3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44208" y="4221088"/>
            <a:ext cx="2143125" cy="21431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deutschland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1700" dirty="0"/>
              <a:t>-  Как называется столица Германии?</a:t>
            </a:r>
          </a:p>
          <a:p>
            <a:pPr marL="0" lvl="0" indent="0">
              <a:buNone/>
            </a:pPr>
            <a:r>
              <a:rPr lang="ru-RU" sz="1700" dirty="0"/>
              <a:t>Мюнхен</a:t>
            </a:r>
            <a:r>
              <a:rPr lang="en-US" sz="1700" dirty="0"/>
              <a:t> </a:t>
            </a:r>
            <a:r>
              <a:rPr lang="ru-RU" sz="1700" dirty="0"/>
              <a:t>Берлин</a:t>
            </a:r>
            <a:r>
              <a:rPr lang="en-US" sz="1700" dirty="0"/>
              <a:t> </a:t>
            </a:r>
            <a:r>
              <a:rPr lang="ru-RU" sz="1700" dirty="0"/>
              <a:t>Дрезден</a:t>
            </a:r>
            <a:r>
              <a:rPr lang="en-US" sz="1700" dirty="0"/>
              <a:t> </a:t>
            </a:r>
            <a:r>
              <a:rPr lang="ru-RU" sz="1700" dirty="0"/>
              <a:t>Бонн</a:t>
            </a:r>
          </a:p>
          <a:p>
            <a:pPr marL="0" indent="0">
              <a:buNone/>
            </a:pPr>
            <a:r>
              <a:rPr lang="ru-RU" sz="1700" dirty="0"/>
              <a:t>- </a:t>
            </a:r>
            <a:r>
              <a:rPr lang="en-US" sz="1700" dirty="0"/>
              <a:t> </a:t>
            </a:r>
            <a:r>
              <a:rPr lang="ru-RU" sz="1700" dirty="0"/>
              <a:t>Сколько федеральных земель находится на территории Германии?</a:t>
            </a:r>
          </a:p>
          <a:p>
            <a:pPr marL="0" lvl="0" indent="0">
              <a:buNone/>
            </a:pPr>
            <a:r>
              <a:rPr lang="ru-RU" sz="1700" dirty="0"/>
              <a:t>18</a:t>
            </a:r>
            <a:r>
              <a:rPr lang="en-US" sz="1700" dirty="0"/>
              <a:t>  </a:t>
            </a:r>
            <a:r>
              <a:rPr lang="ru-RU" sz="1700" dirty="0"/>
              <a:t>14</a:t>
            </a:r>
            <a:r>
              <a:rPr lang="en-US" sz="1700" dirty="0"/>
              <a:t>  </a:t>
            </a:r>
            <a:r>
              <a:rPr lang="ru-RU" sz="1700" dirty="0"/>
              <a:t>1</a:t>
            </a:r>
            <a:r>
              <a:rPr lang="en-US" sz="1700" dirty="0"/>
              <a:t>6  </a:t>
            </a:r>
            <a:r>
              <a:rPr lang="ru-RU" sz="1700" dirty="0"/>
              <a:t>20</a:t>
            </a:r>
            <a:endParaRPr lang="en-US" sz="1700" dirty="0"/>
          </a:p>
          <a:p>
            <a:pPr marL="0" indent="0">
              <a:buNone/>
            </a:pPr>
            <a:r>
              <a:rPr lang="ru-RU" sz="1700" dirty="0"/>
              <a:t>- Какого цвета государственный флаг Германии?</a:t>
            </a:r>
          </a:p>
          <a:p>
            <a:pPr marL="0" lvl="0" indent="0">
              <a:buNone/>
            </a:pPr>
            <a:r>
              <a:rPr lang="ru-RU" sz="1700" dirty="0"/>
              <a:t>желтый-красный-черный</a:t>
            </a:r>
            <a:r>
              <a:rPr lang="en-US" sz="1700" dirty="0"/>
              <a:t>,</a:t>
            </a:r>
            <a:r>
              <a:rPr lang="ru-RU" sz="1700" dirty="0"/>
              <a:t>черный-желтый-красный</a:t>
            </a:r>
            <a:r>
              <a:rPr lang="en-US" sz="1700" dirty="0"/>
              <a:t>, </a:t>
            </a:r>
            <a:r>
              <a:rPr lang="ru-RU" sz="1700" dirty="0"/>
              <a:t>черный-красный-желтый</a:t>
            </a:r>
          </a:p>
          <a:p>
            <a:pPr marL="0" indent="0">
              <a:buNone/>
            </a:pPr>
            <a:r>
              <a:rPr lang="ru-RU" sz="1800" dirty="0"/>
              <a:t>- Какой город является не немецким?</a:t>
            </a:r>
          </a:p>
          <a:p>
            <a:pPr marL="0" lvl="0" indent="0">
              <a:buNone/>
            </a:pPr>
            <a:r>
              <a:rPr lang="ru-RU" sz="1800" dirty="0"/>
              <a:t>Страсбург</a:t>
            </a:r>
            <a:r>
              <a:rPr lang="en-US" sz="1800" dirty="0"/>
              <a:t>  </a:t>
            </a:r>
            <a:r>
              <a:rPr lang="ru-RU" sz="1800" dirty="0"/>
              <a:t>Гамбург</a:t>
            </a:r>
            <a:r>
              <a:rPr lang="en-US" sz="1800" dirty="0"/>
              <a:t>  </a:t>
            </a:r>
            <a:r>
              <a:rPr lang="ru-RU" sz="1800" dirty="0"/>
              <a:t>Магдебург</a:t>
            </a:r>
            <a:r>
              <a:rPr lang="en-US" sz="1800" dirty="0"/>
              <a:t>  </a:t>
            </a:r>
            <a:r>
              <a:rPr lang="ru-RU" sz="1800" dirty="0"/>
              <a:t>Бранденбург</a:t>
            </a:r>
          </a:p>
          <a:p>
            <a:pPr marL="0" indent="0">
              <a:buNone/>
            </a:pPr>
            <a:r>
              <a:rPr lang="ru-RU" sz="1800" dirty="0"/>
              <a:t>- Когда немцы празднуют Рождество?</a:t>
            </a:r>
          </a:p>
          <a:p>
            <a:pPr marL="0" lvl="0" indent="0">
              <a:buNone/>
            </a:pPr>
            <a:r>
              <a:rPr lang="ru-RU" sz="1800" dirty="0"/>
              <a:t>6-7 декабря</a:t>
            </a:r>
            <a:r>
              <a:rPr lang="en-US" sz="1800" dirty="0"/>
              <a:t>.  </a:t>
            </a:r>
            <a:r>
              <a:rPr lang="ru-RU" sz="1800" dirty="0"/>
              <a:t>19-20 декабря</a:t>
            </a:r>
            <a:r>
              <a:rPr lang="en-US" sz="1800" dirty="0"/>
              <a:t>  </a:t>
            </a:r>
            <a:r>
              <a:rPr lang="ru-RU" sz="1800" dirty="0"/>
              <a:t>25-26 декабря</a:t>
            </a:r>
            <a:r>
              <a:rPr lang="en-US" sz="1800" dirty="0"/>
              <a:t>  </a:t>
            </a:r>
            <a:r>
              <a:rPr lang="ru-RU" sz="1800" dirty="0"/>
              <a:t>30-31 декабря</a:t>
            </a:r>
          </a:p>
          <a:p>
            <a:pPr marL="0" indent="0">
              <a:buNone/>
            </a:pPr>
            <a:r>
              <a:rPr lang="ru-RU" sz="1700" dirty="0"/>
              <a:t>- </a:t>
            </a:r>
            <a:r>
              <a:rPr lang="en-US" sz="1700" dirty="0"/>
              <a:t> </a:t>
            </a:r>
            <a:r>
              <a:rPr lang="en-US" sz="1800" dirty="0"/>
              <a:t> </a:t>
            </a:r>
            <a:r>
              <a:rPr lang="ru-RU" sz="1800" dirty="0"/>
              <a:t>В каком городе происходило действие самой известной сказки братьев Гримм? </a:t>
            </a:r>
          </a:p>
          <a:p>
            <a:pPr marL="0" indent="0">
              <a:buNone/>
            </a:pPr>
            <a:r>
              <a:rPr lang="en-US" sz="1800" dirty="0"/>
              <a:t>  </a:t>
            </a:r>
            <a:r>
              <a:rPr lang="ru-RU" sz="1800" dirty="0"/>
              <a:t>Эрфурт - Бремен Мюнхен</a:t>
            </a:r>
            <a:endParaRPr lang="en-US" sz="1800" dirty="0"/>
          </a:p>
          <a:p>
            <a:pPr marL="0" indent="0">
              <a:buNone/>
            </a:pPr>
            <a:r>
              <a:rPr lang="ru-RU" sz="1800" dirty="0"/>
              <a:t> </a:t>
            </a:r>
            <a:r>
              <a:rPr lang="en-US" sz="1800" dirty="0"/>
              <a:t>  </a:t>
            </a:r>
            <a:r>
              <a:rPr lang="ru-RU" sz="1800" dirty="0"/>
              <a:t>- </a:t>
            </a:r>
            <a:r>
              <a:rPr lang="en-US" sz="1800" dirty="0"/>
              <a:t> </a:t>
            </a:r>
            <a:r>
              <a:rPr lang="ru-RU" sz="1800" dirty="0"/>
              <a:t>Самая любимая оценка немецких школьников</a:t>
            </a:r>
          </a:p>
          <a:p>
            <a:pPr marL="0" indent="0">
              <a:buNone/>
            </a:pPr>
            <a:endParaRPr lang="ru-RU" sz="1800" dirty="0"/>
          </a:p>
          <a:p>
            <a:endParaRPr lang="ru-RU" sz="1700" dirty="0"/>
          </a:p>
          <a:p>
            <a:pPr marL="0" lvl="0" indent="0">
              <a:buNone/>
            </a:pPr>
            <a:endParaRPr lang="ru-RU" dirty="0"/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1304233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:\Users\пк\Desktop\5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FF0000"/>
                </a:solidFill>
              </a:rPr>
              <a:t>Всех объединяет </a:t>
            </a:r>
            <a:r>
              <a:rPr lang="en-US" b="1" dirty="0">
                <a:solidFill>
                  <a:srgbClr val="FF0000"/>
                </a:solidFill>
              </a:rPr>
              <a:t>English</a:t>
            </a:r>
            <a:br>
              <a:rPr lang="en-US" b="1" dirty="0">
                <a:solidFill>
                  <a:srgbClr val="FF0000"/>
                </a:solidFill>
              </a:rPr>
            </a:br>
            <a:r>
              <a:rPr lang="ru-RU" b="1" dirty="0">
                <a:solidFill>
                  <a:srgbClr val="FF0000"/>
                </a:solidFill>
              </a:rPr>
              <a:t>Язык международного общения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b="1" dirty="0"/>
              <a:t>В более </a:t>
            </a:r>
            <a:r>
              <a:rPr lang="ru-RU" b="1" dirty="0">
                <a:solidFill>
                  <a:srgbClr val="FF0000"/>
                </a:solidFill>
              </a:rPr>
              <a:t>100</a:t>
            </a:r>
            <a:r>
              <a:rPr lang="ru-RU" b="1" dirty="0"/>
              <a:t> странах мира говорят на английском</a:t>
            </a:r>
          </a:p>
          <a:p>
            <a:r>
              <a:rPr lang="ru-RU" b="1" dirty="0"/>
              <a:t>Примерно </a:t>
            </a:r>
            <a:r>
              <a:rPr lang="ru-RU" b="1" dirty="0">
                <a:solidFill>
                  <a:srgbClr val="FF0000"/>
                </a:solidFill>
              </a:rPr>
              <a:t>1,500,000,000</a:t>
            </a:r>
            <a:r>
              <a:rPr lang="ru-RU" b="1" dirty="0"/>
              <a:t> людей</a:t>
            </a:r>
          </a:p>
          <a:p>
            <a:r>
              <a:rPr lang="ru-RU" b="1" dirty="0"/>
              <a:t>Еще </a:t>
            </a:r>
            <a:r>
              <a:rPr lang="ru-RU" b="1" dirty="0">
                <a:solidFill>
                  <a:srgbClr val="FF0000"/>
                </a:solidFill>
              </a:rPr>
              <a:t>1,000,000,000</a:t>
            </a:r>
            <a:r>
              <a:rPr lang="ru-RU" b="1" dirty="0"/>
              <a:t> людей изучают этот язык</a:t>
            </a:r>
          </a:p>
          <a:p>
            <a:r>
              <a:rPr lang="ru-RU" b="1" dirty="0">
                <a:solidFill>
                  <a:srgbClr val="FF0000"/>
                </a:solidFill>
              </a:rPr>
              <a:t>75%</a:t>
            </a:r>
            <a:r>
              <a:rPr lang="ru-RU" b="1" dirty="0"/>
              <a:t> всех писем и почтовых открыток в мире пишут на английском языке</a:t>
            </a:r>
          </a:p>
          <a:p>
            <a:endParaRPr lang="ru-RU" b="1" dirty="0"/>
          </a:p>
          <a:p>
            <a:r>
              <a:rPr lang="ru-RU" b="1" dirty="0">
                <a:solidFill>
                  <a:srgbClr val="002060"/>
                </a:solidFill>
              </a:rPr>
              <a:t>На английском языке уже говорят на </a:t>
            </a:r>
            <a:r>
              <a:rPr lang="ru-RU" b="1" dirty="0">
                <a:solidFill>
                  <a:srgbClr val="C00000"/>
                </a:solidFill>
              </a:rPr>
              <a:t>«других планетах», </a:t>
            </a:r>
            <a:r>
              <a:rPr lang="ru-RU" b="1" dirty="0">
                <a:solidFill>
                  <a:srgbClr val="002060"/>
                </a:solidFill>
              </a:rPr>
              <a:t>не так ли?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I  тур «Блиц - опрос»</a:t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sz="4000" b="1" dirty="0"/>
              <a:t>What is the first day in English calendar?</a:t>
            </a:r>
            <a:endParaRPr lang="ru-RU" sz="4000" b="1" dirty="0"/>
          </a:p>
          <a:p>
            <a:r>
              <a:rPr lang="en-US" sz="4000" b="1" dirty="0"/>
              <a:t>What is the capital of Great Britain? </a:t>
            </a:r>
            <a:endParaRPr lang="ru-RU" sz="4000" b="1" dirty="0"/>
          </a:p>
          <a:p>
            <a:r>
              <a:rPr lang="en-US" sz="4000" b="1" dirty="0"/>
              <a:t>When is Christmas celebrated? </a:t>
            </a:r>
            <a:endParaRPr lang="ru-RU" sz="4000" b="1" dirty="0"/>
          </a:p>
          <a:p>
            <a:r>
              <a:rPr lang="en-US" sz="4000" b="1" dirty="0"/>
              <a:t>What holiday has a symbol as the pumpkin? </a:t>
            </a:r>
            <a:endParaRPr lang="ru-RU" sz="4000" b="1" dirty="0"/>
          </a:p>
          <a:p>
            <a:r>
              <a:rPr lang="en-US" sz="4000" b="1" dirty="0"/>
              <a:t>Who is the president in the USA now?</a:t>
            </a:r>
            <a:endParaRPr lang="ru-RU" sz="4000" b="1" dirty="0"/>
          </a:p>
          <a:p>
            <a:r>
              <a:rPr lang="en-US" sz="4000" b="1" dirty="0"/>
              <a:t>London consist of…? </a:t>
            </a:r>
            <a:endParaRPr lang="ru-RU" sz="4000" b="1" dirty="0"/>
          </a:p>
          <a:p>
            <a:endParaRPr lang="ru-RU" dirty="0"/>
          </a:p>
        </p:txBody>
      </p:sp>
      <p:pic>
        <p:nvPicPr>
          <p:cNvPr id="9218" name="Picture 2" descr="C:\Users\пк\Desktop\Без названия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00875" y="0"/>
            <a:ext cx="2143125" cy="2133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пк\Desktop\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/>
              <a:t>II </a:t>
            </a:r>
            <a:r>
              <a:rPr lang="ru-RU" b="1" dirty="0"/>
              <a:t>тур</a:t>
            </a:r>
            <a:r>
              <a:rPr lang="en-US" b="1" dirty="0"/>
              <a:t> «</a:t>
            </a:r>
            <a:r>
              <a:rPr lang="ru-RU" b="1" dirty="0"/>
              <a:t>Расшифруй</a:t>
            </a:r>
            <a:r>
              <a:rPr lang="en-US" b="1" dirty="0"/>
              <a:t>»</a:t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220072" y="836712"/>
            <a:ext cx="3771528" cy="5243413"/>
          </a:xfrm>
        </p:spPr>
        <p:txBody>
          <a:bodyPr>
            <a:normAutofit/>
          </a:bodyPr>
          <a:lstStyle/>
          <a:p>
            <a:r>
              <a:rPr lang="en-US" sz="4400" b="1" dirty="0" err="1"/>
              <a:t>eHwlenaol</a:t>
            </a:r>
            <a:endParaRPr lang="ru-RU" sz="4400" b="1" dirty="0"/>
          </a:p>
          <a:p>
            <a:r>
              <a:rPr lang="en-US" sz="4400" b="1" dirty="0" err="1"/>
              <a:t>nlEishg</a:t>
            </a:r>
            <a:endParaRPr lang="ru-RU" sz="4400" b="1" dirty="0"/>
          </a:p>
          <a:p>
            <a:r>
              <a:rPr lang="en-US" sz="4400" b="1" dirty="0" err="1"/>
              <a:t>oseHu</a:t>
            </a:r>
            <a:endParaRPr lang="ru-RU" sz="4400" b="1" dirty="0"/>
          </a:p>
          <a:p>
            <a:r>
              <a:rPr lang="en-US" sz="4400" b="1" dirty="0" err="1"/>
              <a:t>amNe</a:t>
            </a:r>
            <a:endParaRPr lang="ru-RU" sz="4400" b="1" dirty="0"/>
          </a:p>
          <a:p>
            <a:r>
              <a:rPr lang="en-US" sz="4400" b="1" dirty="0" err="1"/>
              <a:t>oLdonn</a:t>
            </a:r>
            <a:endParaRPr lang="ru-RU" sz="4400" b="1" dirty="0"/>
          </a:p>
          <a:p>
            <a:r>
              <a:rPr lang="en-US" sz="4400" b="1" dirty="0" err="1"/>
              <a:t>Ccolk</a:t>
            </a:r>
            <a:endParaRPr lang="ru-RU" sz="4400" b="1" dirty="0"/>
          </a:p>
          <a:p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b="1" dirty="0"/>
              <a:t>            </a:t>
            </a:r>
            <a:r>
              <a:rPr lang="en-US" b="1" dirty="0"/>
              <a:t>Spooky Halloween Quiz</a:t>
            </a:r>
            <a:endParaRPr lang="ru-RU" b="1" dirty="0"/>
          </a:p>
        </p:txBody>
      </p:sp>
      <p:pic>
        <p:nvPicPr>
          <p:cNvPr id="46082" name="Содержимое 3" descr="images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57188" y="1285875"/>
            <a:ext cx="3929062" cy="4654550"/>
          </a:xfrm>
        </p:spPr>
      </p:pic>
      <p:pic>
        <p:nvPicPr>
          <p:cNvPr id="46083" name="Picture 2" descr="C:\Users\ПК №9\Desktop\хэлуин\untitled.bmp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43500" y="1214438"/>
            <a:ext cx="3071813" cy="3071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84" name="Picture 3" descr="C:\Users\ПК №9\Desktop\хэлуин\imagesCAW7AAY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786563" y="4214813"/>
            <a:ext cx="2143125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85" name="Picture 4" descr="C:\Users\ПК №9\Desktop\хэлуин\halloween6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429000" y="4214813"/>
            <a:ext cx="3165475" cy="237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9057166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ru-RU" dirty="0"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556792"/>
            <a:ext cx="8686800" cy="4525963"/>
          </a:xfrm>
        </p:spPr>
        <p:txBody>
          <a:bodyPr>
            <a:normAutofit/>
          </a:bodyPr>
          <a:lstStyle/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en-US" dirty="0"/>
              <a:t>What colours are associated with Halloween?</a:t>
            </a:r>
          </a:p>
          <a:p>
            <a:pPr marL="514350" indent="25400" fontAlgn="auto">
              <a:spcAft>
                <a:spcPts val="0"/>
              </a:spcAft>
              <a:buFont typeface="Wingdings 2"/>
              <a:buNone/>
              <a:defRPr/>
            </a:pPr>
            <a:r>
              <a:rPr lang="en-US" b="1" dirty="0"/>
              <a:t>a)</a:t>
            </a:r>
            <a:r>
              <a:rPr lang="en-US" dirty="0"/>
              <a:t> red and green</a:t>
            </a:r>
          </a:p>
          <a:p>
            <a:pPr marL="514350" indent="25400" fontAlgn="auto">
              <a:spcAft>
                <a:spcPts val="0"/>
              </a:spcAft>
              <a:buFont typeface="Wingdings 2"/>
              <a:buNone/>
              <a:defRPr/>
            </a:pPr>
            <a:r>
              <a:rPr lang="en-US" b="1" dirty="0"/>
              <a:t>b)</a:t>
            </a:r>
            <a:r>
              <a:rPr lang="en-US" dirty="0"/>
              <a:t>orange and black</a:t>
            </a:r>
          </a:p>
          <a:p>
            <a:pPr marL="514350" indent="25400" fontAlgn="auto">
              <a:spcAft>
                <a:spcPts val="0"/>
              </a:spcAft>
              <a:buFont typeface="Wingdings 2"/>
              <a:buNone/>
              <a:defRPr/>
            </a:pPr>
            <a:r>
              <a:rPr lang="en-US" b="1" dirty="0"/>
              <a:t>c)</a:t>
            </a:r>
            <a:r>
              <a:rPr lang="en-US" dirty="0"/>
              <a:t>yellow and blue</a:t>
            </a:r>
            <a:br>
              <a:rPr lang="en-US" b="1" dirty="0"/>
            </a:br>
            <a:endParaRPr lang="en-US" b="1" dirty="0"/>
          </a:p>
          <a:p>
            <a:pPr marL="514350" indent="25400" fontAlgn="auto">
              <a:spcAft>
                <a:spcPts val="0"/>
              </a:spcAft>
              <a:buFont typeface="+mj-lt"/>
              <a:buAutoNum type="alphaLcParenR"/>
              <a:defRPr/>
            </a:pPr>
            <a:endParaRPr lang="en-US" dirty="0"/>
          </a:p>
          <a:p>
            <a:pPr marL="514350" indent="25400" algn="r" fontAlgn="auto">
              <a:spcAft>
                <a:spcPts val="0"/>
              </a:spcAft>
              <a:buFont typeface="Wingdings 2"/>
              <a:buNone/>
              <a:defRPr/>
            </a:pPr>
            <a:r>
              <a:rPr lang="en-US" dirty="0">
                <a:hlinkClick r:id="rId2" action="ppaction://hlinksldjump"/>
              </a:rPr>
              <a:t>Right answer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406351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8130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Font typeface="Wingdings 2" pitchFamily="18" charset="2"/>
              <a:buNone/>
            </a:pPr>
            <a:r>
              <a:rPr lang="en-US" sz="5400"/>
              <a:t>b)orange and black</a:t>
            </a:r>
            <a:endParaRPr lang="ru-RU" sz="5400"/>
          </a:p>
        </p:txBody>
      </p:sp>
      <p:pic>
        <p:nvPicPr>
          <p:cNvPr id="48131" name="Picture 2" descr="C:\Users\ПК №9\Desktop\хэлуин\1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0313" y="2500313"/>
            <a:ext cx="4667250" cy="373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59055447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 fontAlgn="auto">
              <a:spcAft>
                <a:spcPts val="0"/>
              </a:spcAft>
              <a:buFont typeface="Wingdings 2"/>
              <a:buNone/>
              <a:defRPr/>
            </a:pPr>
            <a:r>
              <a:rPr lang="en-US" dirty="0"/>
              <a:t>What do people traditionally “bob” for at Halloween parties?</a:t>
            </a:r>
          </a:p>
          <a:p>
            <a:pPr marL="514350" indent="25400" fontAlgn="auto">
              <a:spcAft>
                <a:spcPts val="0"/>
              </a:spcAft>
              <a:buFont typeface="Wingdings 2"/>
              <a:buNone/>
              <a:defRPr/>
            </a:pPr>
            <a:r>
              <a:rPr lang="en-US" b="1" dirty="0"/>
              <a:t>a)</a:t>
            </a:r>
            <a:r>
              <a:rPr lang="en-US" dirty="0"/>
              <a:t>pumpkins</a:t>
            </a:r>
          </a:p>
          <a:p>
            <a:pPr marL="514350" indent="25400" fontAlgn="auto">
              <a:spcAft>
                <a:spcPts val="0"/>
              </a:spcAft>
              <a:buFont typeface="Wingdings 2"/>
              <a:buNone/>
              <a:defRPr/>
            </a:pPr>
            <a:r>
              <a:rPr lang="en-US" b="1" dirty="0"/>
              <a:t>b</a:t>
            </a:r>
            <a:r>
              <a:rPr lang="en-US" dirty="0"/>
              <a:t>)oranges</a:t>
            </a:r>
          </a:p>
          <a:p>
            <a:pPr marL="514350" indent="25400" fontAlgn="auto">
              <a:spcAft>
                <a:spcPts val="0"/>
              </a:spcAft>
              <a:buFont typeface="Wingdings 2"/>
              <a:buNone/>
              <a:defRPr/>
            </a:pPr>
            <a:r>
              <a:rPr lang="en-US" b="1" dirty="0"/>
              <a:t>c)</a:t>
            </a:r>
            <a:r>
              <a:rPr lang="en-US" dirty="0"/>
              <a:t>apples</a:t>
            </a:r>
          </a:p>
          <a:p>
            <a:pPr marL="514350" indent="25400" fontAlgn="auto">
              <a:spcAft>
                <a:spcPts val="0"/>
              </a:spcAft>
              <a:buFont typeface="Wingdings 2"/>
              <a:buNone/>
              <a:defRPr/>
            </a:pPr>
            <a:endParaRPr lang="en-US" dirty="0"/>
          </a:p>
          <a:p>
            <a:pPr marL="514350" indent="25400" fontAlgn="auto">
              <a:spcAft>
                <a:spcPts val="0"/>
              </a:spcAft>
              <a:buFont typeface="Wingdings 2"/>
              <a:buNone/>
              <a:defRPr/>
            </a:pPr>
            <a:endParaRPr lang="en-US" dirty="0"/>
          </a:p>
          <a:p>
            <a:pPr marL="514350" indent="25400" algn="r" fontAlgn="auto">
              <a:spcAft>
                <a:spcPts val="0"/>
              </a:spcAft>
              <a:buFont typeface="Wingdings 2"/>
              <a:buNone/>
              <a:defRPr/>
            </a:pPr>
            <a:endParaRPr lang="en-US" dirty="0">
              <a:hlinkClick r:id="rId2" action="ppaction://hlinksldjump"/>
            </a:endParaRPr>
          </a:p>
          <a:p>
            <a:pPr marL="514350" indent="25400" algn="r" fontAlgn="auto">
              <a:spcAft>
                <a:spcPts val="0"/>
              </a:spcAft>
              <a:buFont typeface="Wingdings 2"/>
              <a:buNone/>
              <a:defRPr/>
            </a:pPr>
            <a:r>
              <a:rPr lang="en-US" dirty="0">
                <a:hlinkClick r:id="rId2" action="ppaction://hlinksldjump"/>
              </a:rPr>
              <a:t>Right answer</a:t>
            </a:r>
            <a:endParaRPr lang="en-US" dirty="0"/>
          </a:p>
          <a:p>
            <a:pPr marL="514350" indent="25400" fontAlgn="auto">
              <a:spcAft>
                <a:spcPts val="0"/>
              </a:spcAft>
              <a:buFont typeface="Wingdings 2"/>
              <a:buNone/>
              <a:defRPr/>
            </a:pPr>
            <a:endParaRPr lang="en-US" dirty="0"/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3514020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108</TotalTime>
  <Words>942</Words>
  <Application>Microsoft Office PowerPoint</Application>
  <PresentationFormat>Экран (4:3)</PresentationFormat>
  <Paragraphs>144</Paragraphs>
  <Slides>22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6" baseType="lpstr">
      <vt:lpstr>Franklin Gothic Book</vt:lpstr>
      <vt:lpstr>Franklin Gothic Medium</vt:lpstr>
      <vt:lpstr>Wingdings 2</vt:lpstr>
      <vt:lpstr>Трек</vt:lpstr>
      <vt:lpstr>  </vt:lpstr>
      <vt:lpstr>Презентация PowerPoint</vt:lpstr>
      <vt:lpstr>Всех объединяет English Язык международного общения</vt:lpstr>
      <vt:lpstr>I  тур «Блиц - опрос» </vt:lpstr>
      <vt:lpstr>II тур «Расшифруй» </vt:lpstr>
      <vt:lpstr>            Spooky Halloween Quiz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IIIтур «Лучший чтец» </vt:lpstr>
      <vt:lpstr>IV тур «Знаток пословиц и поговорок» </vt:lpstr>
      <vt:lpstr>V тур «Я знаю английский» </vt:lpstr>
      <vt:lpstr>VI тур «Лишнее слово» </vt:lpstr>
      <vt:lpstr>VII тур «Допиши пропущенные буквы» </vt:lpstr>
      <vt:lpstr>VIII тур «Вопрос - ответ»: What do you know about Great Britain?     </vt:lpstr>
      <vt:lpstr>deutschland</vt:lpstr>
      <vt:lpstr>Презентация PowerPoint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Игра – викторина по английскому языку  «Путешествие в страну английского языка» </dc:title>
  <dc:creator>пк</dc:creator>
  <cp:lastModifiedBy>Эльза Багаутдинова</cp:lastModifiedBy>
  <cp:revision>15</cp:revision>
  <dcterms:created xsi:type="dcterms:W3CDTF">2017-09-18T05:39:15Z</dcterms:created>
  <dcterms:modified xsi:type="dcterms:W3CDTF">2022-10-24T15:04:09Z</dcterms:modified>
</cp:coreProperties>
</file>