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75" r:id="rId4"/>
    <p:sldId id="266" r:id="rId5"/>
    <p:sldId id="271" r:id="rId6"/>
    <p:sldId id="268" r:id="rId7"/>
    <p:sldId id="269" r:id="rId8"/>
    <p:sldId id="270" r:id="rId9"/>
    <p:sldId id="265" r:id="rId10"/>
    <p:sldId id="273" r:id="rId11"/>
    <p:sldId id="280" r:id="rId12"/>
    <p:sldId id="277" r:id="rId13"/>
    <p:sldId id="278" r:id="rId14"/>
    <p:sldId id="279" r:id="rId15"/>
    <p:sldId id="258" r:id="rId16"/>
    <p:sldId id="262" r:id="rId17"/>
    <p:sldId id="25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42" d="100"/>
          <a:sy n="42" d="100"/>
        </p:scale>
        <p:origin x="-2700" y="-10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DA743-578B-4592-8D9A-50E9F16280EA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1131-1D32-4C16-B03B-63D9588DF5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DA743-578B-4592-8D9A-50E9F16280EA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1131-1D32-4C16-B03B-63D9588DF5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DA743-578B-4592-8D9A-50E9F16280EA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1131-1D32-4C16-B03B-63D9588DF5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DA743-578B-4592-8D9A-50E9F16280EA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1131-1D32-4C16-B03B-63D9588DF5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DA743-578B-4592-8D9A-50E9F16280EA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1131-1D32-4C16-B03B-63D9588DF5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DA743-578B-4592-8D9A-50E9F16280EA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1131-1D32-4C16-B03B-63D9588DF5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DA743-578B-4592-8D9A-50E9F16280EA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1131-1D32-4C16-B03B-63D9588DF5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DA743-578B-4592-8D9A-50E9F16280EA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1131-1D32-4C16-B03B-63D9588DF5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DA743-578B-4592-8D9A-50E9F16280EA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1131-1D32-4C16-B03B-63D9588DF5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DA743-578B-4592-8D9A-50E9F16280EA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1131-1D32-4C16-B03B-63D9588DF5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DA743-578B-4592-8D9A-50E9F16280EA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1131-1D32-4C16-B03B-63D9588DF5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DA743-578B-4592-8D9A-50E9F16280EA}" type="datetimeFigureOut">
              <a:rPr lang="ru-RU" smtClean="0"/>
              <a:pPr/>
              <a:t>30.04.2022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1131-1D32-4C16-B03B-63D9588DF58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85729"/>
            <a:ext cx="8429684" cy="785818"/>
          </a:xfrm>
        </p:spPr>
        <p:txBody>
          <a:bodyPr/>
          <a:lstStyle/>
          <a:p>
            <a:r>
              <a:rPr lang="ru-RU" b="1" dirty="0" smtClean="0">
                <a:solidFill>
                  <a:srgbClr val="009999"/>
                </a:solidFill>
                <a:latin typeface="Century Schoolbook" pitchFamily="18" charset="0"/>
              </a:rPr>
              <a:t>Экологический лекторий</a:t>
            </a:r>
            <a:endParaRPr lang="ru-RU" b="1" dirty="0">
              <a:solidFill>
                <a:srgbClr val="009999"/>
              </a:solidFill>
              <a:latin typeface="Century Schoolbook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71604" y="1428736"/>
            <a:ext cx="6329362" cy="642942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Century Schoolbook" pitchFamily="18" charset="0"/>
              </a:rPr>
              <a:t>Скажи мусору «Нет!»</a:t>
            </a:r>
            <a:endParaRPr lang="ru-RU" b="1" dirty="0">
              <a:solidFill>
                <a:srgbClr val="FF0000"/>
              </a:solidFill>
              <a:latin typeface="Century Schoolbook" pitchFamily="18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6028" t="16730" r="26028"/>
          <a:stretch>
            <a:fillRect/>
          </a:stretch>
        </p:blipFill>
        <p:spPr bwMode="auto">
          <a:xfrm>
            <a:off x="2522186" y="2357430"/>
            <a:ext cx="4241164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257544" cy="329723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Book Antiqua" pitchFamily="18" charset="0"/>
              </a:rPr>
              <a:t>Вторичное </a:t>
            </a:r>
            <a:r>
              <a:rPr lang="ru-RU" sz="3200" b="1" dirty="0" smtClean="0">
                <a:solidFill>
                  <a:srgbClr val="FF0000"/>
                </a:solidFill>
                <a:latin typeface="Book Antiqua" pitchFamily="18" charset="0"/>
              </a:rPr>
              <a:t>сырье</a:t>
            </a:r>
            <a:br>
              <a:rPr lang="ru-RU" sz="3200" b="1" dirty="0" smtClean="0">
                <a:solidFill>
                  <a:srgbClr val="FF0000"/>
                </a:solidFill>
                <a:latin typeface="Book Antiqua" pitchFamily="18" charset="0"/>
              </a:rPr>
            </a:br>
            <a:r>
              <a:rPr lang="ru-RU" sz="3200" dirty="0" smtClean="0">
                <a:latin typeface="Century Schoolbook" pitchFamily="18" charset="0"/>
              </a:rPr>
              <a:t>Почему </a:t>
            </a:r>
            <a:r>
              <a:rPr lang="ru-RU" sz="3200" dirty="0" smtClean="0">
                <a:latin typeface="Century Schoolbook" pitchFamily="18" charset="0"/>
              </a:rPr>
              <a:t>важно знать про переработку отходов?</a:t>
            </a:r>
            <a:br>
              <a:rPr lang="ru-RU" sz="3200" dirty="0" smtClean="0">
                <a:latin typeface="Century Schoolbook" pitchFamily="18" charset="0"/>
              </a:rPr>
            </a:br>
            <a:endParaRPr lang="ru-RU" sz="3200" b="1" dirty="0">
              <a:solidFill>
                <a:srgbClr val="FF0000"/>
              </a:solidFill>
              <a:latin typeface="Book Antiqua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9590" t="16731" r="25140" b="10256"/>
          <a:stretch>
            <a:fillRect/>
          </a:stretch>
        </p:blipFill>
        <p:spPr bwMode="auto">
          <a:xfrm>
            <a:off x="0" y="4357670"/>
            <a:ext cx="397366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 rot="10800000" flipV="1">
            <a:off x="3929058" y="250586"/>
            <a:ext cx="5214942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Century Schoolbook" pitchFamily="18" charset="0"/>
              </a:rPr>
              <a:t>450 </a:t>
            </a:r>
            <a:r>
              <a:rPr lang="ru-RU" sz="2800" dirty="0" smtClean="0">
                <a:latin typeface="Century Schoolbook" pitchFamily="18" charset="0"/>
              </a:rPr>
              <a:t>кг мусора создает в год каждый россиянин</a:t>
            </a:r>
          </a:p>
          <a:p>
            <a:r>
              <a:rPr lang="ru-RU" sz="2800" dirty="0" smtClean="0">
                <a:latin typeface="Century Schoolbook" pitchFamily="18" charset="0"/>
              </a:rPr>
              <a:t>Отходы могут легко перерабатываться в новые полезные вещи. Пластик можно переработать более 6 раз!</a:t>
            </a:r>
          </a:p>
          <a:p>
            <a:r>
              <a:rPr lang="ru-RU" sz="2800" dirty="0" smtClean="0">
                <a:latin typeface="Century Schoolbook" pitchFamily="18" charset="0"/>
              </a:rPr>
              <a:t>Если из отходов, которые выбрасывают все жители России, построить башню метр на метр, то по ней можно добраться до Луны</a:t>
            </a:r>
          </a:p>
          <a:p>
            <a:r>
              <a:rPr lang="ru-RU" sz="2800" dirty="0" smtClean="0">
                <a:latin typeface="Century Schoolbook" pitchFamily="18" charset="0"/>
              </a:rPr>
              <a:t>При сжигании отходов в воздух выбрасывается более 250 веще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4039" t="16794" r="26099" b="23290"/>
          <a:stretch>
            <a:fillRect/>
          </a:stretch>
        </p:blipFill>
        <p:spPr bwMode="auto">
          <a:xfrm>
            <a:off x="357158" y="357166"/>
            <a:ext cx="8572528" cy="5794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0993" t="28621" r="60403" b="19988"/>
          <a:stretch>
            <a:fillRect/>
          </a:stretch>
        </p:blipFill>
        <p:spPr bwMode="auto">
          <a:xfrm>
            <a:off x="2428860" y="0"/>
            <a:ext cx="4286280" cy="666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40811" t="29170" r="40398" b="19501"/>
          <a:stretch>
            <a:fillRect/>
          </a:stretch>
        </p:blipFill>
        <p:spPr bwMode="auto">
          <a:xfrm>
            <a:off x="2466114" y="0"/>
            <a:ext cx="446334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60801" t="29324" r="20808" b="20212"/>
          <a:stretch>
            <a:fillRect/>
          </a:stretch>
        </p:blipFill>
        <p:spPr bwMode="auto">
          <a:xfrm>
            <a:off x="2578794" y="142852"/>
            <a:ext cx="4350659" cy="6715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5374" t="15152" r="16262"/>
          <a:stretch>
            <a:fillRect/>
          </a:stretch>
        </p:blipFill>
        <p:spPr bwMode="auto">
          <a:xfrm>
            <a:off x="-17377" y="0"/>
            <a:ext cx="9161377" cy="6395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0"/>
            <a:ext cx="8858312" cy="685800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b="1" cap="all" dirty="0">
                <a:latin typeface="Book Antiqua" pitchFamily="18" charset="0"/>
              </a:rPr>
              <a:t>ПЕРЕРАБОТКА</a:t>
            </a:r>
          </a:p>
          <a:p>
            <a:pPr>
              <a:buNone/>
            </a:pPr>
            <a:r>
              <a:rPr lang="ru-RU" b="1" dirty="0">
                <a:latin typeface="Book Antiqua" pitchFamily="18" charset="0"/>
              </a:rPr>
              <a:t>позволяет сэкономить ресурсы</a:t>
            </a:r>
          </a:p>
          <a:p>
            <a:pPr>
              <a:buNone/>
            </a:pPr>
            <a:r>
              <a:rPr lang="ru-RU" b="1" i="1" dirty="0">
                <a:solidFill>
                  <a:srgbClr val="7030A0"/>
                </a:solidFill>
                <a:latin typeface="Book Antiqua" pitchFamily="18" charset="0"/>
              </a:rPr>
              <a:t>10 деревьев</a:t>
            </a:r>
          </a:p>
          <a:p>
            <a:pPr>
              <a:buNone/>
            </a:pPr>
            <a:r>
              <a:rPr lang="ru-RU" i="1" dirty="0">
                <a:latin typeface="Book Antiqua" pitchFamily="18" charset="0"/>
              </a:rPr>
              <a:t>может спасти </a:t>
            </a:r>
            <a:r>
              <a:rPr lang="ru-RU" b="1" i="1" dirty="0">
                <a:solidFill>
                  <a:srgbClr val="7030A0"/>
                </a:solidFill>
                <a:latin typeface="Book Antiqua" pitchFamily="18" charset="0"/>
              </a:rPr>
              <a:t>1 тонна собранной макулатуры</a:t>
            </a:r>
          </a:p>
          <a:p>
            <a:pPr>
              <a:buNone/>
            </a:pPr>
            <a:r>
              <a:rPr lang="ru-RU" b="1" i="1" dirty="0">
                <a:solidFill>
                  <a:srgbClr val="C00000"/>
                </a:solidFill>
                <a:latin typeface="Book Antiqua" pitchFamily="18" charset="0"/>
              </a:rPr>
              <a:t>20 литров воды</a:t>
            </a:r>
          </a:p>
          <a:p>
            <a:pPr>
              <a:buNone/>
            </a:pPr>
            <a:r>
              <a:rPr lang="ru-RU" i="1" dirty="0">
                <a:latin typeface="Book Antiqua" pitchFamily="18" charset="0"/>
              </a:rPr>
              <a:t>будет сэкономлено благодаря переработке </a:t>
            </a:r>
            <a:r>
              <a:rPr lang="ru-RU" b="1" i="1" dirty="0">
                <a:solidFill>
                  <a:srgbClr val="C00000"/>
                </a:solidFill>
                <a:latin typeface="Book Antiqua" pitchFamily="18" charset="0"/>
              </a:rPr>
              <a:t>1 кг макулатуры</a:t>
            </a:r>
          </a:p>
          <a:p>
            <a:pPr>
              <a:buNone/>
            </a:pPr>
            <a:r>
              <a:rPr lang="ru-RU" b="1" i="1" dirty="0">
                <a:solidFill>
                  <a:srgbClr val="0070C0"/>
                </a:solidFill>
                <a:latin typeface="Book Antiqua" pitchFamily="18" charset="0"/>
              </a:rPr>
              <a:t>5 чашек чая</a:t>
            </a:r>
          </a:p>
          <a:p>
            <a:pPr>
              <a:buNone/>
            </a:pPr>
            <a:r>
              <a:rPr lang="ru-RU" i="1" dirty="0">
                <a:latin typeface="Book Antiqua" pitchFamily="18" charset="0"/>
              </a:rPr>
              <a:t>можно вскипятить, сэкономив энергию на переработке </a:t>
            </a:r>
            <a:r>
              <a:rPr lang="ru-RU" b="1" i="1" dirty="0">
                <a:solidFill>
                  <a:srgbClr val="0070C0"/>
                </a:solidFill>
                <a:latin typeface="Book Antiqua" pitchFamily="18" charset="0"/>
              </a:rPr>
              <a:t>двух стеклянных бутылок</a:t>
            </a:r>
          </a:p>
          <a:p>
            <a:pPr>
              <a:buNone/>
            </a:pPr>
            <a:r>
              <a:rPr lang="ru-RU" b="1" i="1" dirty="0">
                <a:solidFill>
                  <a:srgbClr val="00B050"/>
                </a:solidFill>
                <a:latin typeface="Book Antiqua" pitchFamily="18" charset="0"/>
              </a:rPr>
              <a:t>3 часа работы телевизора</a:t>
            </a:r>
          </a:p>
          <a:p>
            <a:pPr>
              <a:buNone/>
            </a:pPr>
            <a:r>
              <a:rPr lang="ru-RU" i="1" dirty="0">
                <a:latin typeface="Book Antiqua" pitchFamily="18" charset="0"/>
              </a:rPr>
              <a:t>может обеспечить энергия, сэкономленная благодаря переработке </a:t>
            </a:r>
            <a:r>
              <a:rPr lang="ru-RU" b="1" i="1" dirty="0">
                <a:solidFill>
                  <a:srgbClr val="00B050"/>
                </a:solidFill>
                <a:latin typeface="Book Antiqua" pitchFamily="18" charset="0"/>
              </a:rPr>
              <a:t>1 алюминиевой банки</a:t>
            </a:r>
          </a:p>
          <a:p>
            <a:pPr>
              <a:buNone/>
            </a:pPr>
            <a:endParaRPr lang="ru-RU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Шаг 1. Начните с себя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142984"/>
            <a:ext cx="5715040" cy="542928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4000" dirty="0" smtClean="0">
                <a:latin typeface="Comic Sans MS" pitchFamily="66" charset="0"/>
              </a:rPr>
              <a:t>Начните </a:t>
            </a:r>
            <a:r>
              <a:rPr lang="ru-RU" sz="4000" dirty="0">
                <a:latin typeface="Comic Sans MS" pitchFamily="66" charset="0"/>
              </a:rPr>
              <a:t>собирать раздельно один или несколько видов отходов (фракций) у себя дома или в </a:t>
            </a:r>
            <a:r>
              <a:rPr lang="ru-RU" sz="4000" dirty="0" smtClean="0">
                <a:latin typeface="Comic Sans MS" pitchFamily="66" charset="0"/>
              </a:rPr>
              <a:t>школе.</a:t>
            </a:r>
          </a:p>
          <a:p>
            <a:pPr>
              <a:buNone/>
            </a:pPr>
            <a:r>
              <a:rPr lang="ru-RU" sz="4000" dirty="0" smtClean="0">
                <a:latin typeface="Comic Sans MS" pitchFamily="66" charset="0"/>
              </a:rPr>
              <a:t>Сдавайте </a:t>
            </a:r>
            <a:r>
              <a:rPr lang="ru-RU" sz="4000" dirty="0">
                <a:latin typeface="Comic Sans MS" pitchFamily="66" charset="0"/>
              </a:rPr>
              <a:t>их во вторичную переработку. 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26028" t="19887" r="26028"/>
          <a:stretch>
            <a:fillRect/>
          </a:stretch>
        </p:blipFill>
        <p:spPr bwMode="auto">
          <a:xfrm>
            <a:off x="5500694" y="3429000"/>
            <a:ext cx="3344191" cy="314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800" dirty="0" smtClean="0">
                <a:latin typeface="Book Antiqua" pitchFamily="18" charset="0"/>
              </a:rPr>
              <a:t>Он варился долго в доменной печи, чтоб потом нам сделали вилки, ножницы, ключи.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071546"/>
            <a:ext cx="8786874" cy="5054617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>
                <a:latin typeface="Book Antiqua" pitchFamily="18" charset="0"/>
              </a:rPr>
              <a:t>предметы, материалы</a:t>
            </a:r>
            <a:r>
              <a:rPr lang="ru-RU" dirty="0" smtClean="0">
                <a:latin typeface="Book Antiqua" pitchFamily="18" charset="0"/>
              </a:rPr>
              <a:t> </a:t>
            </a:r>
            <a:r>
              <a:rPr lang="ru-RU" b="1" dirty="0" smtClean="0">
                <a:latin typeface="Book Antiqua" pitchFamily="18" charset="0"/>
              </a:rPr>
              <a:t>и</a:t>
            </a:r>
            <a:r>
              <a:rPr lang="ru-RU" dirty="0" smtClean="0">
                <a:latin typeface="Book Antiqua" pitchFamily="18" charset="0"/>
              </a:rPr>
              <a:t> </a:t>
            </a:r>
            <a:r>
              <a:rPr lang="ru-RU" b="1" dirty="0" smtClean="0">
                <a:latin typeface="Book Antiqua" pitchFamily="18" charset="0"/>
              </a:rPr>
              <a:t>устройства,                                      использующиеся</a:t>
            </a:r>
            <a:r>
              <a:rPr lang="ru-RU" dirty="0" smtClean="0">
                <a:latin typeface="Book Antiqua" pitchFamily="18" charset="0"/>
              </a:rPr>
              <a:t> </a:t>
            </a:r>
            <a:r>
              <a:rPr lang="ru-RU" b="1" dirty="0" smtClean="0">
                <a:latin typeface="Book Antiqua" pitchFamily="18" charset="0"/>
              </a:rPr>
              <a:t>для</a:t>
            </a:r>
            <a:r>
              <a:rPr lang="ru-RU" dirty="0" smtClean="0">
                <a:latin typeface="Book Antiqua" pitchFamily="18" charset="0"/>
              </a:rPr>
              <a:t> </a:t>
            </a:r>
            <a:r>
              <a:rPr lang="ru-RU" b="1" dirty="0" smtClean="0">
                <a:latin typeface="Book Antiqua" pitchFamily="18" charset="0"/>
              </a:rPr>
              <a:t>обеспечения</a:t>
            </a:r>
            <a:r>
              <a:rPr lang="ru-RU" dirty="0" smtClean="0">
                <a:latin typeface="Book Antiqua" pitchFamily="18" charset="0"/>
              </a:rPr>
              <a:t> сохранности товаров и сырья во время перемещения, хранения и использования (тара); также сам процесс и комплекс мероприятий по подготовке предметов к таковому. </a:t>
            </a:r>
          </a:p>
          <a:p>
            <a:pPr>
              <a:buNone/>
            </a:pPr>
            <a:r>
              <a:rPr lang="ru-RU" dirty="0" smtClean="0">
                <a:latin typeface="Book Antiqua" pitchFamily="18" charset="0"/>
              </a:rPr>
              <a:t>По виду её классифицируют: </a:t>
            </a:r>
            <a:r>
              <a:rPr lang="ru-RU" i="1" dirty="0" smtClean="0">
                <a:latin typeface="Book Antiqua" pitchFamily="18" charset="0"/>
              </a:rPr>
              <a:t>пакет, пачка, коробка, бутылка, банка, туба, ампула, пробирка, стаканчик, ящик, бочка, барабан, фляга, канистра, мешок и другие виды </a:t>
            </a:r>
            <a:endParaRPr lang="ru-RU" i="1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000" dirty="0" smtClean="0">
                <a:latin typeface="Book Antiqua" pitchFamily="18" charset="0"/>
              </a:rPr>
              <a:t>Его делают из песка, </a:t>
            </a:r>
          </a:p>
          <a:p>
            <a:pPr>
              <a:buNone/>
            </a:pPr>
            <a:r>
              <a:rPr lang="ru-RU" sz="4000" dirty="0" smtClean="0">
                <a:latin typeface="Book Antiqua" pitchFamily="18" charset="0"/>
              </a:rPr>
              <a:t>Чаще всего оно прозрачное.</a:t>
            </a:r>
          </a:p>
          <a:p>
            <a:pPr>
              <a:buNone/>
            </a:pPr>
            <a:r>
              <a:rPr lang="ru-RU" sz="4000" dirty="0" smtClean="0">
                <a:latin typeface="Book Antiqua" pitchFamily="18" charset="0"/>
              </a:rPr>
              <a:t>Когда падает, оно разбивается.</a:t>
            </a:r>
          </a:p>
          <a:p>
            <a:pPr>
              <a:buNone/>
            </a:pPr>
            <a:r>
              <a:rPr lang="ru-RU" sz="4000" dirty="0" smtClean="0">
                <a:latin typeface="Book Antiqua" pitchFamily="18" charset="0"/>
              </a:rPr>
              <a:t>Брошенное в лесу, оно может стать причиной пожара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4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24375" t="30000" r="40000" b="8333"/>
          <a:stretch>
            <a:fillRect/>
          </a:stretch>
        </p:blipFill>
        <p:spPr bwMode="auto">
          <a:xfrm>
            <a:off x="1714480" y="1214422"/>
            <a:ext cx="5429256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800" dirty="0" smtClean="0">
                <a:latin typeface="Book Antiqua" pitchFamily="18" charset="0"/>
              </a:rPr>
              <a:t>Когда наводят дружно</a:t>
            </a:r>
          </a:p>
          <a:p>
            <a:pPr>
              <a:buNone/>
            </a:pPr>
            <a:r>
              <a:rPr lang="ru-RU" sz="4800" dirty="0" smtClean="0">
                <a:latin typeface="Book Antiqua" pitchFamily="18" charset="0"/>
              </a:rPr>
              <a:t>Порядок и уют,</a:t>
            </a:r>
          </a:p>
          <a:p>
            <a:pPr>
              <a:buNone/>
            </a:pPr>
            <a:r>
              <a:rPr lang="ru-RU" sz="4800" dirty="0" smtClean="0">
                <a:latin typeface="Book Antiqua" pitchFamily="18" charset="0"/>
              </a:rPr>
              <a:t>Все, что совсем не нужно,</a:t>
            </a:r>
          </a:p>
          <a:p>
            <a:pPr>
              <a:buNone/>
            </a:pPr>
            <a:r>
              <a:rPr lang="ru-RU" sz="4800" dirty="0" smtClean="0">
                <a:latin typeface="Book Antiqua" pitchFamily="18" charset="0"/>
              </a:rPr>
              <a:t>Мне люди отдают.</a:t>
            </a:r>
          </a:p>
          <a:p>
            <a:pPr>
              <a:buNone/>
            </a:pPr>
            <a:endParaRPr lang="ru-RU" sz="4800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0935" t="16731" r="47336" b="26446"/>
          <a:stretch>
            <a:fillRect/>
          </a:stretch>
        </p:blipFill>
        <p:spPr bwMode="auto">
          <a:xfrm>
            <a:off x="0" y="0"/>
            <a:ext cx="4143372" cy="3173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/>
          <a:srcRect l="26636" t="15784" r="27196" b="5296"/>
          <a:stretch>
            <a:fillRect/>
          </a:stretch>
        </p:blipFill>
        <p:spPr bwMode="auto">
          <a:xfrm>
            <a:off x="357158" y="2214554"/>
            <a:ext cx="3640480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/>
          <a:srcRect l="31963" t="18309" r="22756" b="12241"/>
          <a:stretch>
            <a:fillRect/>
          </a:stretch>
        </p:blipFill>
        <p:spPr bwMode="auto">
          <a:xfrm>
            <a:off x="3000364" y="3899626"/>
            <a:ext cx="3429024" cy="2958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/>
          <a:srcRect l="61542" t="29358" r="20701" b="46966"/>
          <a:stretch>
            <a:fillRect/>
          </a:stretch>
        </p:blipFill>
        <p:spPr bwMode="auto">
          <a:xfrm>
            <a:off x="5072066" y="3286124"/>
            <a:ext cx="400052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6"/>
          <a:srcRect l="11542" t="15784" r="33411" b="21080"/>
          <a:stretch>
            <a:fillRect/>
          </a:stretch>
        </p:blipFill>
        <p:spPr bwMode="auto">
          <a:xfrm>
            <a:off x="4268357" y="0"/>
            <a:ext cx="4875643" cy="3145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Book Antiqua" pitchFamily="18" charset="0"/>
              </a:rPr>
              <a:t>МУСОР</a:t>
            </a:r>
            <a:endParaRPr lang="ru-RU" b="1" dirty="0">
              <a:solidFill>
                <a:srgbClr val="FF0000"/>
              </a:solidFill>
              <a:latin typeface="Book Antiqua" pitchFamily="18" charset="0"/>
            </a:endParaRPr>
          </a:p>
        </p:txBody>
      </p:sp>
      <p:pic>
        <p:nvPicPr>
          <p:cNvPr id="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2710" t="21836" r="28034" b="7506"/>
          <a:stretch>
            <a:fillRect/>
          </a:stretch>
        </p:blipFill>
        <p:spPr bwMode="auto">
          <a:xfrm>
            <a:off x="142844" y="919898"/>
            <a:ext cx="8853110" cy="5938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0701" t="24623" r="22477" b="4349"/>
          <a:stretch>
            <a:fillRect/>
          </a:stretch>
        </p:blipFill>
        <p:spPr bwMode="auto">
          <a:xfrm>
            <a:off x="0" y="206475"/>
            <a:ext cx="9459947" cy="665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213</Words>
  <Application>Microsoft Office PowerPoint</Application>
  <PresentationFormat>Экран (4:3)</PresentationFormat>
  <Paragraphs>37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Экологический лекторий</vt:lpstr>
      <vt:lpstr>1.</vt:lpstr>
      <vt:lpstr>2</vt:lpstr>
      <vt:lpstr>3</vt:lpstr>
      <vt:lpstr>4</vt:lpstr>
      <vt:lpstr>5</vt:lpstr>
      <vt:lpstr>Слайд 7</vt:lpstr>
      <vt:lpstr>МУСОР</vt:lpstr>
      <vt:lpstr>Слайд 9</vt:lpstr>
      <vt:lpstr>Вторичное сырье Почему важно знать про переработку отходов? </vt:lpstr>
      <vt:lpstr>Слайд 11</vt:lpstr>
      <vt:lpstr>Слайд 12</vt:lpstr>
      <vt:lpstr>Слайд 13</vt:lpstr>
      <vt:lpstr>Слайд 14</vt:lpstr>
      <vt:lpstr>Слайд 15</vt:lpstr>
      <vt:lpstr>Слайд 16</vt:lpstr>
      <vt:lpstr>Шаг 1. Начните с себя 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30</cp:revision>
  <dcterms:created xsi:type="dcterms:W3CDTF">2022-01-12T14:26:51Z</dcterms:created>
  <dcterms:modified xsi:type="dcterms:W3CDTF">2022-04-30T14:30:12Z</dcterms:modified>
</cp:coreProperties>
</file>