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8" r:id="rId3"/>
    <p:sldId id="259" r:id="rId4"/>
    <p:sldId id="263" r:id="rId5"/>
    <p:sldId id="268" r:id="rId6"/>
    <p:sldId id="273" r:id="rId7"/>
    <p:sldId id="265" r:id="rId8"/>
    <p:sldId id="274" r:id="rId9"/>
    <p:sldId id="275" r:id="rId10"/>
    <p:sldId id="277" r:id="rId11"/>
    <p:sldId id="276" r:id="rId12"/>
    <p:sldId id="266" r:id="rId13"/>
    <p:sldId id="270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408" autoAdjust="0"/>
  </p:normalViewPr>
  <p:slideViewPr>
    <p:cSldViewPr>
      <p:cViewPr varScale="1">
        <p:scale>
          <a:sx n="66" d="100"/>
          <a:sy n="66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1950-1959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 formatCode="0.00">
                  <c:v>8.6</c:v>
                </c:pt>
                <c:pt idx="1">
                  <c:v>9.5</c:v>
                </c:pt>
                <c:pt idx="2">
                  <c:v>9.6999999999999993</c:v>
                </c:pt>
                <c:pt idx="3">
                  <c:v>9.4</c:v>
                </c:pt>
                <c:pt idx="4">
                  <c:v>8.8000000000000007</c:v>
                </c:pt>
                <c:pt idx="5">
                  <c:v>10.7</c:v>
                </c:pt>
                <c:pt idx="6" formatCode="0.00">
                  <c:v>8.4</c:v>
                </c:pt>
                <c:pt idx="7">
                  <c:v>10.7</c:v>
                </c:pt>
                <c:pt idx="8" formatCode="0.00">
                  <c:v>9.9</c:v>
                </c:pt>
                <c:pt idx="9">
                  <c:v>8.8000000000000007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2011-2020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shade val="76000"/>
                </a:schemeClr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10.199999999999999</c:v>
                </c:pt>
                <c:pt idx="1">
                  <c:v>11</c:v>
                </c:pt>
                <c:pt idx="2">
                  <c:v>11.7</c:v>
                </c:pt>
                <c:pt idx="3">
                  <c:v>11</c:v>
                </c:pt>
                <c:pt idx="4">
                  <c:v>11.8</c:v>
                </c:pt>
                <c:pt idx="5">
                  <c:v>11.4</c:v>
                </c:pt>
                <c:pt idx="6">
                  <c:v>11.5</c:v>
                </c:pt>
                <c:pt idx="7">
                  <c:v>11.3</c:v>
                </c:pt>
                <c:pt idx="8">
                  <c:v>11.9</c:v>
                </c:pt>
                <c:pt idx="9">
                  <c:v>12.2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54784144"/>
        <c:axId val="253689712"/>
      </c:lineChart>
      <c:catAx>
        <c:axId val="254784144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3689712"/>
        <c:crosses val="autoZero"/>
        <c:auto val="1"/>
        <c:lblAlgn val="ctr"/>
        <c:lblOffset val="100"/>
        <c:noMultiLvlLbl val="0"/>
      </c:catAx>
      <c:valAx>
        <c:axId val="253689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Среднегодовая температура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478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1950-1959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186</c:v>
                </c:pt>
                <c:pt idx="1">
                  <c:v>150</c:v>
                </c:pt>
                <c:pt idx="2">
                  <c:v>190</c:v>
                </c:pt>
                <c:pt idx="3">
                  <c:v>289</c:v>
                </c:pt>
                <c:pt idx="4">
                  <c:v>219</c:v>
                </c:pt>
                <c:pt idx="5">
                  <c:v>145</c:v>
                </c:pt>
                <c:pt idx="6">
                  <c:v>202</c:v>
                </c:pt>
                <c:pt idx="7">
                  <c:v>261</c:v>
                </c:pt>
                <c:pt idx="8">
                  <c:v>248</c:v>
                </c:pt>
                <c:pt idx="9">
                  <c:v>96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2011-2020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321</c:v>
                </c:pt>
                <c:pt idx="1">
                  <c:v>214</c:v>
                </c:pt>
                <c:pt idx="2">
                  <c:v>230</c:v>
                </c:pt>
                <c:pt idx="3">
                  <c:v>144</c:v>
                </c:pt>
                <c:pt idx="4">
                  <c:v>181</c:v>
                </c:pt>
                <c:pt idx="5">
                  <c:v>372</c:v>
                </c:pt>
                <c:pt idx="6">
                  <c:v>194</c:v>
                </c:pt>
                <c:pt idx="7">
                  <c:v>130</c:v>
                </c:pt>
                <c:pt idx="8">
                  <c:v>174</c:v>
                </c:pt>
                <c:pt idx="9">
                  <c:v>132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55021784"/>
        <c:axId val="255022168"/>
      </c:lineChart>
      <c:catAx>
        <c:axId val="255021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5022168"/>
        <c:crosses val="autoZero"/>
        <c:auto val="1"/>
        <c:lblAlgn val="ctr"/>
        <c:lblOffset val="100"/>
        <c:noMultiLvlLbl val="0"/>
      </c:catAx>
      <c:valAx>
        <c:axId val="255022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dirty="0" smtClean="0"/>
                  <a:t>Сумма</a:t>
                </a:r>
                <a:r>
                  <a:rPr lang="ru-RU" baseline="0" dirty="0" smtClean="0"/>
                  <a:t> выпавших осадков</a:t>
                </a:r>
                <a:endParaRPr lang="ru-RU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5021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080611451346362"/>
          <c:y val="0.91934232890492218"/>
          <c:w val="0.29618644891610774"/>
          <c:h val="5.71628105958120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98D40-9964-4881-9E7D-1E680F56BBA6}" type="datetimeFigureOut">
              <a:rPr lang="ru-RU" smtClean="0"/>
              <a:t>11.01.2022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BDA78-CC24-4D9E-AE12-9575C272B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049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BDA78-CC24-4D9E-AE12-9575C272BAF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447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BDA78-CC24-4D9E-AE12-9575C272BAF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459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9259D0B-0A90-432C-8712-18DD34ABA5FA}" type="datetimeFigureOut">
              <a:rPr lang="ru-RU" smtClean="0"/>
              <a:pPr/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EAEBDA4-C480-40B2-A99F-07620C6D59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071546"/>
            <a:ext cx="8458200" cy="1470025"/>
          </a:xfrm>
        </p:spPr>
        <p:txBody>
          <a:bodyPr/>
          <a:lstStyle/>
          <a:p>
            <a:pPr algn="ctr"/>
            <a:r>
              <a:rPr lang="ru-RU" dirty="0" smtClean="0"/>
              <a:t>Воздействие человека на климат Астраханской области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8751" y="4293096"/>
            <a:ext cx="4953000" cy="2736304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 smtClean="0"/>
              <a:t>Выполнили:</a:t>
            </a:r>
            <a:r>
              <a:rPr lang="ru-RU" sz="2900" dirty="0" smtClean="0"/>
              <a:t> </a:t>
            </a:r>
            <a:r>
              <a:rPr lang="ru-RU" sz="2900" dirty="0" smtClean="0"/>
              <a:t>Мусаев </a:t>
            </a:r>
            <a:r>
              <a:rPr lang="ru-RU" sz="2900" dirty="0" err="1"/>
              <a:t>Рунис</a:t>
            </a:r>
            <a:endParaRPr lang="ru-RU" sz="2900" dirty="0"/>
          </a:p>
          <a:p>
            <a:r>
              <a:rPr lang="ru-RU" sz="2900" dirty="0" smtClean="0"/>
              <a:t>                      </a:t>
            </a:r>
            <a:r>
              <a:rPr lang="ru-RU" sz="2900" dirty="0" smtClean="0"/>
              <a:t>    </a:t>
            </a:r>
            <a:r>
              <a:rPr lang="ru-RU" sz="2900" dirty="0" err="1" smtClean="0"/>
              <a:t>Утебаев</a:t>
            </a:r>
            <a:r>
              <a:rPr lang="ru-RU" sz="2900" dirty="0" smtClean="0"/>
              <a:t> </a:t>
            </a:r>
            <a:r>
              <a:rPr lang="ru-RU" sz="2900" dirty="0" err="1"/>
              <a:t>Румиль</a:t>
            </a:r>
            <a:endParaRPr lang="ru-RU" sz="2900" dirty="0"/>
          </a:p>
          <a:p>
            <a:r>
              <a:rPr lang="ru-RU" sz="2900" dirty="0" smtClean="0"/>
              <a:t>                       </a:t>
            </a:r>
            <a:r>
              <a:rPr lang="ru-RU" sz="2900" dirty="0" smtClean="0"/>
              <a:t>   </a:t>
            </a:r>
            <a:r>
              <a:rPr lang="ru-RU" sz="2900" dirty="0" err="1" smtClean="0"/>
              <a:t>Учащаеся</a:t>
            </a:r>
            <a:r>
              <a:rPr lang="ru-RU" sz="2900" dirty="0" smtClean="0"/>
              <a:t>  </a:t>
            </a:r>
            <a:r>
              <a:rPr lang="ru-RU" sz="2900" dirty="0"/>
              <a:t>6 класса</a:t>
            </a:r>
          </a:p>
          <a:p>
            <a:r>
              <a:rPr lang="ru-RU" sz="2900" dirty="0"/>
              <a:t> </a:t>
            </a:r>
          </a:p>
          <a:p>
            <a:r>
              <a:rPr lang="ru-RU" sz="2900" b="1" dirty="0"/>
              <a:t>Руководитель: </a:t>
            </a:r>
            <a:r>
              <a:rPr lang="ru-RU" sz="2900" dirty="0"/>
              <a:t>Сурганова И.П</a:t>
            </a:r>
          </a:p>
          <a:p>
            <a:r>
              <a:rPr lang="ru-RU" sz="2900" dirty="0"/>
              <a:t>Классный руководитель</a:t>
            </a:r>
          </a:p>
          <a:p>
            <a:r>
              <a:rPr lang="ru-RU" sz="2900" dirty="0"/>
              <a:t> </a:t>
            </a:r>
          </a:p>
          <a:p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Последствия связанные </a:t>
            </a:r>
            <a:br>
              <a:rPr lang="ru-RU" dirty="0"/>
            </a:br>
            <a:r>
              <a:rPr lang="ru-RU" dirty="0"/>
              <a:t>с изменением климата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2277608"/>
            <a:ext cx="4038600" cy="4525963"/>
          </a:xfrm>
        </p:spPr>
        <p:txBody>
          <a:bodyPr>
            <a:normAutofit/>
          </a:bodyPr>
          <a:lstStyle/>
          <a:p>
            <a:r>
              <a:rPr lang="ru-RU" sz="2400" dirty="0"/>
              <a:t>Потоки сильного ливня, внезапно обрушившегося на Астрахань 2 сентября, вызвали настоящий потоп. С</a:t>
            </a:r>
            <a:r>
              <a:rPr lang="ru-RU" sz="2400" dirty="0" smtClean="0"/>
              <a:t>ильный </a:t>
            </a:r>
            <a:r>
              <a:rPr lang="ru-RU" sz="2400" dirty="0"/>
              <a:t>дождь заполнил водой улицы и автомобильные </a:t>
            </a:r>
            <a:r>
              <a:rPr lang="ru-RU" sz="2400" dirty="0" smtClean="0"/>
              <a:t>дороги.</a:t>
            </a: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23567" y="8218731"/>
            <a:ext cx="301561" cy="2588636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19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19 мая  пыльная буря, сильнейшая за последние несколько лет, накрыла Астраханскую область. Ветер, пришедший с территории Калмыкии, повалил деревья, рекламные щиты и опорные конструкции.</a:t>
            </a:r>
            <a:endParaRPr lang="ru-RU" dirty="0"/>
          </a:p>
        </p:txBody>
      </p:sp>
      <p:pic>
        <p:nvPicPr>
          <p:cNvPr id="2050" name="Picture 2" descr="https://static.mk.ru/upload/entities/2019/05/27/14/articlesImages/image/89/0a/27/73/b61c1cb9b5c10033903cd4a13478b6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906" y="2420888"/>
            <a:ext cx="5100094" cy="316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8543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Последствия связанные </a:t>
            </a:r>
            <a:br>
              <a:rPr lang="ru-RU" dirty="0"/>
            </a:br>
            <a:r>
              <a:rPr lang="ru-RU" dirty="0"/>
              <a:t>с изменением климата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11560" y="1759496"/>
            <a:ext cx="8280920" cy="4525963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400" dirty="0"/>
              <a:t>Огромное облако едкого дыма, в течение нескольких суток накрывало Астрахань и пришло в наше село в октябре этого </a:t>
            </a:r>
            <a:r>
              <a:rPr lang="ru-RU" sz="2400" dirty="0" smtClean="0"/>
              <a:t>года.</a:t>
            </a:r>
            <a:r>
              <a:rPr lang="ru-RU" sz="2400" dirty="0"/>
              <a:t> </a:t>
            </a:r>
            <a:r>
              <a:rPr lang="ru-RU" sz="2400" dirty="0" smtClean="0"/>
              <a:t>Это объясняют пожарами в Казахстане. </a:t>
            </a:r>
            <a:r>
              <a:rPr lang="ru-RU" sz="2400" dirty="0"/>
              <a:t>Горит сухая </a:t>
            </a:r>
            <a:r>
              <a:rPr lang="ru-RU" sz="2400" dirty="0" smtClean="0"/>
              <a:t>растительность Володарском</a:t>
            </a:r>
            <a:r>
              <a:rPr lang="ru-RU" sz="2400" dirty="0"/>
              <a:t>, </a:t>
            </a:r>
            <a:r>
              <a:rPr lang="ru-RU" sz="2400" dirty="0" err="1"/>
              <a:t>Камызякском</a:t>
            </a:r>
            <a:r>
              <a:rPr lang="ru-RU" sz="2400" dirty="0"/>
              <a:t>, </a:t>
            </a:r>
            <a:r>
              <a:rPr lang="ru-RU" sz="2400" dirty="0" err="1"/>
              <a:t>Наримановском</a:t>
            </a:r>
            <a:r>
              <a:rPr lang="ru-RU" sz="2400" dirty="0"/>
              <a:t>, </a:t>
            </a:r>
            <a:r>
              <a:rPr lang="ru-RU" sz="2400" dirty="0" err="1"/>
              <a:t>Икрянинском</a:t>
            </a:r>
            <a:r>
              <a:rPr lang="ru-RU" sz="2400" dirty="0"/>
              <a:t>, Красноярском и Лиманском районах. </a:t>
            </a:r>
          </a:p>
        </p:txBody>
      </p:sp>
      <p:pic>
        <p:nvPicPr>
          <p:cNvPr id="3074" name="Picture 2" descr="https://arbuztoday.ru/wp-content/uploads/2021/10/247053174_117391880718403_2214247841818356514_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280" y="4022477"/>
            <a:ext cx="4607519" cy="257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rbuztoday.ru/wp-content/uploads/2021/10/DAD_87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22477"/>
            <a:ext cx="388085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199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500042"/>
            <a:ext cx="5757874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Способы предотвращения катаклизмов</a:t>
            </a:r>
            <a:endParaRPr lang="ru-RU" dirty="0"/>
          </a:p>
        </p:txBody>
      </p:sp>
      <p:pic>
        <p:nvPicPr>
          <p:cNvPr id="22530" name="Picture 2" descr="G:\фото проекта\oth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5598" y="3129773"/>
            <a:ext cx="1500198" cy="1494198"/>
          </a:xfrm>
          <a:prstGeom prst="rect">
            <a:avLst/>
          </a:prstGeom>
          <a:noFill/>
        </p:spPr>
      </p:pic>
      <p:pic>
        <p:nvPicPr>
          <p:cNvPr id="22533" name="Picture 5" descr="G:\фото проекта\udelnyy-par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623971"/>
            <a:ext cx="3779912" cy="2234029"/>
          </a:xfrm>
          <a:prstGeom prst="rect">
            <a:avLst/>
          </a:prstGeom>
          <a:noFill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755453"/>
            <a:ext cx="8229600" cy="432511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fr-FR" dirty="0"/>
              <a:t>сократить выбросы в атмосферу;</a:t>
            </a:r>
            <a:endParaRPr lang="ru-RU" dirty="0"/>
          </a:p>
          <a:p>
            <a:pPr lvl="0"/>
            <a:r>
              <a:rPr lang="fr-FR" dirty="0"/>
              <a:t>увеличивать количество зеленых насаждений;</a:t>
            </a:r>
            <a:endParaRPr lang="ru-RU" dirty="0"/>
          </a:p>
          <a:p>
            <a:pPr lvl="0"/>
            <a:r>
              <a:rPr lang="fr-FR" dirty="0"/>
              <a:t>использовать энергосберегающие устройства и приборы; </a:t>
            </a:r>
            <a:endParaRPr lang="ru-RU" dirty="0"/>
          </a:p>
          <a:p>
            <a:pPr lvl="0"/>
            <a:r>
              <a:rPr lang="fr-FR" dirty="0"/>
              <a:t>научиться рационально использовать те источники энергии, которые способны возобновляться; </a:t>
            </a:r>
            <a:endParaRPr lang="ru-RU" dirty="0"/>
          </a:p>
          <a:p>
            <a:pPr lvl="0"/>
            <a:r>
              <a:rPr lang="fr-FR" dirty="0"/>
              <a:t>рационально использование </a:t>
            </a:r>
            <a:endParaRPr lang="ru-RU" dirty="0" smtClean="0"/>
          </a:p>
          <a:p>
            <a:pPr lvl="0"/>
            <a:r>
              <a:rPr lang="fr-FR" dirty="0" smtClean="0"/>
              <a:t>энергоресурсов</a:t>
            </a:r>
            <a:r>
              <a:rPr lang="fr-FR" dirty="0"/>
              <a:t>. </a:t>
            </a:r>
            <a:endParaRPr lang="ru-RU" dirty="0"/>
          </a:p>
          <a:p>
            <a:pPr lvl="0"/>
            <a:r>
              <a:rPr lang="fr-FR" dirty="0"/>
              <a:t>обеспечивать безопасную </a:t>
            </a:r>
            <a:endParaRPr lang="ru-RU" dirty="0" smtClean="0"/>
          </a:p>
          <a:p>
            <a:pPr lvl="0"/>
            <a:r>
              <a:rPr lang="fr-FR" dirty="0" smtClean="0"/>
              <a:t>переработку </a:t>
            </a:r>
            <a:r>
              <a:rPr lang="fr-FR" dirty="0"/>
              <a:t>отходов;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340768"/>
            <a:ext cx="1614470" cy="2289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00306"/>
            <a:ext cx="8229600" cy="228601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</a:t>
            </a:r>
            <a:r>
              <a:rPr lang="ru-RU" dirty="0"/>
              <a:t> Изменения климата — процесс необратимый, но если снизить объемы сжигания топлива, размер вредных производств и остановить процесс загрязнения, наши потомки смогут увидеть Землю по-прежнему прекрасной.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785926"/>
            <a:ext cx="7215238" cy="31432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8900" dirty="0" smtClean="0"/>
              <a:t>Спасибо</a:t>
            </a:r>
            <a:br>
              <a:rPr lang="ru-RU" sz="8900" dirty="0" smtClean="0"/>
            </a:br>
            <a:r>
              <a:rPr lang="ru-RU" sz="8900" dirty="0" smtClean="0"/>
              <a:t>      за</a:t>
            </a:r>
            <a:br>
              <a:rPr lang="ru-RU" sz="8900" dirty="0" smtClean="0"/>
            </a:br>
            <a:r>
              <a:rPr lang="ru-RU" sz="8900" dirty="0" smtClean="0"/>
              <a:t>внимание!</a:t>
            </a:r>
            <a:endParaRPr lang="ru-RU" sz="8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358246" cy="5072098"/>
          </a:xfrm>
        </p:spPr>
        <p:txBody>
          <a:bodyPr>
            <a:normAutofit lnSpcReduction="10000"/>
          </a:bodyPr>
          <a:lstStyle/>
          <a:p>
            <a:pPr marL="6350" indent="352425" algn="just">
              <a:buNone/>
            </a:pPr>
            <a:r>
              <a:rPr lang="ru-RU" dirty="0">
                <a:latin typeface="Arbat" pitchFamily="2" charset="0"/>
              </a:rPr>
              <a:t> </a:t>
            </a:r>
            <a:r>
              <a:rPr lang="fr-FR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С каждым годом климат изменяется и мы не може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м</a:t>
            </a:r>
            <a:r>
              <a:rPr lang="fr-FR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 этого не заметить. В последней четверти двадцатого века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начало</a:t>
            </a:r>
            <a:r>
              <a:rPr lang="fr-FR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наблюдаться </a:t>
            </a:r>
            <a:r>
              <a:rPr lang="fr-FR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резкое потепление. </a:t>
            </a:r>
            <a:endParaRPr lang="ru-RU" sz="2600" dirty="0">
              <a:solidFill>
                <a:schemeClr val="accent2">
                  <a:lumMod val="75000"/>
                </a:schemeClr>
              </a:solidFill>
              <a:latin typeface="Arbat" pitchFamily="2" charset="0"/>
            </a:endParaRPr>
          </a:p>
          <a:p>
            <a:pPr marL="6350" indent="352425" algn="just">
              <a:buNone/>
            </a:pPr>
            <a:r>
              <a:rPr lang="ru-RU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Г</a:t>
            </a:r>
            <a:r>
              <a:rPr lang="fr-FR" sz="2600" dirty="0">
                <a:solidFill>
                  <a:schemeClr val="accent2">
                    <a:lumMod val="75000"/>
                  </a:schemeClr>
                </a:solidFill>
                <a:latin typeface="Arbat" pitchFamily="2" charset="0"/>
              </a:rPr>
              <a:t>лобальные изменения климата могут привести к опасным последствиям для всего человечества. </a:t>
            </a:r>
            <a:endParaRPr lang="ru-RU" sz="2600" dirty="0" smtClean="0">
              <a:solidFill>
                <a:schemeClr val="accent2">
                  <a:lumMod val="75000"/>
                </a:schemeClr>
              </a:solidFill>
              <a:latin typeface="Arbat" pitchFamily="2" charset="0"/>
            </a:endParaRPr>
          </a:p>
          <a:p>
            <a:pPr marL="6350" indent="352425" algn="just">
              <a:buNone/>
            </a:pPr>
            <a:endParaRPr lang="ru-RU" sz="2600" dirty="0">
              <a:solidFill>
                <a:schemeClr val="accent2">
                  <a:lumMod val="75000"/>
                </a:schemeClr>
              </a:solidFill>
              <a:latin typeface="Arbat" pitchFamily="2" charset="0"/>
            </a:endParaRPr>
          </a:p>
          <a:p>
            <a:pPr>
              <a:buNone/>
            </a:pPr>
            <a:r>
              <a:rPr lang="fr-FR" sz="3000" b="1" u="sng" dirty="0" smtClean="0">
                <a:solidFill>
                  <a:schemeClr val="accent6">
                    <a:lumMod val="75000"/>
                  </a:schemeClr>
                </a:solidFill>
              </a:rPr>
              <a:t>Цель проекта:</a:t>
            </a:r>
            <a:endParaRPr lang="ru-RU" sz="3000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fr-FR" sz="2400" b="1" dirty="0" smtClean="0"/>
              <a:t>Узнать</a:t>
            </a:r>
            <a:r>
              <a:rPr lang="ru-RU" sz="2400" b="1" dirty="0" smtClean="0"/>
              <a:t>,</a:t>
            </a:r>
            <a:r>
              <a:rPr lang="fr-FR" sz="2400" b="1" dirty="0" smtClean="0"/>
              <a:t> ка</a:t>
            </a:r>
            <a:r>
              <a:rPr lang="ru-RU" sz="2400" b="1" dirty="0" smtClean="0"/>
              <a:t>к</a:t>
            </a:r>
            <a:r>
              <a:rPr lang="fr-FR" sz="2400" b="1" dirty="0" smtClean="0"/>
              <a:t> человек влияет на климат</a:t>
            </a:r>
            <a:r>
              <a:rPr lang="ru-RU" sz="2400" b="1" dirty="0" smtClean="0"/>
              <a:t>.</a:t>
            </a:r>
          </a:p>
          <a:p>
            <a:endParaRPr lang="ru-RU" sz="2400" dirty="0" smtClean="0"/>
          </a:p>
          <a:p>
            <a:pPr marL="365125" indent="-101600">
              <a:buNone/>
            </a:pPr>
            <a:r>
              <a:rPr lang="fr-FR" b="1" u="sng" dirty="0" smtClean="0">
                <a:solidFill>
                  <a:schemeClr val="accent6">
                    <a:lumMod val="75000"/>
                  </a:schemeClr>
                </a:solidFill>
              </a:rPr>
              <a:t>Задачи проекта:</a:t>
            </a:r>
            <a:endParaRPr lang="ru-RU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dirty="0"/>
              <a:t>1) Выяснить причины изменения климата</a:t>
            </a:r>
          </a:p>
          <a:p>
            <a:r>
              <a:rPr lang="ru-RU" sz="2400" dirty="0"/>
              <a:t>2) </a:t>
            </a:r>
            <a:r>
              <a:rPr lang="ru-RU" sz="2400" dirty="0" smtClean="0"/>
              <a:t>Исследовать </a:t>
            </a:r>
            <a:r>
              <a:rPr lang="ru-RU" sz="2400" dirty="0"/>
              <a:t>изменение </a:t>
            </a:r>
            <a:r>
              <a:rPr lang="ru-RU" sz="2400" dirty="0" smtClean="0"/>
              <a:t>климата</a:t>
            </a:r>
          </a:p>
          <a:p>
            <a:endParaRPr lang="ru-RU" sz="24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571480"/>
            <a:ext cx="1971660" cy="1066800"/>
          </a:xfrm>
        </p:spPr>
        <p:txBody>
          <a:bodyPr/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38280"/>
            <a:ext cx="8222634" cy="508677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/>
              <a:t> </a:t>
            </a:r>
            <a:r>
              <a:rPr lang="fr-FR" dirty="0"/>
              <a:t>Климат – это многолетний режим погоды. </a:t>
            </a:r>
            <a:r>
              <a:rPr lang="ru-RU" dirty="0"/>
              <a:t>Климат Астраханской области умеренный, резко континентальный - с высокими температурами летом, низкими </a:t>
            </a:r>
            <a:r>
              <a:rPr lang="ru-RU" dirty="0" smtClean="0"/>
              <a:t>– зимой</a:t>
            </a:r>
          </a:p>
          <a:p>
            <a:pPr>
              <a:buNone/>
            </a:pPr>
            <a:r>
              <a:rPr lang="ru-RU" dirty="0"/>
              <a:t>Наиболее жаркий месяц года — июль. Зима мягкая, малоснежная. Наиболее холодный месяц — февраль. Погода, в основном, ясная или  облачная.</a:t>
            </a:r>
          </a:p>
          <a:p>
            <a:pPr>
              <a:buNone/>
            </a:pPr>
            <a:r>
              <a:rPr lang="ru-RU" dirty="0"/>
              <a:t>Наиболее жаркий месяц года — июль. Зима мягкая, малоснежная. Наиболее холодный месяц — февраль. Погода, в основном, ясная или  облачная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В   результате этого зимы стали мягче и короче… Весна сократилась за счёт наступления уже в мае летней жары. Лето удлинилось до октября и стало более жарким. Осадки летом выпадают в виде редких грозовых ливней. Осень стала теплее и продолжительнее.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00042"/>
            <a:ext cx="8229600" cy="1066800"/>
          </a:xfrm>
        </p:spPr>
        <p:txBody>
          <a:bodyPr/>
          <a:lstStyle/>
          <a:p>
            <a:r>
              <a:rPr lang="ru-RU" dirty="0" smtClean="0"/>
              <a:t>Причины изменения климата</a:t>
            </a:r>
            <a:endParaRPr lang="ru-RU" dirty="0"/>
          </a:p>
        </p:txBody>
      </p:sp>
      <p:pic>
        <p:nvPicPr>
          <p:cNvPr id="19458" name="Picture 2" descr="G:\фото проекта\7055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942438"/>
            <a:ext cx="2143140" cy="2143140"/>
          </a:xfrm>
          <a:prstGeom prst="rect">
            <a:avLst/>
          </a:prstGeom>
          <a:noFill/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223972" y="2318762"/>
            <a:ext cx="5581790" cy="289618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Существуют </a:t>
            </a:r>
            <a:r>
              <a:rPr lang="fr-FR" dirty="0"/>
              <a:t>разные причины изменения климата  </a:t>
            </a:r>
            <a:r>
              <a:rPr lang="ru-RU" dirty="0"/>
              <a:t>Ученые сходятся во мнении, что именно деятельность человека - сжигание нефти, газа и угля - приводит к парниковому эффекту, который вызывает повышение средней температуры.</a:t>
            </a:r>
          </a:p>
        </p:txBody>
      </p:sp>
      <p:pic>
        <p:nvPicPr>
          <p:cNvPr id="13" name="Picture 4" descr="G:\фото проекта\60_m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4500570"/>
            <a:ext cx="2071702" cy="2214578"/>
          </a:xfrm>
          <a:prstGeom prst="rect">
            <a:avLst/>
          </a:prstGeom>
          <a:noFill/>
        </p:spPr>
      </p:pic>
      <p:pic>
        <p:nvPicPr>
          <p:cNvPr id="14" name="Picture 2" descr="G:\фото проекта\d9556920-a1ef-11e7-9d85-a985a5be754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1376" y="2981834"/>
            <a:ext cx="2230403" cy="1936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20880" cy="1066800"/>
          </a:xfrm>
        </p:spPr>
        <p:txBody>
          <a:bodyPr>
            <a:norm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3200" dirty="0">
                <a:solidFill>
                  <a:prstClr val="black">
                    <a:lumMod val="65000"/>
                    <a:lumOff val="35000"/>
                  </a:prstClr>
                </a:solidFill>
              </a:rPr>
              <a:t>Изменение среднегодовой температуры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6142" y="5013176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marR="3619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fr-FR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оказатель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среднегодовой 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температуры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увеличился на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градуса</a:t>
            </a:r>
            <a:r>
              <a:rPr lang="fr-FR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Зимы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стали намного теплее, лето – жарче. Летом 2021 года  аномальная жара держалась все три летних месяца.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7239803"/>
              </p:ext>
            </p:extLst>
          </p:nvPr>
        </p:nvGraphicFramePr>
        <p:xfrm>
          <a:off x="611560" y="1196752"/>
          <a:ext cx="82296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Изменение </a:t>
            </a:r>
            <a:r>
              <a:rPr lang="ru-RU" dirty="0"/>
              <a:t>суммы выпавших осадков </a:t>
            </a: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0976756"/>
              </p:ext>
            </p:extLst>
          </p:nvPr>
        </p:nvGraphicFramePr>
        <p:xfrm>
          <a:off x="424993" y="1052736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51520" y="5085184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marR="36195" algn="just">
              <a:lnSpc>
                <a:spcPct val="150000"/>
              </a:lnSpc>
            </a:pPr>
            <a:r>
              <a:rPr lang="ru-RU" sz="2400" dirty="0"/>
              <a:t>П</a:t>
            </a:r>
            <a:r>
              <a:rPr lang="fr-FR" sz="2400" dirty="0"/>
              <a:t>оказатель </a:t>
            </a:r>
            <a:r>
              <a:rPr lang="ru-RU" sz="2400" dirty="0"/>
              <a:t>суммы выпавших осадков </a:t>
            </a:r>
            <a:r>
              <a:rPr lang="ru-RU" sz="2400" dirty="0" smtClean="0"/>
              <a:t>увеличился. Дожди низкой и средней интенсивности </a:t>
            </a:r>
            <a:r>
              <a:rPr lang="ru-RU" sz="2400" dirty="0"/>
              <a:t>сменились мощными ливнями.</a:t>
            </a:r>
          </a:p>
          <a:p>
            <a:pPr marL="36195" marR="36195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950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Последствия связанные </a:t>
            </a:r>
            <a:br>
              <a:rPr lang="ru-RU" dirty="0" smtClean="0"/>
            </a:br>
            <a:r>
              <a:rPr lang="ru-RU" dirty="0" smtClean="0"/>
              <a:t>с изменением климата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109728" indent="0" fontAlgn="base">
              <a:buNone/>
            </a:pPr>
            <a:r>
              <a:rPr lang="ru-RU" sz="2400" dirty="0"/>
              <a:t>Аномальная жара  в Астраханской области во время цветения картофеля привела  низкой урожайности и очень высокой  отпускной  цене на картофель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080" y="2209800"/>
            <a:ext cx="4474840" cy="33561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Последствия связанные </a:t>
            </a:r>
            <a:br>
              <a:rPr lang="ru-RU" dirty="0"/>
            </a:br>
            <a:r>
              <a:rPr lang="ru-RU" dirty="0"/>
              <a:t>с изменением климата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636912"/>
            <a:ext cx="4038600" cy="4525963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dirty="0" smtClean="0"/>
              <a:t>Нехватка </a:t>
            </a:r>
            <a:r>
              <a:rPr lang="ru-RU" sz="2400" dirty="0"/>
              <a:t>питьевой воды. В  Астраханской области </a:t>
            </a:r>
            <a:r>
              <a:rPr lang="ru-RU" sz="2400" dirty="0" smtClean="0"/>
              <a:t>наблюдается </a:t>
            </a:r>
            <a:r>
              <a:rPr lang="ru-RU" sz="2400" dirty="0"/>
              <a:t>рекордное маловодье, что ведет к нарушению водоснабжения  населенных пунктов.  Вода пахнет </a:t>
            </a:r>
            <a:r>
              <a:rPr lang="ru-RU" sz="2400" dirty="0" smtClean="0"/>
              <a:t>дустом.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318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Последствия связанные </a:t>
            </a:r>
            <a:br>
              <a:rPr lang="ru-RU" dirty="0"/>
            </a:br>
            <a:r>
              <a:rPr lang="ru-RU" dirty="0"/>
              <a:t>с изменением климата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19 мая  пыльная буря, сильнейшая за последние несколько лет, накрыла Астраханскую область. Ветер, пришедший с территории Калмыкии, повалил деревья, рекламные щиты и опорные конструкции.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23567" y="8218731"/>
            <a:ext cx="301561" cy="2588636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19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19 мая  пыльная буря, сильнейшая за последние несколько лет, накрыла Астраханскую область. Ветер, пришедший с территории Калмыкии, повалил деревья, рекламные щиты и опорные конструкции.</a:t>
            </a:r>
            <a:endParaRPr lang="ru-RU" dirty="0"/>
          </a:p>
        </p:txBody>
      </p:sp>
      <p:pic>
        <p:nvPicPr>
          <p:cNvPr id="8" name="Picture 2" descr="https://i.ytimg.com/vi/4bg6TbJhLU4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205" y="2271376"/>
            <a:ext cx="4357531" cy="392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1938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360</TotalTime>
  <Words>476</Words>
  <Application>Microsoft Office PowerPoint</Application>
  <PresentationFormat>Экран (4:3)</PresentationFormat>
  <Paragraphs>59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Arbat</vt:lpstr>
      <vt:lpstr>Calibri</vt:lpstr>
      <vt:lpstr>Georgia</vt:lpstr>
      <vt:lpstr>Times New Roman</vt:lpstr>
      <vt:lpstr>Trebuchet MS</vt:lpstr>
      <vt:lpstr>Wingdings 2</vt:lpstr>
      <vt:lpstr>Городская</vt:lpstr>
      <vt:lpstr>Воздействие человека на климат Астраханской области</vt:lpstr>
      <vt:lpstr>Презентация PowerPoint</vt:lpstr>
      <vt:lpstr>Климат</vt:lpstr>
      <vt:lpstr>Причины изменения климата</vt:lpstr>
      <vt:lpstr>Изменение среднегодовой температуры</vt:lpstr>
      <vt:lpstr>Изменение суммы выпавших осадков </vt:lpstr>
      <vt:lpstr>Последствия связанные  с изменением климата </vt:lpstr>
      <vt:lpstr>Последствия связанные  с изменением климата</vt:lpstr>
      <vt:lpstr>Последствия связанные  с изменением климата</vt:lpstr>
      <vt:lpstr>Последствия связанные  с изменением климата</vt:lpstr>
      <vt:lpstr>Последствия связанные  с изменением климата</vt:lpstr>
      <vt:lpstr>Способы предотвращения катаклизмов</vt:lpstr>
      <vt:lpstr>Вывод</vt:lpstr>
      <vt:lpstr>   Спасибо       за внимание!</vt:lpstr>
    </vt:vector>
  </TitlesOfParts>
  <Company>Krokoz™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Воздействие человека на климат</dc:title>
  <dc:creator>Admin</dc:creator>
  <cp:lastModifiedBy>Пользователь Windows</cp:lastModifiedBy>
  <cp:revision>44</cp:revision>
  <dcterms:created xsi:type="dcterms:W3CDTF">2017-11-27T16:16:36Z</dcterms:created>
  <dcterms:modified xsi:type="dcterms:W3CDTF">2022-01-11T06:33:07Z</dcterms:modified>
</cp:coreProperties>
</file>