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7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71" r:id="rId13"/>
    <p:sldId id="276" r:id="rId14"/>
    <p:sldId id="285" r:id="rId15"/>
    <p:sldId id="287" r:id="rId16"/>
    <p:sldId id="281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008000"/>
    <a:srgbClr val="66FFFF"/>
    <a:srgbClr val="FF0066"/>
    <a:srgbClr val="33CC33"/>
    <a:srgbClr val="CC99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970" autoAdjust="0"/>
  </p:normalViewPr>
  <p:slideViewPr>
    <p:cSldViewPr>
      <p:cViewPr varScale="1">
        <p:scale>
          <a:sx n="116" d="100"/>
          <a:sy n="116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638B3-0977-4754-9042-C9631FDF7F71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87DEC7-CBE2-49D2-8532-E803149C23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570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7DEC7-CBE2-49D2-8532-E803149C23A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618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87DEC7-CBE2-49D2-8532-E803149C23A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402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CC33">
                <a:lumMod val="76000"/>
                <a:lumOff val="24000"/>
              </a:srgbClr>
            </a:gs>
            <a:gs pos="69500">
              <a:srgbClr val="E2E1F3"/>
            </a:gs>
            <a:gs pos="24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14.png"/><Relationship Id="rId10" Type="http://schemas.openxmlformats.org/officeDocument/2006/relationships/image" Target="../media/image17.png"/><Relationship Id="rId4" Type="http://schemas.microsoft.com/office/2007/relationships/hdphoto" Target="../media/hdphoto1.wdp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16632"/>
            <a:ext cx="8856984" cy="648072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/>
              </a:rPr>
            </a:br>
            <a:r>
              <a:rPr lang="ru-RU" b="1" dirty="0">
                <a:solidFill>
                  <a:srgbClr val="FF0000"/>
                </a:solidFill>
                <a:latin typeface="Times New Roman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/>
              </a:rPr>
            </a:br>
            <a:r>
              <a:rPr lang="ru-RU" b="1" dirty="0">
                <a:solidFill>
                  <a:srgbClr val="FF0000"/>
                </a:solidFill>
                <a:latin typeface="Times New Roman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/>
              </a:rPr>
            </a:br>
            <a:r>
              <a:rPr lang="ru-RU" b="1" dirty="0">
                <a:solidFill>
                  <a:srgbClr val="FF0000"/>
                </a:solidFill>
                <a:latin typeface="Times New Roman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/>
              </a:rPr>
            </a:br>
            <a:r>
              <a:rPr lang="ru-RU" sz="3100" b="1" dirty="0" smtClean="0">
                <a:solidFill>
                  <a:srgbClr val="FF0000"/>
                </a:solidFill>
                <a:latin typeface="Times New Roman"/>
              </a:rPr>
              <a:t>«</a:t>
            </a:r>
            <a:r>
              <a:rPr lang="ru-RU" sz="3100" b="1" dirty="0">
                <a:solidFill>
                  <a:srgbClr val="FF0000"/>
                </a:solidFill>
                <a:latin typeface="Times New Roman"/>
              </a:rPr>
              <a:t>Путешествие по сказкам </a:t>
            </a:r>
            <a:br>
              <a:rPr lang="ru-RU" sz="3100" b="1" dirty="0">
                <a:solidFill>
                  <a:srgbClr val="FF0000"/>
                </a:solidFill>
                <a:latin typeface="Times New Roman"/>
              </a:rPr>
            </a:br>
            <a:r>
              <a:rPr lang="ru-RU" sz="3100" b="1" dirty="0">
                <a:solidFill>
                  <a:srgbClr val="FF0000"/>
                </a:solidFill>
                <a:latin typeface="Times New Roman"/>
              </a:rPr>
              <a:t>Корнея Ивановича Чуковского»</a:t>
            </a:r>
            <a:r>
              <a:rPr lang="ru-RU" sz="3100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3100" dirty="0">
                <a:solidFill>
                  <a:srgbClr val="000000"/>
                </a:solidFill>
                <a:latin typeface="Times New Roman"/>
              </a:rPr>
            </a:br>
            <a:r>
              <a:rPr lang="ru-RU" sz="3100" b="1" dirty="0" smtClean="0">
                <a:solidFill>
                  <a:srgbClr val="FF0000"/>
                </a:solidFill>
                <a:latin typeface="Times New Roman"/>
              </a:rPr>
              <a:t/>
            </a:r>
            <a:br>
              <a:rPr lang="ru-RU" sz="3100" b="1" dirty="0" smtClean="0">
                <a:solidFill>
                  <a:srgbClr val="FF0000"/>
                </a:solidFill>
                <a:latin typeface="Times New Roman"/>
              </a:rPr>
            </a:b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" t="7896" r="-1501" b="4279"/>
          <a:stretch/>
        </p:blipFill>
        <p:spPr bwMode="auto">
          <a:xfrm rot="20710563">
            <a:off x="586098" y="1307902"/>
            <a:ext cx="2251959" cy="2819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766" y="992373"/>
            <a:ext cx="2570514" cy="2911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20072" y="6103477"/>
            <a:ext cx="3718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ru-RU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 </a:t>
            </a:r>
            <a:r>
              <a:rPr lang="ru-RU" sz="1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</a:t>
            </a:r>
          </a:p>
          <a:p>
            <a:pPr lvl="0" algn="r"/>
            <a:r>
              <a:rPr lang="ru-RU" sz="16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Маслюкова</a:t>
            </a:r>
            <a:r>
              <a:rPr lang="ru-RU" sz="1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Ирина </a:t>
            </a:r>
            <a:r>
              <a:rPr lang="ru-RU" sz="16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Вдадимировна</a:t>
            </a:r>
            <a:endParaRPr lang="ru-RU" sz="1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0166" y="73697"/>
            <a:ext cx="77149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3000" b="1" dirty="0">
                <a:solidFill>
                  <a:srgbClr val="7030A0"/>
                </a:solidFill>
                <a:latin typeface="Times New Roman" pitchFamily="16" charset="0"/>
                <a:ea typeface="Microsoft YaHei" charset="-122"/>
              </a:rPr>
              <a:t>МБДОУ № 14 «Колобок» г. </a:t>
            </a:r>
            <a:r>
              <a:rPr lang="ru-RU" sz="3000" b="1" dirty="0" smtClean="0">
                <a:solidFill>
                  <a:srgbClr val="7030A0"/>
                </a:solidFill>
                <a:latin typeface="Times New Roman" pitchFamily="16" charset="0"/>
                <a:ea typeface="Microsoft YaHei" charset="-122"/>
              </a:rPr>
              <a:t>Тихорецка</a:t>
            </a:r>
            <a:endParaRPr lang="ru-RU" sz="3000" b="1" dirty="0">
              <a:solidFill>
                <a:srgbClr val="7030A0"/>
              </a:solidFill>
              <a:latin typeface="Times New Roman" pitchFamily="16" charset="0"/>
              <a:ea typeface="Microsoft YaHei" charset="-122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1305" y="1114950"/>
            <a:ext cx="2512589" cy="288516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51729" y="4000116"/>
            <a:ext cx="58642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cap="all" dirty="0" smtClean="0">
                <a:ln w="0"/>
                <a:solidFill>
                  <a:srgbClr val="CC0099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6" charset="0"/>
                <a:ea typeface="Microsoft YaHei" charset="-122"/>
              </a:rPr>
              <a:t>ПРЕЗЕНТАЦИЯ </a:t>
            </a:r>
          </a:p>
        </p:txBody>
      </p:sp>
    </p:spTree>
    <p:extLst>
      <p:ext uri="{BB962C8B-B14F-4D97-AF65-F5344CB8AC3E}">
        <p14:creationId xmlns:p14="http://schemas.microsoft.com/office/powerpoint/2010/main" val="71354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/>
              </a:rPr>
              <a:t>Следующая игра «Доскажи </a:t>
            </a:r>
            <a:r>
              <a:rPr lang="ru-RU" sz="2800" b="1" dirty="0">
                <a:solidFill>
                  <a:srgbClr val="7030A0"/>
                </a:solidFill>
                <a:latin typeface="Times New Roman"/>
              </a:rPr>
              <a:t>словечко»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48680"/>
            <a:ext cx="8568952" cy="597666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200" b="1" i="1" dirty="0" smtClean="0">
                <a:solidFill>
                  <a:srgbClr val="FF0000"/>
                </a:solidFill>
                <a:latin typeface="Times New Roman"/>
              </a:rPr>
              <a:t>(Задача детей </a:t>
            </a:r>
            <a:r>
              <a:rPr lang="ru-RU" sz="2200" b="1" i="1" dirty="0">
                <a:solidFill>
                  <a:srgbClr val="FF0000"/>
                </a:solidFill>
                <a:latin typeface="Times New Roman"/>
              </a:rPr>
              <a:t>узнать, </a:t>
            </a:r>
            <a:r>
              <a:rPr lang="ru-RU" sz="2200" b="1" i="1" dirty="0" smtClean="0">
                <a:solidFill>
                  <a:srgbClr val="FF0000"/>
                </a:solidFill>
                <a:latin typeface="Times New Roman"/>
              </a:rPr>
              <a:t>какая это сказка </a:t>
            </a:r>
            <a:r>
              <a:rPr lang="ru-RU" sz="2200" b="1" i="1" dirty="0">
                <a:solidFill>
                  <a:srgbClr val="FF0000"/>
                </a:solidFill>
                <a:latin typeface="Times New Roman"/>
              </a:rPr>
              <a:t>и продолжить </a:t>
            </a:r>
            <a:r>
              <a:rPr lang="ru-RU" sz="2200" b="1" i="1" dirty="0" smtClean="0">
                <a:solidFill>
                  <a:srgbClr val="FF0000"/>
                </a:solidFill>
                <a:latin typeface="Times New Roman"/>
              </a:rPr>
              <a:t>фразу.)</a:t>
            </a:r>
          </a:p>
          <a:p>
            <a:pPr marL="0" indent="0">
              <a:buNone/>
            </a:pPr>
            <a:r>
              <a:rPr lang="ru-RU" sz="2200" dirty="0">
                <a:solidFill>
                  <a:srgbClr val="7030A0"/>
                </a:solidFill>
                <a:latin typeface="Times New Roman"/>
              </a:rPr>
              <a:t>Отрывки из сказок: </a:t>
            </a:r>
            <a:endParaRPr lang="ru-RU" sz="2200" dirty="0" smtClean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endParaRPr lang="ru-RU" sz="2200" dirty="0" smtClean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FF0066"/>
                </a:solidFill>
                <a:latin typeface="Times New Roman"/>
              </a:rPr>
              <a:t>1</a:t>
            </a:r>
            <a:r>
              <a:rPr lang="ru-RU" sz="2400" b="1" dirty="0">
                <a:solidFill>
                  <a:srgbClr val="FF0066"/>
                </a:solidFill>
                <a:latin typeface="Times New Roman"/>
              </a:rPr>
              <a:t>. «Ох, нелегкая эта работа….. »</a:t>
            </a:r>
            <a:endParaRPr lang="ru-RU" sz="2400" b="1" dirty="0">
              <a:solidFill>
                <a:srgbClr val="FF0066"/>
              </a:solidFill>
            </a:endParaRPr>
          </a:p>
          <a:p>
            <a:pPr marL="0" indent="0">
              <a:buNone/>
            </a:pPr>
            <a:endParaRPr lang="ru-RU" sz="2400" dirty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endParaRPr lang="ru-RU" sz="2200" dirty="0" smtClean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endParaRPr lang="ru-RU" sz="2200" dirty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endParaRPr lang="ru-RU" sz="2200" dirty="0" smtClean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endParaRPr lang="ru-RU" sz="2200" dirty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endParaRPr lang="ru-RU" sz="2200" dirty="0" smtClean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endParaRPr lang="ru-RU" sz="2200" dirty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endParaRPr lang="ru-RU" sz="2200" dirty="0" smtClean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endParaRPr lang="ru-RU" sz="2200" dirty="0" smtClean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endParaRPr lang="ru-RU" sz="2200" dirty="0" smtClean="0">
              <a:solidFill>
                <a:srgbClr val="7030A0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2000" b="1" dirty="0" smtClean="0">
              <a:solidFill>
                <a:srgbClr val="008000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2000" b="1" dirty="0" smtClean="0">
              <a:solidFill>
                <a:srgbClr val="008000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2000" b="1" dirty="0" smtClean="0">
              <a:solidFill>
                <a:srgbClr val="008000"/>
              </a:solidFill>
              <a:latin typeface="Times New Roman"/>
            </a:endParaRPr>
          </a:p>
          <a:p>
            <a:pPr marL="0" lvl="0" indent="0" algn="r">
              <a:buNone/>
            </a:pPr>
            <a:endParaRPr lang="ru-RU" sz="2000" b="1" dirty="0" smtClean="0">
              <a:solidFill>
                <a:srgbClr val="008000"/>
              </a:solidFill>
              <a:latin typeface="Times New Roman"/>
            </a:endParaRPr>
          </a:p>
          <a:p>
            <a:pPr marL="0" lvl="0" indent="0" algn="r">
              <a:buNone/>
            </a:pPr>
            <a:r>
              <a:rPr lang="ru-RU" sz="2400" b="1" dirty="0" smtClean="0">
                <a:solidFill>
                  <a:srgbClr val="008000"/>
                </a:solidFill>
                <a:latin typeface="Times New Roman"/>
              </a:rPr>
              <a:t>2. «</a:t>
            </a:r>
            <a:r>
              <a:rPr lang="ru-RU" sz="2400" b="1" dirty="0">
                <a:solidFill>
                  <a:srgbClr val="008000"/>
                </a:solidFill>
                <a:latin typeface="Times New Roman"/>
              </a:rPr>
              <a:t>Всех излечит, исцелит…. »</a:t>
            </a:r>
            <a:endParaRPr lang="ru-RU" sz="2400" b="1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sz="2200" dirty="0" smtClean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endParaRPr lang="ru-RU" sz="2200" dirty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endParaRPr lang="ru-RU" sz="2200" dirty="0" smtClean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endParaRPr lang="ru-RU" sz="2200" dirty="0" smtClean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endParaRPr lang="ru-RU" sz="2200" dirty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endParaRPr lang="ru-RU" sz="2200" dirty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endParaRPr lang="ru-RU" sz="2200" dirty="0" smtClean="0">
              <a:solidFill>
                <a:srgbClr val="7030A0"/>
              </a:solidFill>
              <a:latin typeface="Times New Roman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3990686" cy="36942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084" y="2741729"/>
            <a:ext cx="4587104" cy="33944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606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ru-RU" sz="2300" b="1" dirty="0">
                <a:solidFill>
                  <a:srgbClr val="7030A0"/>
                </a:solidFill>
                <a:latin typeface="Times New Roman"/>
              </a:rPr>
              <a:t>Игра «Доскажи словечко»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3294" y="692696"/>
            <a:ext cx="8229600" cy="5976663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endParaRPr lang="ru-RU" sz="1500" b="1" dirty="0" smtClean="0">
              <a:solidFill>
                <a:srgbClr val="008000"/>
              </a:solidFill>
              <a:latin typeface="Times New Roman"/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rgbClr val="FF0066"/>
                </a:solidFill>
                <a:latin typeface="Times New Roman"/>
              </a:rPr>
              <a:t>3. «Ехали медведи на велосипеде, а за…. »</a:t>
            </a:r>
            <a:endParaRPr lang="ru-RU" sz="4400" dirty="0">
              <a:solidFill>
                <a:srgbClr val="FF0066"/>
              </a:solidFill>
            </a:endParaRPr>
          </a:p>
          <a:p>
            <a:pPr marL="0" lvl="0" indent="0">
              <a:buNone/>
            </a:pPr>
            <a:endParaRPr lang="ru-RU" sz="1500" b="1" dirty="0">
              <a:solidFill>
                <a:srgbClr val="FF0066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400" b="1" dirty="0" smtClean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400" b="1" dirty="0" smtClean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 smtClean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 smtClean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 smtClean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 smtClean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 smtClean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 smtClean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 smtClean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 smtClean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2400" b="1" dirty="0" smtClean="0">
              <a:solidFill>
                <a:srgbClr val="008000"/>
              </a:solidFill>
              <a:latin typeface="Times New Roman"/>
            </a:endParaRPr>
          </a:p>
          <a:p>
            <a:pPr marL="0" lvl="0" indent="0" algn="r">
              <a:buNone/>
            </a:pPr>
            <a:r>
              <a:rPr lang="ru-RU" sz="2400" b="1" dirty="0" smtClean="0">
                <a:solidFill>
                  <a:srgbClr val="008000"/>
                </a:solidFill>
                <a:latin typeface="Times New Roman"/>
              </a:rPr>
              <a:t>4</a:t>
            </a:r>
            <a:r>
              <a:rPr lang="ru-RU" sz="2400" b="1" dirty="0">
                <a:solidFill>
                  <a:srgbClr val="008000"/>
                </a:solidFill>
                <a:latin typeface="Times New Roman"/>
              </a:rPr>
              <a:t>. «И сейчас же брюки, брюки…»</a:t>
            </a:r>
          </a:p>
          <a:p>
            <a:pPr marL="0" lvl="0" indent="0">
              <a:buNone/>
            </a:pPr>
            <a:endParaRPr lang="ru-RU" sz="1500" b="1" dirty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 smtClean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>
              <a:solidFill>
                <a:srgbClr val="008000"/>
              </a:solidFill>
              <a:latin typeface="Times New Roman"/>
            </a:endParaRP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80" y="1357756"/>
            <a:ext cx="4426920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298017"/>
            <a:ext cx="4394621" cy="2858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452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ru-RU" sz="2300" b="1" dirty="0">
                <a:solidFill>
                  <a:srgbClr val="7030A0"/>
                </a:solidFill>
                <a:latin typeface="Times New Roman"/>
              </a:rPr>
              <a:t>Игра «Доскажи словечко»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FF0066"/>
                </a:solidFill>
                <a:latin typeface="Times New Roman"/>
              </a:rPr>
              <a:t>5. </a:t>
            </a:r>
            <a:r>
              <a:rPr lang="ru-RU" sz="2400" b="1" dirty="0">
                <a:solidFill>
                  <a:srgbClr val="FF0066"/>
                </a:solidFill>
                <a:latin typeface="Times New Roman"/>
              </a:rPr>
              <a:t>«Скачет сито по полям, а …..» </a:t>
            </a:r>
          </a:p>
          <a:p>
            <a:pPr marL="0" lvl="0" indent="0">
              <a:buNone/>
            </a:pPr>
            <a:endParaRPr lang="ru-RU" sz="1500" b="1" dirty="0" smtClean="0">
              <a:solidFill>
                <a:srgbClr val="FF0066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 smtClean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 smtClean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 smtClean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 smtClean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 smtClean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 smtClean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endParaRPr lang="ru-RU" sz="1500" b="1" dirty="0">
              <a:solidFill>
                <a:srgbClr val="008000"/>
              </a:solidFill>
              <a:latin typeface="Times New Roman"/>
            </a:endParaRPr>
          </a:p>
          <a:p>
            <a:pPr marL="0" lvl="0" indent="0">
              <a:buNone/>
            </a:pPr>
            <a:r>
              <a:rPr lang="ru-RU" sz="1500" b="1" dirty="0" smtClean="0">
                <a:solidFill>
                  <a:srgbClr val="008000"/>
                </a:solidFill>
                <a:latin typeface="Times New Roman"/>
              </a:rPr>
              <a:t> </a:t>
            </a:r>
          </a:p>
          <a:p>
            <a:pPr marL="0" lvl="0" indent="0" algn="r">
              <a:buNone/>
            </a:pPr>
            <a:r>
              <a:rPr lang="ru-RU" sz="2400" b="1" dirty="0" smtClean="0">
                <a:solidFill>
                  <a:srgbClr val="008000"/>
                </a:solidFill>
                <a:latin typeface="Times New Roman"/>
              </a:rPr>
              <a:t>6. «Мыши кошку изловили, в ….»</a:t>
            </a:r>
          </a:p>
          <a:p>
            <a:pPr marL="0" lvl="0" indent="0">
              <a:buNone/>
            </a:pPr>
            <a:r>
              <a:rPr lang="ru-RU" sz="2000" b="1" dirty="0" smtClean="0">
                <a:latin typeface="Times New Roman"/>
              </a:rPr>
              <a:t>- Вы прекрасно справились с заданием, хотите поиграть пальчиками? </a:t>
            </a:r>
            <a:r>
              <a:rPr lang="ru-RU" sz="2000" b="1" i="1" dirty="0" smtClean="0">
                <a:latin typeface="Times New Roman"/>
              </a:rPr>
              <a:t>(Ответы детей)</a:t>
            </a:r>
          </a:p>
          <a:p>
            <a:pPr marL="0" lvl="0" indent="0">
              <a:buNone/>
            </a:pPr>
            <a:endParaRPr lang="ru-RU" sz="4800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3" t="3802" r="4378" b="7963"/>
          <a:stretch/>
        </p:blipFill>
        <p:spPr bwMode="auto">
          <a:xfrm>
            <a:off x="378903" y="1268760"/>
            <a:ext cx="4336784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5" t="13580"/>
          <a:stretch/>
        </p:blipFill>
        <p:spPr bwMode="auto">
          <a:xfrm>
            <a:off x="4572000" y="2276871"/>
            <a:ext cx="4083858" cy="29966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80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16632"/>
            <a:ext cx="7560840" cy="5776409"/>
          </a:xfrm>
        </p:spPr>
        <p:txBody>
          <a:bodyPr>
            <a:no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1600" b="1" dirty="0" smtClean="0">
                <a:solidFill>
                  <a:srgbClr val="FF0066"/>
                </a:solidFill>
                <a:latin typeface="Times New Roman"/>
                <a:ea typeface="Times New Roman"/>
                <a:cs typeface="Times New Roman"/>
              </a:rPr>
              <a:t>ПАЛЬЧИКОВАЯ </a:t>
            </a:r>
            <a:r>
              <a:rPr lang="ru-RU" sz="1600" b="1" dirty="0">
                <a:solidFill>
                  <a:srgbClr val="FF0066"/>
                </a:solidFill>
                <a:latin typeface="Times New Roman"/>
                <a:ea typeface="Times New Roman"/>
                <a:cs typeface="Times New Roman"/>
              </a:rPr>
              <a:t>ГИМНАСТИКА</a:t>
            </a:r>
            <a:endParaRPr lang="ru-RU" sz="1600" dirty="0">
              <a:solidFill>
                <a:srgbClr val="FF0066"/>
              </a:solidFill>
              <a:latin typeface="Times New Roman"/>
              <a:ea typeface="Calibri"/>
              <a:cs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16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Мама по саду пойдёт, </a:t>
            </a:r>
            <a:r>
              <a:rPr lang="ru-RU" sz="16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Пальчиками </a:t>
            </a:r>
            <a:r>
              <a:rPr lang="ru-RU" sz="16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идут по 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верхней части бедра</a:t>
            </a:r>
            <a: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Мама с дерева сорвёт </a:t>
            </a:r>
            <a:r>
              <a:rPr lang="ru-RU" sz="16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16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Обеими </a:t>
            </a:r>
            <a:r>
              <a:rPr lang="ru-RU" sz="16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руками словно срывают с дерева.</a:t>
            </a:r>
            <a: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Туфельки, </a:t>
            </a:r>
            <a:r>
              <a:rPr lang="ru-RU" sz="16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сапожки, новые </a:t>
            </a:r>
            <a:r>
              <a:rPr lang="ru-RU" sz="1600" b="1" dirty="0" err="1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калошки</a:t>
            </a:r>
            <a:r>
              <a:rPr lang="ru-RU" sz="16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Шлёпают </a:t>
            </a:r>
            <a:r>
              <a:rPr lang="ru-RU" sz="16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попеременно 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ладошками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по верхней части бедра</a:t>
            </a:r>
            <a:r>
              <a:rPr lang="ru-RU" sz="16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Папа по саду пойдёт, </a:t>
            </a:r>
            <a:r>
              <a:rPr lang="ru-RU" sz="16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16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 </a:t>
            </a:r>
            <a:r>
              <a:rPr lang="ru-RU" sz="16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Пальчиками идут по верхней части бедра</a:t>
            </a:r>
            <a: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Папа </a:t>
            </a:r>
            <a:r>
              <a:rPr lang="ru-RU" sz="16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с дерева сорвёт 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marL="0" indent="0" algn="ctr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Обеими </a:t>
            </a:r>
            <a:r>
              <a:rPr lang="ru-RU" sz="16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руками словно срывают с дерева.</a:t>
            </a:r>
            <a: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Маше — </a:t>
            </a:r>
            <a:r>
              <a:rPr lang="ru-RU" sz="16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гамаши, </a:t>
            </a:r>
            <a:r>
              <a:rPr lang="ru-RU" sz="16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Зинке — ботинки, Нинке — чулки</a:t>
            </a:r>
            <a:br>
              <a:rPr lang="ru-RU" sz="16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Шлёпают </a:t>
            </a:r>
            <a:r>
              <a:rPr lang="ru-RU" sz="16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попеременно ладошками </a:t>
            </a:r>
          </a:p>
          <a:p>
            <a:pPr marL="0" lvl="0" indent="0" algn="ctr">
              <a:buNone/>
            </a:pPr>
            <a:r>
              <a:rPr lang="ru-RU" sz="16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по верхней части бедра</a:t>
            </a:r>
            <a:r>
              <a:rPr lang="ru-RU" sz="16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А </a:t>
            </a:r>
            <a:r>
              <a:rPr lang="ru-RU" sz="16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для </a:t>
            </a:r>
            <a:r>
              <a:rPr lang="ru-RU" sz="1600" b="1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Мурочки</a:t>
            </a:r>
            <a:r>
              <a:rPr lang="ru-RU" sz="16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6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такие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16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Показывают </a:t>
            </a:r>
            <a:r>
              <a:rPr lang="ru-RU" sz="16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кистями рук на себя</a:t>
            </a:r>
            <a: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Крохотные голубые </a:t>
            </a:r>
            <a:r>
              <a:rPr lang="ru-RU" sz="16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 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Показывают </a:t>
            </a:r>
            <a:r>
              <a:rPr lang="ru-RU" sz="16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какие маленькие</a:t>
            </a:r>
            <a: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b="1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Вязаные башмачки </a:t>
            </a:r>
            <a:r>
              <a:rPr lang="ru-RU" sz="16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600" b="1" dirty="0">
                <a:solidFill>
                  <a:srgbClr val="7030A0"/>
                </a:solidFill>
                <a:latin typeface="Times New Roman"/>
                <a:ea typeface="Times New Roman"/>
              </a:rPr>
              <a:t>на спицах.</a:t>
            </a:r>
            <a:br>
              <a:rPr lang="ru-RU" sz="1600" b="1" dirty="0">
                <a:solidFill>
                  <a:srgbClr val="7030A0"/>
                </a:solidFill>
                <a:latin typeface="Times New Roman"/>
                <a:ea typeface="Times New Roman"/>
              </a:rPr>
            </a:br>
            <a:r>
              <a:rPr lang="ru-RU" sz="16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   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Имитируют </a:t>
            </a:r>
            <a:r>
              <a:rPr lang="ru-RU" sz="1600" b="1" i="1" dirty="0">
                <a:solidFill>
                  <a:srgbClr val="FF0000"/>
                </a:solidFill>
                <a:latin typeface="Times New Roman"/>
                <a:ea typeface="Times New Roman"/>
              </a:rPr>
              <a:t>движение вязания </a:t>
            </a:r>
            <a: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/>
                <a:ea typeface="Times New Roman"/>
              </a:rPr>
            </a:br>
            <a:endParaRPr lang="ru-RU" sz="1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45502" y="5661248"/>
            <a:ext cx="88214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Готовы к следующей игре?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(Ответы детей).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Следующая игра «Четвертый лишний». Ваша задача найти лишнюю картинку и  назвать сказку.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20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56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«Четвертый лишний»</a:t>
            </a:r>
            <a:endParaRPr lang="ru-RU" sz="3600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6" t="1441" r="12973" b="2009"/>
          <a:stretch/>
        </p:blipFill>
        <p:spPr bwMode="auto">
          <a:xfrm>
            <a:off x="6230238" y="3439058"/>
            <a:ext cx="2574842" cy="3139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300192" y="3498184"/>
            <a:ext cx="1008112" cy="114396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53" name="Picture 9" descr="http://pokupkavigoda.ru/34922-3-large_default/%D0%9C%D0%BE%D0%B9%D0%B4%D0%BE%D0%B4%D1%8B%D1%80-%D1%81%D0%B1%D0%BE%D1%80%D0%BD%D0%B8%D0%BA%C2%A0%D0%BC%D1%83%D0%BB%D1%8C%D1%82%D1%84%D0%B8%D0%BB%D1%8C%D0%BC%D0%BE%D0%B2-%D0%BF%D0%BE-%D1%81%D0%BA%D0%B0%D0%B7%D0%BA%D0%B0%D0%BC-%D0%BA-%C2%A0%D0%B8-%C2%A0%D1%87%D1%83%D0%BA%D0%BE%D0%B2%D1%81%D0%BA%D0%BE%D0%B3%D0%BE-%D1%80%D0%B5%D0%B3%D0%B8%D0%BE%D0%BD%D0%B0%D0%BB%D1%8C%D0%BD%D0%BE%D0%B5%C2%A0%D0%B8%D0%B7%D0%B4%D0%B0%D0%BD%D0%B8%D0%B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8" r="6909"/>
          <a:stretch/>
        </p:blipFill>
        <p:spPr bwMode="auto">
          <a:xfrm>
            <a:off x="293538" y="791607"/>
            <a:ext cx="3129913" cy="2733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21" t="17737" r="19286" b="9049"/>
          <a:stretch/>
        </p:blipFill>
        <p:spPr bwMode="auto">
          <a:xfrm>
            <a:off x="131723" y="3636335"/>
            <a:ext cx="3001045" cy="29483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9" name="Picture 15" descr="https://fs01.urokinachalki.ru/e/0009ff-00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5" t="7540" r="4565" b="6180"/>
          <a:stretch/>
        </p:blipFill>
        <p:spPr bwMode="auto">
          <a:xfrm>
            <a:off x="5366085" y="764704"/>
            <a:ext cx="3614731" cy="2556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9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229600" cy="64807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какой сказке не встречается персонаж «крокодил»?</a:t>
            </a:r>
            <a:endParaRPr lang="ru-RU" sz="4000" dirty="0"/>
          </a:p>
        </p:txBody>
      </p:sp>
      <p:pic>
        <p:nvPicPr>
          <p:cNvPr id="2050" name="Picture 2" descr="http://s53.radikal.ru/i139/1110/b7/0d0b779c394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5" t="3191" r="3651" b="7009"/>
          <a:stretch/>
        </p:blipFill>
        <p:spPr bwMode="auto">
          <a:xfrm>
            <a:off x="539552" y="929257"/>
            <a:ext cx="2641611" cy="29824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96778"/>
            <a:ext cx="2664296" cy="34474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41" y="3911712"/>
            <a:ext cx="2713621" cy="2826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43" t="20475" r="14285" b="7977"/>
          <a:stretch/>
        </p:blipFill>
        <p:spPr bwMode="auto">
          <a:xfrm>
            <a:off x="5580112" y="4284114"/>
            <a:ext cx="3305554" cy="24109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941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rgbClr val="111111"/>
                </a:solidFill>
                <a:latin typeface="Arial"/>
              </a:rPr>
              <a:t/>
            </a:r>
            <a:br>
              <a:rPr lang="ru-RU" sz="2200" b="1" dirty="0" smtClean="0">
                <a:solidFill>
                  <a:srgbClr val="111111"/>
                </a:solidFill>
                <a:latin typeface="Arial"/>
              </a:rPr>
            </a:br>
            <a:endParaRPr lang="ru-RU" sz="49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480720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Ребята, наше путешествие заканчивается. </a:t>
            </a: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ослушайте еще одну  историю, о солнечном лучике.</a:t>
            </a:r>
          </a:p>
          <a:p>
            <a:pPr marL="0" indent="0" algn="ctr">
              <a:buNone/>
            </a:pPr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Релаксация </a:t>
            </a:r>
            <a:r>
              <a:rPr lang="ru-RU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«Солнечный лучик»</a:t>
            </a:r>
            <a:r>
              <a:rPr lang="ru-RU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5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55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Испугался </a:t>
            </a:r>
            <a:r>
              <a:rPr lang="ru-RU" sz="55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Крокодил,</a:t>
            </a:r>
            <a:br>
              <a:rPr lang="ru-RU" sz="55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5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Завопил, заголосил,</a:t>
            </a:r>
            <a:br>
              <a:rPr lang="ru-RU" sz="55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5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из пасти</a:t>
            </a:r>
            <a:br>
              <a:rPr lang="ru-RU" sz="55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5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зубастой</a:t>
            </a:r>
            <a:br>
              <a:rPr lang="ru-RU" sz="55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5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вывалилось,</a:t>
            </a:r>
            <a:br>
              <a:rPr lang="ru-RU" sz="55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5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небо выкатилось!</a:t>
            </a:r>
          </a:p>
          <a:p>
            <a:pPr marL="0" indent="0" algn="ctr">
              <a:buNone/>
            </a:pPr>
            <a:r>
              <a:rPr lang="ru-RU" sz="55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Побежало по кустам,</a:t>
            </a:r>
            <a:br>
              <a:rPr lang="ru-RU" sz="55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5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берёзовым </a:t>
            </a:r>
            <a:r>
              <a:rPr lang="ru-RU" sz="55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листам…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5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5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5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нашу </a:t>
            </a:r>
            <a:r>
              <a:rPr lang="ru-RU" sz="5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группу заглянул </a:t>
            </a:r>
            <a:r>
              <a:rPr lang="ru-RU" sz="5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солнечный лучик </a:t>
            </a:r>
            <a:r>
              <a:rPr lang="ru-RU" sz="5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солнца</a:t>
            </a:r>
            <a:r>
              <a:rPr lang="ru-RU" sz="5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Сейчас он светит нам в глаза. </a:t>
            </a:r>
            <a:r>
              <a:rPr lang="ru-RU" sz="5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Закрываем их. Теперь </a:t>
            </a:r>
            <a:r>
              <a:rPr lang="ru-RU" sz="5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движется дальше по лбу, щекам, носу, губам, подбородку… погладьте лучик на лбу, на щеках, на носу, на губах, на </a:t>
            </a:r>
            <a:r>
              <a:rPr lang="ru-RU" sz="5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подбородке. </a:t>
            </a:r>
            <a:r>
              <a:rPr lang="ru-RU" sz="5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Поглаживайте его аккуратно, чтобы не спугнуть! Сейчас он перебрался на макушку (гладим голову, затем на шею, живот, руки, ноги. Солнечный лучик пробежал по нам с головы до пяток и выскользнул в окно. Но тепло и свет, которые он принес, остались с нами.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5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Делаем три глубоких вдоха-выдоха и открываем глаза.</a:t>
            </a:r>
          </a:p>
          <a:p>
            <a:pPr>
              <a:lnSpc>
                <a:spcPct val="120000"/>
              </a:lnSpc>
            </a:pP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100671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6531"/>
            <a:ext cx="8229600" cy="604157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/>
              </a:rPr>
              <a:t>Итог: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904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Times New Roman"/>
              </a:rPr>
              <a:t>Ребята</a:t>
            </a:r>
            <a:r>
              <a:rPr lang="ru-RU" sz="2000" b="1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</a:rPr>
              <a:t>мы сегодня с вами  путешествовали по сказкам </a:t>
            </a:r>
            <a:r>
              <a:rPr lang="ru-RU" sz="2000" b="1" dirty="0">
                <a:solidFill>
                  <a:srgbClr val="000000"/>
                </a:solidFill>
                <a:latin typeface="Times New Roman"/>
              </a:rPr>
              <a:t>Корнея 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</a:rPr>
              <a:t>Ивановича Чуковского? Вспомнили </a:t>
            </a:r>
            <a:r>
              <a:rPr lang="ru-RU" sz="2000" b="1" dirty="0">
                <a:solidFill>
                  <a:srgbClr val="000000"/>
                </a:solidFill>
                <a:latin typeface="Times New Roman"/>
              </a:rPr>
              <a:t>писателя, 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</a:rPr>
              <a:t>который писал для детей . </a:t>
            </a:r>
            <a:r>
              <a:rPr lang="ru-RU" sz="2000" b="1" dirty="0">
                <a:solidFill>
                  <a:srgbClr val="000000"/>
                </a:solidFill>
                <a:latin typeface="Times New Roman"/>
              </a:rPr>
              <a:t>Всё, что написал и подарил нам Корней Иванович Чуковский, 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</a:rPr>
              <a:t>мы будем </a:t>
            </a:r>
            <a:r>
              <a:rPr lang="ru-RU" sz="2000" b="1" dirty="0">
                <a:solidFill>
                  <a:srgbClr val="000000"/>
                </a:solidFill>
                <a:latin typeface="Times New Roman"/>
              </a:rPr>
              <a:t>помнить долго и ещё не раз встретимся с его героями. Его сказки и стихи 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</a:rPr>
              <a:t>вы будете </a:t>
            </a:r>
            <a:r>
              <a:rPr lang="ru-RU" sz="2000" b="1" dirty="0">
                <a:solidFill>
                  <a:srgbClr val="000000"/>
                </a:solidFill>
                <a:latin typeface="Times New Roman"/>
              </a:rPr>
              <a:t>читать и в школе, рассказывать своим младшим сестренкам и братишкам, ведь они такие забавные, смешные и очень - очень 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</a:rPr>
              <a:t>добрые! </a:t>
            </a:r>
          </a:p>
          <a:p>
            <a:pPr>
              <a:buFontTx/>
              <a:buChar char="-"/>
            </a:pPr>
            <a:endParaRPr lang="ru-RU" sz="2200" b="1" dirty="0">
              <a:solidFill>
                <a:srgbClr val="000000"/>
              </a:solidFill>
              <a:latin typeface="Times New Roman"/>
            </a:endParaRPr>
          </a:p>
          <a:p>
            <a:pPr>
              <a:buFontTx/>
              <a:buChar char="-"/>
            </a:pPr>
            <a:endParaRPr lang="ru-RU" sz="2200" b="1" dirty="0" smtClean="0">
              <a:solidFill>
                <a:srgbClr val="000000"/>
              </a:solidFill>
              <a:latin typeface="Times New Roman"/>
            </a:endParaRPr>
          </a:p>
          <a:p>
            <a:pPr marL="0" lvl="0" indent="0" algn="ctr">
              <a:buNone/>
            </a:pPr>
            <a:endParaRPr lang="ru-RU" sz="96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endParaRPr lang="ru-RU" sz="4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endParaRPr lang="ru-RU" sz="4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endParaRPr lang="ru-RU" sz="4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46328"/>
            <a:ext cx="2585890" cy="29592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442" y="3005864"/>
            <a:ext cx="2814710" cy="2548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6" t="16363" b="6664"/>
          <a:stretch/>
        </p:blipFill>
        <p:spPr bwMode="auto">
          <a:xfrm>
            <a:off x="6024165" y="2719028"/>
            <a:ext cx="2736304" cy="29834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5593182"/>
            <a:ext cx="748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76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640"/>
            <a:ext cx="8424936" cy="640871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2600" b="1" dirty="0">
                <a:solidFill>
                  <a:srgbClr val="FF0000"/>
                </a:solidFill>
                <a:latin typeface="Times New Roman"/>
              </a:rPr>
              <a:t>Цель: </a:t>
            </a:r>
            <a:endParaRPr lang="ru-RU" sz="2600" b="1" dirty="0" smtClean="0">
              <a:solidFill>
                <a:srgbClr val="FF0000"/>
              </a:solidFill>
              <a:latin typeface="Times New Roman"/>
            </a:endParaRPr>
          </a:p>
          <a:p>
            <a:pPr marL="0" indent="0">
              <a:buNone/>
            </a:pPr>
            <a:r>
              <a:rPr lang="ru-RU" sz="2600" dirty="0" smtClean="0">
                <a:solidFill>
                  <a:srgbClr val="7030A0"/>
                </a:solidFill>
                <a:latin typeface="Times New Roman"/>
              </a:rPr>
              <a:t>1. Расширить </a:t>
            </a:r>
            <a:r>
              <a:rPr lang="ru-RU" sz="2600" dirty="0">
                <a:solidFill>
                  <a:srgbClr val="7030A0"/>
                </a:solidFill>
                <a:latin typeface="Times New Roman"/>
              </a:rPr>
              <a:t>знания детей о прочитанных произведениях К. И. Чуковского; </a:t>
            </a:r>
            <a:endParaRPr lang="ru-RU" sz="2600" dirty="0" smtClean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r>
              <a:rPr lang="ru-RU" sz="2600" dirty="0" smtClean="0">
                <a:solidFill>
                  <a:srgbClr val="7030A0"/>
                </a:solidFill>
                <a:latin typeface="Times New Roman"/>
              </a:rPr>
              <a:t>2</a:t>
            </a:r>
            <a:r>
              <a:rPr lang="ru-RU" sz="2600" dirty="0">
                <a:solidFill>
                  <a:srgbClr val="7030A0"/>
                </a:solidFill>
                <a:latin typeface="Times New Roman"/>
              </a:rPr>
              <a:t>. </a:t>
            </a:r>
            <a:r>
              <a:rPr lang="ru-RU" sz="2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Систематизировать знания детей произведений К.И. Чуковского и его сказочных героев.</a:t>
            </a:r>
          </a:p>
          <a:p>
            <a:pPr marL="0" indent="0">
              <a:buNone/>
            </a:pPr>
            <a:r>
              <a:rPr lang="ru-RU" sz="2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Закрепить правильное произношение звуков, выделение их в </a:t>
            </a:r>
            <a:r>
              <a:rPr lang="ru-RU" sz="2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словах</a:t>
            </a:r>
            <a:r>
              <a:rPr lang="ru-RU" sz="2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Способствовать развитию интереса к сказкам К.И. Чуковского, умению </a:t>
            </a:r>
            <a:r>
              <a:rPr lang="ru-RU" sz="2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сопереживать.</a:t>
            </a:r>
            <a:endParaRPr lang="ru-RU" sz="2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dirty="0">
                <a:solidFill>
                  <a:srgbClr val="7030A0"/>
                </a:solidFill>
                <a:latin typeface="Times New Roman"/>
              </a:rPr>
              <a:t>6</a:t>
            </a:r>
            <a:r>
              <a:rPr lang="ru-RU" sz="2600" dirty="0" smtClean="0">
                <a:solidFill>
                  <a:srgbClr val="7030A0"/>
                </a:solidFill>
                <a:latin typeface="Times New Roman"/>
              </a:rPr>
              <a:t>. </a:t>
            </a:r>
            <a:r>
              <a:rPr lang="ru-RU" sz="2600" dirty="0">
                <a:solidFill>
                  <a:srgbClr val="7030A0"/>
                </a:solidFill>
                <a:latin typeface="Times New Roman"/>
              </a:rPr>
              <a:t>Развивать память, внимание за счёт умения определять прочитанные произведения по иллюстрациям и отрывкам из них; </a:t>
            </a:r>
            <a:endParaRPr lang="ru-RU" sz="2600" dirty="0" smtClean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r>
              <a:rPr lang="ru-RU" sz="2600" dirty="0">
                <a:solidFill>
                  <a:srgbClr val="7030A0"/>
                </a:solidFill>
                <a:latin typeface="Times New Roman"/>
              </a:rPr>
              <a:t>7</a:t>
            </a:r>
            <a:r>
              <a:rPr lang="ru-RU" sz="2600" dirty="0" smtClean="0">
                <a:solidFill>
                  <a:srgbClr val="7030A0"/>
                </a:solidFill>
                <a:latin typeface="Times New Roman"/>
              </a:rPr>
              <a:t>. </a:t>
            </a:r>
            <a:r>
              <a:rPr lang="ru-RU" sz="2600" dirty="0">
                <a:solidFill>
                  <a:srgbClr val="7030A0"/>
                </a:solidFill>
                <a:latin typeface="Times New Roman"/>
              </a:rPr>
              <a:t>Воспитывать уважение и любовь к сказкам; </a:t>
            </a:r>
            <a:endParaRPr lang="ru-RU" sz="2600" dirty="0" smtClean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r>
              <a:rPr lang="ru-RU" sz="2600" dirty="0">
                <a:solidFill>
                  <a:srgbClr val="7030A0"/>
                </a:solidFill>
                <a:latin typeface="Times New Roman"/>
              </a:rPr>
              <a:t>8</a:t>
            </a:r>
            <a:r>
              <a:rPr lang="ru-RU" sz="2600" dirty="0" smtClean="0">
                <a:solidFill>
                  <a:srgbClr val="7030A0"/>
                </a:solidFill>
                <a:latin typeface="Times New Roman"/>
              </a:rPr>
              <a:t>. </a:t>
            </a:r>
            <a:r>
              <a:rPr lang="ru-RU" sz="2600" dirty="0">
                <a:solidFill>
                  <a:srgbClr val="7030A0"/>
                </a:solidFill>
                <a:latin typeface="Times New Roman"/>
              </a:rPr>
              <a:t>Воспитывать веру в добро, дружбу и любовь, в торжество над злом</a:t>
            </a:r>
            <a:r>
              <a:rPr lang="ru-RU" sz="2600" dirty="0" smtClean="0">
                <a:solidFill>
                  <a:srgbClr val="7030A0"/>
                </a:solidFill>
                <a:latin typeface="Times New Roman"/>
              </a:rPr>
              <a:t>;</a:t>
            </a:r>
            <a:r>
              <a:rPr lang="ru-RU" sz="2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6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</a:t>
            </a: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 К.И. Чуковского, мультимедийное устройство, ноутбук </a:t>
            </a:r>
            <a:br>
              <a:rPr lang="ru-RU" sz="2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Предварительная работа.</a:t>
            </a:r>
            <a:r>
              <a:rPr lang="ru-RU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1.Чтение произведений </a:t>
            </a:r>
            <a:r>
              <a:rPr lang="ru-RU" sz="2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К.И.Чуковского</a:t>
            </a:r>
            <a:r>
              <a:rPr lang="ru-RU" sz="2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«Айболит», «</a:t>
            </a:r>
            <a:r>
              <a:rPr lang="ru-RU" sz="2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Федорино</a:t>
            </a:r>
            <a:r>
              <a:rPr lang="ru-RU" sz="2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горе», «</a:t>
            </a:r>
            <a:r>
              <a:rPr lang="ru-RU" sz="2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Тараканище</a:t>
            </a:r>
            <a:r>
              <a:rPr lang="ru-RU" sz="2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«Путаница», «Краденое солнце», «Телефон», «Муха - Цокотуха», «Чудо- дерево», рассматривание иллюстрированных картинок к сказкам.</a:t>
            </a:r>
            <a:endParaRPr lang="ru-RU" sz="2600" dirty="0" smtClean="0">
              <a:solidFill>
                <a:srgbClr val="7030A0"/>
              </a:solidFill>
              <a:latin typeface="Times New Roman"/>
            </a:endParaRPr>
          </a:p>
          <a:p>
            <a:pPr marL="0" indent="0">
              <a:buNone/>
            </a:pPr>
            <a:endParaRPr lang="ru-RU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03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968" y="0"/>
            <a:ext cx="8229600" cy="692696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 smtClean="0">
                <a:solidFill>
                  <a:prstClr val="black"/>
                </a:solidFill>
                <a:latin typeface="Times New Roman"/>
              </a:rPr>
              <a:t/>
            </a:r>
            <a:br>
              <a:rPr lang="ru-RU" sz="2000" b="1" dirty="0" smtClean="0">
                <a:solidFill>
                  <a:prstClr val="black"/>
                </a:solidFill>
                <a:latin typeface="Times New Roman"/>
              </a:rPr>
            </a:br>
            <a:r>
              <a:rPr lang="ru-RU" sz="2000" b="1" dirty="0">
                <a:solidFill>
                  <a:prstClr val="black"/>
                </a:solidFill>
                <a:latin typeface="Times New Roman"/>
              </a:rPr>
              <a:t/>
            </a:r>
            <a:br>
              <a:rPr lang="ru-RU" sz="2000" b="1" dirty="0">
                <a:solidFill>
                  <a:prstClr val="black"/>
                </a:solidFill>
                <a:latin typeface="Times New Roman"/>
              </a:rPr>
            </a:br>
            <a:r>
              <a:rPr lang="ru-RU" sz="2000" b="1" dirty="0" smtClean="0">
                <a:solidFill>
                  <a:prstClr val="black"/>
                </a:solidFill>
                <a:latin typeface="Times New Roman"/>
              </a:rPr>
              <a:t/>
            </a:r>
            <a:br>
              <a:rPr lang="ru-RU" sz="2000" b="1" dirty="0" smtClean="0">
                <a:solidFill>
                  <a:prstClr val="black"/>
                </a:solidFill>
                <a:latin typeface="Times New Roman"/>
              </a:rPr>
            </a:br>
            <a:r>
              <a:rPr lang="ru-RU" sz="2000" b="1" dirty="0">
                <a:solidFill>
                  <a:prstClr val="black"/>
                </a:solidFill>
                <a:latin typeface="Times New Roman"/>
              </a:rPr>
              <a:t/>
            </a:r>
            <a:br>
              <a:rPr lang="ru-RU" sz="2000" b="1" dirty="0">
                <a:solidFill>
                  <a:prstClr val="black"/>
                </a:solidFill>
                <a:latin typeface="Times New Roman"/>
              </a:rPr>
            </a:br>
            <a:r>
              <a:rPr lang="ru-RU" sz="2000" b="1" dirty="0" smtClean="0">
                <a:solidFill>
                  <a:prstClr val="black"/>
                </a:solidFill>
                <a:latin typeface="Times New Roman"/>
              </a:rPr>
              <a:t>- </a:t>
            </a:r>
            <a:r>
              <a:rPr lang="ru-RU" sz="2000" b="1" dirty="0">
                <a:solidFill>
                  <a:prstClr val="black"/>
                </a:solidFill>
                <a:latin typeface="Times New Roman"/>
              </a:rPr>
              <a:t>Ребята, а вы любите путешествовать?  </a:t>
            </a:r>
            <a:r>
              <a:rPr lang="ru-RU" sz="2000" b="1" i="1" dirty="0">
                <a:solidFill>
                  <a:prstClr val="black"/>
                </a:solidFill>
                <a:latin typeface="Times New Roman"/>
              </a:rPr>
              <a:t>(Ответы детей)</a:t>
            </a:r>
            <a:br>
              <a:rPr lang="ru-RU" sz="2000" b="1" i="1" dirty="0">
                <a:solidFill>
                  <a:prstClr val="black"/>
                </a:solidFill>
                <a:latin typeface="Times New Roman"/>
              </a:rPr>
            </a:br>
            <a:r>
              <a:rPr lang="ru-RU" sz="2000" b="1" dirty="0">
                <a:solidFill>
                  <a:prstClr val="black"/>
                </a:solidFill>
                <a:latin typeface="Times New Roman"/>
              </a:rPr>
              <a:t> - Предлагаю отправиться в путешествие по сказкам, а по каким, вы сами угадаете.</a:t>
            </a:r>
            <a:br>
              <a:rPr lang="ru-RU" sz="2000" b="1" dirty="0">
                <a:solidFill>
                  <a:prstClr val="black"/>
                </a:solidFill>
                <a:latin typeface="Times New Roman"/>
              </a:rPr>
            </a:br>
            <a:r>
              <a:rPr lang="ru-RU" sz="2800" dirty="0" smtClean="0">
                <a:solidFill>
                  <a:srgbClr val="7030A0"/>
                </a:solidFill>
                <a:latin typeface="Times New Roman"/>
              </a:rPr>
              <a:t>Как </a:t>
            </a:r>
            <a:r>
              <a:rPr lang="ru-RU" sz="2800" dirty="0">
                <a:solidFill>
                  <a:srgbClr val="7030A0"/>
                </a:solidFill>
                <a:latin typeface="Times New Roman"/>
              </a:rPr>
              <a:t>называются сказки?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87"/>
          <a:stretch/>
        </p:blipFill>
        <p:spPr bwMode="auto">
          <a:xfrm>
            <a:off x="6588224" y="3562132"/>
            <a:ext cx="2441407" cy="22025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13" t="2515" r="2830" b="8051"/>
          <a:stretch/>
        </p:blipFill>
        <p:spPr bwMode="auto">
          <a:xfrm>
            <a:off x="3707904" y="3816094"/>
            <a:ext cx="2260757" cy="23673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669" y="1297880"/>
            <a:ext cx="2429921" cy="24594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2520280" cy="24468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8" t="5797" r="7630" b="9245"/>
          <a:stretch/>
        </p:blipFill>
        <p:spPr bwMode="auto">
          <a:xfrm>
            <a:off x="491172" y="3789040"/>
            <a:ext cx="2856692" cy="2024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403" y="1304152"/>
            <a:ext cx="2657351" cy="266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0603" y="5952998"/>
            <a:ext cx="87062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Ребята, название сказок вы знаете, а кто же написал эти сказки? 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(Ответы детей)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76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1102491"/>
            <a:ext cx="5040560" cy="5422853"/>
          </a:xfrm>
        </p:spPr>
        <p:txBody>
          <a:bodyPr>
            <a:noAutofit/>
          </a:bodyPr>
          <a:lstStyle/>
          <a:p>
            <a:pPr algn="l"/>
            <a:r>
              <a:rPr lang="ru-RU" sz="22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- 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Какой добрый, ласковый, улыбчивый у него взгляд.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Детским 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поэтом и сказочником К. И. Чуковский стал случайно. Вышло это так. Заболел его маленький сынишка. Корней Иванович вёз его в поезде. Мальчик капризничал, стонал, плакал. И чтобы как-то развлечь сына, Корней Иванович стал рассказывать ему смешные истории, которые происходили в его жизни. А потом всё смешалось: что было на самом деле и чего никогда не было. </a:t>
            </a:r>
            <a:endParaRPr lang="ru-RU" sz="2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5" t="4808" b="18149"/>
          <a:stretch/>
        </p:blipFill>
        <p:spPr bwMode="auto">
          <a:xfrm>
            <a:off x="84836" y="1484784"/>
            <a:ext cx="3716346" cy="43935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116632"/>
            <a:ext cx="8856984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7030A0"/>
                </a:solidFill>
                <a:latin typeface="Times New Roman"/>
              </a:rPr>
              <a:t> - Взгляните </a:t>
            </a:r>
            <a:r>
              <a:rPr lang="ru-RU" sz="2200" b="1" dirty="0">
                <a:solidFill>
                  <a:srgbClr val="7030A0"/>
                </a:solidFill>
                <a:latin typeface="Times New Roman"/>
              </a:rPr>
              <a:t>на этот портрет. </a:t>
            </a:r>
            <a:r>
              <a:rPr lang="ru-RU" sz="2200" b="1" dirty="0" smtClean="0">
                <a:solidFill>
                  <a:srgbClr val="7030A0"/>
                </a:solidFill>
                <a:latin typeface="Times New Roman"/>
              </a:rPr>
              <a:t>Что </a:t>
            </a:r>
            <a:r>
              <a:rPr lang="ru-RU" sz="2200" b="1" dirty="0">
                <a:solidFill>
                  <a:srgbClr val="7030A0"/>
                </a:solidFill>
                <a:latin typeface="Times New Roman"/>
              </a:rPr>
              <a:t>вы можете сказать об этом писателе</a:t>
            </a:r>
            <a:r>
              <a:rPr lang="ru-RU" sz="2200" b="1" dirty="0" smtClean="0">
                <a:solidFill>
                  <a:srgbClr val="7030A0"/>
                </a:solidFill>
                <a:latin typeface="Times New Roman"/>
              </a:rPr>
              <a:t>? </a:t>
            </a:r>
            <a:r>
              <a:rPr lang="ru-RU" sz="2200" b="1" i="1" dirty="0" smtClean="0">
                <a:solidFill>
                  <a:srgbClr val="7030A0"/>
                </a:solidFill>
                <a:latin typeface="Times New Roman"/>
              </a:rPr>
              <a:t>(Ответы детей)</a:t>
            </a:r>
          </a:p>
          <a:p>
            <a:r>
              <a:rPr lang="ru-RU" sz="2200" b="1" dirty="0" smtClean="0">
                <a:solidFill>
                  <a:srgbClr val="7030A0"/>
                </a:solidFill>
                <a:latin typeface="Times New Roman"/>
              </a:rPr>
              <a:t>Ребята , вы уже знакомы с творчеством К. И. Чуковского, но еще есть несколько интересных фактов, и я хочу о них вам рассказать</a:t>
            </a:r>
            <a:r>
              <a:rPr lang="ru-RU" sz="2400" b="1" dirty="0" smtClean="0">
                <a:solidFill>
                  <a:srgbClr val="7030A0"/>
                </a:solidFill>
                <a:latin typeface="Times New Roman"/>
              </a:rPr>
              <a:t>.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76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8784976" cy="65527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200" b="1" dirty="0" smtClean="0">
                <a:solidFill>
                  <a:srgbClr val="000000"/>
                </a:solidFill>
                <a:latin typeface="Times New Roman"/>
              </a:rPr>
              <a:t>Начав </a:t>
            </a:r>
            <a:r>
              <a:rPr lang="ru-RU" sz="2200" b="1" dirty="0">
                <a:solidFill>
                  <a:srgbClr val="000000"/>
                </a:solidFill>
                <a:latin typeface="Times New Roman"/>
              </a:rPr>
              <a:t>рассказывать, он не знал, что будет дальше.</a:t>
            </a:r>
          </a:p>
          <a:p>
            <a:pPr marL="0" indent="0" algn="ctr">
              <a:buNone/>
            </a:pPr>
            <a:r>
              <a:rPr lang="ru-RU" sz="2200" b="1" i="1" dirty="0">
                <a:solidFill>
                  <a:srgbClr val="FF0000"/>
                </a:solidFill>
                <a:latin typeface="Times New Roman"/>
              </a:rPr>
              <a:t>Жил да был крокодил</a:t>
            </a:r>
          </a:p>
          <a:p>
            <a:pPr marL="0" indent="0" algn="ctr">
              <a:buNone/>
            </a:pPr>
            <a:r>
              <a:rPr lang="ru-RU" sz="2200" b="1" i="1" dirty="0">
                <a:solidFill>
                  <a:srgbClr val="FF0000"/>
                </a:solidFill>
                <a:latin typeface="Times New Roman"/>
              </a:rPr>
              <a:t>Он по улицам ходил</a:t>
            </a:r>
          </a:p>
          <a:p>
            <a:pPr marL="0" indent="0" algn="ctr">
              <a:buNone/>
            </a:pPr>
            <a:r>
              <a:rPr lang="ru-RU" sz="2200" b="1" i="1" dirty="0">
                <a:solidFill>
                  <a:srgbClr val="FF0000"/>
                </a:solidFill>
                <a:latin typeface="Times New Roman"/>
              </a:rPr>
              <a:t>По-турецки </a:t>
            </a:r>
            <a:r>
              <a:rPr lang="ru-RU" sz="2200" b="1" i="1" dirty="0" smtClean="0">
                <a:solidFill>
                  <a:srgbClr val="FF0000"/>
                </a:solidFill>
                <a:latin typeface="Times New Roman"/>
              </a:rPr>
              <a:t>говорил</a:t>
            </a:r>
            <a:endParaRPr lang="ru-RU" sz="2200" b="1" i="1" dirty="0">
              <a:solidFill>
                <a:srgbClr val="FF0000"/>
              </a:solidFill>
              <a:latin typeface="Times New Roman"/>
            </a:endParaRPr>
          </a:p>
          <a:p>
            <a:pPr marL="0" indent="0" algn="ctr">
              <a:buNone/>
            </a:pPr>
            <a:r>
              <a:rPr lang="ru-RU" sz="2200" b="1" i="1" dirty="0">
                <a:solidFill>
                  <a:srgbClr val="FF0000"/>
                </a:solidFill>
                <a:latin typeface="Times New Roman"/>
              </a:rPr>
              <a:t>Крокодил, крокодил, </a:t>
            </a:r>
            <a:r>
              <a:rPr lang="ru-RU" sz="2200" b="1" i="1" dirty="0" err="1" smtClean="0">
                <a:solidFill>
                  <a:srgbClr val="FF0000"/>
                </a:solidFill>
                <a:latin typeface="Times New Roman"/>
              </a:rPr>
              <a:t>крокодилович</a:t>
            </a:r>
            <a:r>
              <a:rPr lang="ru-RU" sz="2200" b="1" i="1" dirty="0" smtClean="0">
                <a:solidFill>
                  <a:srgbClr val="FF0000"/>
                </a:solidFill>
                <a:latin typeface="Times New Roman"/>
              </a:rPr>
              <a:t>.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rgbClr val="000000"/>
                </a:solidFill>
                <a:latin typeface="Times New Roman"/>
              </a:rPr>
              <a:t>И </a:t>
            </a:r>
            <a:r>
              <a:rPr lang="ru-RU" sz="2200" b="1" dirty="0">
                <a:solidFill>
                  <a:srgbClr val="000000"/>
                </a:solidFill>
                <a:latin typeface="Times New Roman"/>
              </a:rPr>
              <a:t>мальчик, слушая отца, затих и успокоился. Для отца было важно отвлечь внимание сына от болезни. Через некоторое время он </a:t>
            </a:r>
            <a:r>
              <a:rPr lang="ru-RU" sz="2200" b="1" dirty="0" smtClean="0">
                <a:solidFill>
                  <a:srgbClr val="000000"/>
                </a:solidFill>
                <a:latin typeface="Times New Roman"/>
              </a:rPr>
              <a:t>             </a:t>
            </a:r>
          </a:p>
          <a:p>
            <a:pPr marL="0" indent="0">
              <a:buNone/>
            </a:pPr>
            <a:r>
              <a:rPr lang="ru-RU" sz="2200" b="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200" b="1" dirty="0" smtClean="0">
                <a:solidFill>
                  <a:srgbClr val="000000"/>
                </a:solidFill>
                <a:latin typeface="Times New Roman"/>
              </a:rPr>
              <a:t>                                                    продолжал</a:t>
            </a:r>
            <a:r>
              <a:rPr lang="ru-RU" sz="2200" b="1" dirty="0">
                <a:solidFill>
                  <a:srgbClr val="000000"/>
                </a:solidFill>
                <a:latin typeface="Times New Roman"/>
              </a:rPr>
              <a:t>:</a:t>
            </a:r>
          </a:p>
          <a:p>
            <a:pPr marL="0" indent="0" algn="ctr">
              <a:buNone/>
            </a:pPr>
            <a:r>
              <a:rPr lang="ru-RU" sz="2200" b="1" i="1" dirty="0">
                <a:solidFill>
                  <a:srgbClr val="FF0000"/>
                </a:solidFill>
                <a:latin typeface="Times New Roman"/>
              </a:rPr>
              <a:t>И дать ему в награду</a:t>
            </a:r>
          </a:p>
          <a:p>
            <a:pPr marL="0" indent="0" algn="ctr">
              <a:buNone/>
            </a:pPr>
            <a:r>
              <a:rPr lang="ru-RU" sz="2200" b="1" i="1" dirty="0">
                <a:solidFill>
                  <a:srgbClr val="FF0000"/>
                </a:solidFill>
                <a:latin typeface="Times New Roman"/>
              </a:rPr>
              <a:t>100 фунтов </a:t>
            </a:r>
            <a:r>
              <a:rPr lang="ru-RU" sz="2200" b="1" i="1" dirty="0" smtClean="0">
                <a:solidFill>
                  <a:srgbClr val="FF0000"/>
                </a:solidFill>
                <a:latin typeface="Times New Roman"/>
              </a:rPr>
              <a:t>шоколаду</a:t>
            </a:r>
            <a:endParaRPr lang="ru-RU" sz="2200" b="1" i="1" dirty="0">
              <a:solidFill>
                <a:srgbClr val="FF0000"/>
              </a:solidFill>
              <a:latin typeface="Times New Roman"/>
            </a:endParaRPr>
          </a:p>
          <a:p>
            <a:pPr marL="0" indent="0" algn="ctr">
              <a:buNone/>
            </a:pPr>
            <a:r>
              <a:rPr lang="ru-RU" sz="2200" b="1" i="1" dirty="0">
                <a:solidFill>
                  <a:srgbClr val="FF0000"/>
                </a:solidFill>
                <a:latin typeface="Times New Roman"/>
              </a:rPr>
              <a:t>100 фунтов мармеладу</a:t>
            </a:r>
          </a:p>
          <a:p>
            <a:pPr marL="0" indent="0" algn="ctr">
              <a:buNone/>
            </a:pPr>
            <a:r>
              <a:rPr lang="ru-RU" sz="2200" b="1" i="1" dirty="0">
                <a:solidFill>
                  <a:srgbClr val="FF0000"/>
                </a:solidFill>
                <a:latin typeface="Times New Roman"/>
              </a:rPr>
              <a:t>100 фунтов винограда</a:t>
            </a:r>
          </a:p>
          <a:p>
            <a:pPr marL="0" indent="0" algn="ctr">
              <a:buNone/>
            </a:pPr>
            <a:r>
              <a:rPr lang="ru-RU" sz="2200" b="1" i="1" dirty="0">
                <a:solidFill>
                  <a:srgbClr val="FF0000"/>
                </a:solidFill>
                <a:latin typeface="Times New Roman"/>
              </a:rPr>
              <a:t>И 1000 порций </a:t>
            </a:r>
            <a:r>
              <a:rPr lang="ru-RU" sz="2200" b="1" i="1" dirty="0" smtClean="0">
                <a:solidFill>
                  <a:srgbClr val="FF0000"/>
                </a:solidFill>
                <a:latin typeface="Times New Roman"/>
              </a:rPr>
              <a:t>мороженого…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rgbClr val="000000"/>
                </a:solidFill>
                <a:latin typeface="Times New Roman"/>
              </a:rPr>
              <a:t>Наутро</a:t>
            </a:r>
            <a:r>
              <a:rPr lang="ru-RU" sz="2200" b="1" dirty="0">
                <a:solidFill>
                  <a:srgbClr val="000000"/>
                </a:solidFill>
                <a:latin typeface="Times New Roman"/>
              </a:rPr>
              <a:t>, проснувшись, он попросил, чтобы отец снова рассказал ему вчерашнюю сказку. Оказалось, что он запомнил ее всю, слово в слово. Так сама собой сложилась сказка в стихах</a:t>
            </a:r>
            <a:r>
              <a:rPr lang="ru-RU" sz="2200" b="1" dirty="0" smtClean="0">
                <a:solidFill>
                  <a:srgbClr val="000000"/>
                </a:solidFill>
                <a:latin typeface="Times New Roman"/>
              </a:rPr>
              <a:t>.</a:t>
            </a:r>
            <a:r>
              <a:rPr lang="ru-RU" sz="2200" b="1" dirty="0">
                <a:solidFill>
                  <a:srgbClr val="000000"/>
                </a:solidFill>
                <a:latin typeface="Times New Roman"/>
              </a:rPr>
              <a:t> </a:t>
            </a:r>
            <a:endParaRPr lang="ru-RU" sz="22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15495"/>
            <a:ext cx="2160240" cy="21772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101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610"/>
          </a:xfrm>
        </p:spPr>
        <p:txBody>
          <a:bodyPr>
            <a:noAutofit/>
          </a:bodyPr>
          <a:lstStyle/>
          <a:p>
            <a:pPr lvl="0" algn="l">
              <a:spcBef>
                <a:spcPct val="20000"/>
              </a:spcBef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Ещё нечто подобное произошло с Корнем Ивановичем, когда он сидел за своим рабочим столом и что-то читал.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0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Громкий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крик соседской девочки привлёк его внимание. Что случилось? Девочка кричала, ревела, слезы лились в три ручья. Чуковский поспешил узнать. Оказалось, что она не любила мыть голову. Корней Иванович подошел, взял девочку на руки и неожиданно для себя тихо ей с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казал:</a:t>
            </a:r>
            <a:br>
              <a:rPr lang="ru-RU" sz="22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</a:br>
            <a:r>
              <a:rPr lang="ru-RU" sz="2200" b="1" i="1" dirty="0" smtClean="0">
                <a:solidFill>
                  <a:srgbClr val="FF0000"/>
                </a:solidFill>
                <a:latin typeface="Times New Roman"/>
              </a:rPr>
              <a:t>Надо</a:t>
            </a:r>
            <a:r>
              <a:rPr lang="ru-RU" sz="2200" b="1" i="1" dirty="0">
                <a:solidFill>
                  <a:srgbClr val="FF0000"/>
                </a:solidFill>
                <a:latin typeface="Times New Roman"/>
              </a:rPr>
              <a:t>, надо умываться</a:t>
            </a:r>
            <a:br>
              <a:rPr lang="ru-RU" sz="2200" b="1" i="1" dirty="0">
                <a:solidFill>
                  <a:srgbClr val="FF0000"/>
                </a:solidFill>
                <a:latin typeface="Times New Roman"/>
              </a:rPr>
            </a:br>
            <a:r>
              <a:rPr lang="ru-RU" sz="2200" b="1" i="1" dirty="0">
                <a:solidFill>
                  <a:srgbClr val="FF0000"/>
                </a:solidFill>
                <a:latin typeface="Times New Roman"/>
              </a:rPr>
              <a:t>По утрам и вечерам</a:t>
            </a:r>
            <a:br>
              <a:rPr lang="ru-RU" sz="2200" b="1" i="1" dirty="0">
                <a:solidFill>
                  <a:srgbClr val="FF0000"/>
                </a:solidFill>
                <a:latin typeface="Times New Roman"/>
              </a:rPr>
            </a:br>
            <a:r>
              <a:rPr lang="ru-RU" sz="2200" b="1" i="1" dirty="0">
                <a:solidFill>
                  <a:srgbClr val="FF0000"/>
                </a:solidFill>
                <a:latin typeface="Times New Roman"/>
              </a:rPr>
              <a:t>А нечистым трубочистам</a:t>
            </a:r>
            <a:br>
              <a:rPr lang="ru-RU" sz="2200" b="1" i="1" dirty="0">
                <a:solidFill>
                  <a:srgbClr val="FF0000"/>
                </a:solidFill>
                <a:latin typeface="Times New Roman"/>
              </a:rPr>
            </a:br>
            <a:r>
              <a:rPr lang="ru-RU" sz="2200" b="1" i="1" dirty="0">
                <a:solidFill>
                  <a:srgbClr val="FF0000"/>
                </a:solidFill>
                <a:latin typeface="Times New Roman"/>
              </a:rPr>
              <a:t>Стыд и срам</a:t>
            </a:r>
            <a:br>
              <a:rPr lang="ru-RU" sz="2200" b="1" i="1" dirty="0">
                <a:solidFill>
                  <a:srgbClr val="FF0000"/>
                </a:solidFill>
                <a:latin typeface="Times New Roman"/>
              </a:rPr>
            </a:br>
            <a:r>
              <a:rPr lang="ru-RU" sz="2200" b="1" i="1" dirty="0">
                <a:solidFill>
                  <a:srgbClr val="FF0000"/>
                </a:solidFill>
                <a:latin typeface="Times New Roman"/>
              </a:rPr>
              <a:t>Да-да, стыд и срам</a:t>
            </a:r>
            <a:r>
              <a:rPr lang="ru-RU" sz="2200" b="1" i="1" dirty="0" smtClean="0">
                <a:solidFill>
                  <a:srgbClr val="FF0000"/>
                </a:solidFill>
                <a:latin typeface="Times New Roman"/>
              </a:rPr>
              <a:t>…..</a:t>
            </a:r>
            <a:br>
              <a:rPr lang="ru-RU" sz="2200" b="1" i="1" dirty="0" smtClean="0">
                <a:solidFill>
                  <a:srgbClr val="FF0000"/>
                </a:solidFill>
                <a:latin typeface="Times New Roman"/>
              </a:rPr>
            </a:br>
            <a:r>
              <a:rPr lang="ru-RU" sz="2200" b="1" i="1" dirty="0" smtClean="0">
                <a:solidFill>
                  <a:srgbClr val="FF0000"/>
                </a:solidFill>
                <a:latin typeface="Times New Roman"/>
              </a:rPr>
              <a:t/>
            </a:r>
            <a:br>
              <a:rPr lang="ru-RU" sz="2200" b="1" i="1" dirty="0" smtClean="0">
                <a:solidFill>
                  <a:srgbClr val="FF0000"/>
                </a:solidFill>
                <a:latin typeface="Times New Roman"/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Так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родилась сказка «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Мойдодыр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». И получалось очень здорово, весело и интересно, что не только его дети, соседские ребятишки, но и взрослые полюбили эти сказки и до сих пор читают своим малышам.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/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</a:b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589240"/>
            <a:ext cx="8229600" cy="100811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/>
              </a:rPr>
              <a:t> - Ребята, хотите поиграть в игру «Угадай сказку»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/>
              </a:rPr>
              <a:t>(Ответы детей)  </a:t>
            </a:r>
          </a:p>
          <a:p>
            <a:pPr marL="0" indent="0">
              <a:buNone/>
            </a:pPr>
            <a:r>
              <a:rPr lang="ru-RU" sz="2000" b="1" i="1" dirty="0">
                <a:solidFill>
                  <a:srgbClr val="FF0000"/>
                </a:solidFill>
                <a:latin typeface="Times New Roman"/>
              </a:rPr>
              <a:t>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/>
              </a:rPr>
              <a:t>-  </a:t>
            </a:r>
            <a:r>
              <a:rPr lang="ru-RU" sz="2000" b="1" dirty="0" smtClean="0">
                <a:solidFill>
                  <a:srgbClr val="FF0000"/>
                </a:solidFill>
                <a:latin typeface="Times New Roman"/>
              </a:rPr>
              <a:t>Слушайте отрывки из сказок К. И. Чуковского, и угадайте, о какой сказке идет речь.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916832"/>
            <a:ext cx="2592288" cy="24838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528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489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/>
              </a:rPr>
              <a:t>Игра </a:t>
            </a:r>
            <a:r>
              <a:rPr lang="ru-RU" sz="2400" b="1" dirty="0">
                <a:solidFill>
                  <a:srgbClr val="7030A0"/>
                </a:solidFill>
                <a:latin typeface="Times New Roman"/>
              </a:rPr>
              <a:t>«Угадай сказку</a:t>
            </a:r>
            <a:r>
              <a:rPr lang="ru-RU" sz="2400" b="1" dirty="0" smtClean="0">
                <a:solidFill>
                  <a:srgbClr val="7030A0"/>
                </a:solidFill>
                <a:latin typeface="Times New Roman"/>
              </a:rPr>
              <a:t>». </a:t>
            </a:r>
            <a:endParaRPr lang="ru-RU" sz="1800" b="1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0465690"/>
              </p:ext>
            </p:extLst>
          </p:nvPr>
        </p:nvGraphicFramePr>
        <p:xfrm>
          <a:off x="395536" y="516858"/>
          <a:ext cx="8496945" cy="5486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852981"/>
                <a:gridCol w="2811649"/>
                <a:gridCol w="2832315"/>
              </a:tblGrid>
              <a:tr h="1893115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Лечит маленьких детей,</a:t>
                      </a:r>
                    </a:p>
                    <a:p>
                      <a:pPr algn="l"/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Лечит птичек и зверей,</a:t>
                      </a:r>
                    </a:p>
                    <a:p>
                      <a:pPr algn="l"/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Сквозь очки свои глядит</a:t>
                      </a:r>
                    </a:p>
                    <a:p>
                      <a:pPr algn="l"/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Добрый доктор Айболит. </a:t>
                      </a:r>
                    </a:p>
                    <a:p>
                      <a:pPr algn="l"/>
                      <a:endParaRPr lang="ru-RU" b="1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сейчас же брюки, брюки, так и прыгнули мне в руки 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– Великий Умывальник</a:t>
                      </a:r>
                    </a:p>
                    <a:p>
                      <a:pPr algn="l"/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Знаменитый </a:t>
                      </a:r>
                      <a:r>
                        <a:rPr lang="ru-RU" b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Мойдодыр</a:t>
                      </a:r>
                      <a:endParaRPr lang="ru-RU" b="1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Умывальников начальник</a:t>
                      </a:r>
                    </a:p>
                    <a:p>
                      <a:pPr algn="l"/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мочалок командир.</a:t>
                      </a:r>
                    </a:p>
                    <a:p>
                      <a:endParaRPr lang="ru-RU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893115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Свинки замяукали «Мяу-мяу»</a:t>
                      </a:r>
                    </a:p>
                    <a:p>
                      <a:pPr algn="l"/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Кошечки захрюкали «Хрю-хрю».</a:t>
                      </a:r>
                    </a:p>
                    <a:p>
                      <a:endParaRPr lang="ru-RU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Веселится народ -</a:t>
                      </a:r>
                    </a:p>
                    <a:p>
                      <a:pPr algn="l"/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Муха замуж идет</a:t>
                      </a:r>
                    </a:p>
                    <a:p>
                      <a:pPr algn="l"/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лихого, удалого</a:t>
                      </a:r>
                    </a:p>
                    <a:p>
                      <a:pPr algn="l"/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Молодого Комара</a:t>
                      </a:r>
                    </a:p>
                    <a:p>
                      <a:endParaRPr lang="ru-RU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посуда вперед и вперед</a:t>
                      </a:r>
                    </a:p>
                    <a:p>
                      <a:pPr algn="l"/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полям, по болотам идет</a:t>
                      </a:r>
                    </a:p>
                    <a:p>
                      <a:pPr algn="l"/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чайник сказал утюгу</a:t>
                      </a:r>
                    </a:p>
                    <a:p>
                      <a:pPr algn="l"/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Я больше идти (не могу).</a:t>
                      </a:r>
                    </a:p>
                    <a:p>
                      <a:endParaRPr lang="ru-RU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326339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Ох, нелегкая эта работа.  из болота тащить бегемота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Скачет сито по полям,</a:t>
                      </a:r>
                    </a:p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корыто по лугам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Вдруг из подворотни –</a:t>
                      </a:r>
                    </a:p>
                    <a:p>
                      <a:pPr algn="l"/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Страшный великан,</a:t>
                      </a:r>
                    </a:p>
                    <a:p>
                      <a:pPr algn="l"/>
                      <a:r>
                        <a:rPr lang="ru-RU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Рыжий и усатый Таракан.</a:t>
                      </a:r>
                    </a:p>
                    <a:p>
                      <a:endParaRPr lang="ru-RU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6101" y="6021288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Молодцы! А сейчас веселая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8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3384376" cy="548680"/>
          </a:xfrm>
        </p:spPr>
        <p:txBody>
          <a:bodyPr>
            <a:noAutofit/>
          </a:bodyPr>
          <a:lstStyle/>
          <a:p>
            <a:r>
              <a:rPr lang="ru-RU" sz="2400" b="1" dirty="0" err="1">
                <a:solidFill>
                  <a:srgbClr val="7030A0"/>
                </a:solidFill>
                <a:latin typeface="Times New Roman"/>
              </a:rPr>
              <a:t>Физминутка</a:t>
            </a:r>
            <a:r>
              <a:rPr lang="ru-RU" sz="2400" b="1" dirty="0">
                <a:solidFill>
                  <a:srgbClr val="7030A0"/>
                </a:solidFill>
                <a:latin typeface="Times New Roman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Times New Roman"/>
              </a:rPr>
              <a:t/>
            </a:r>
            <a:br>
              <a:rPr lang="ru-RU" sz="2400" b="1" dirty="0" smtClean="0">
                <a:solidFill>
                  <a:srgbClr val="7030A0"/>
                </a:solidFill>
                <a:latin typeface="Times New Roman"/>
              </a:rPr>
            </a:b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76672"/>
            <a:ext cx="8136904" cy="5108359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ТАРАКАНИЩЕ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7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7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однажды поутру</a:t>
            </a:r>
            <a: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прискакала кенгуру.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7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sz="7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выполняют прыжки на двух ногах </a:t>
            </a:r>
            <a:r>
              <a:rPr lang="ru-RU" sz="7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7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кругу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7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Увидала усача,</a:t>
            </a:r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7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Останавливаются</a:t>
            </a:r>
            <a:r>
              <a:rPr lang="ru-RU" sz="7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Встают лицом в круг.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7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Закричала </a:t>
            </a:r>
            <a:r>
              <a:rPr lang="ru-RU" sz="7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сгоряча</a:t>
            </a:r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- </a:t>
            </a:r>
            <a:r>
              <a:rPr lang="ru-RU" sz="7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Топают </a:t>
            </a:r>
            <a:r>
              <a:rPr lang="ru-RU" sz="7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ногами.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7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«Разве это великан? </a:t>
            </a:r>
            <a:endParaRPr lang="ru-RU" sz="7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Руки на поясе. Выполняют наклоны в </a:t>
            </a:r>
            <a:r>
              <a:rPr lang="ru-RU" sz="7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</a:t>
            </a:r>
            <a:r>
              <a:rPr lang="ru-RU" sz="7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7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Ха-ха-ха!</a:t>
            </a:r>
            <a: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7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Хлопают </a:t>
            </a:r>
            <a:r>
              <a:rPr lang="ru-RU" sz="7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себя по животу.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7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просто таракан! </a:t>
            </a:r>
            <a:endParaRPr lang="ru-RU" sz="7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Руки на поясе. Выполняют наклоны в </a:t>
            </a:r>
            <a:r>
              <a:rPr lang="ru-RU" sz="7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</a:t>
            </a:r>
            <a:r>
              <a:rPr lang="ru-RU" sz="7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7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Ха-ха-ха! </a:t>
            </a:r>
            <a: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7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Хлопают себя по животу.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7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Таракан, </a:t>
            </a:r>
            <a:r>
              <a:rPr lang="ru-RU" sz="7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таракан, </a:t>
            </a:r>
            <a:r>
              <a:rPr lang="ru-RU" sz="7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таракашечка</a:t>
            </a:r>
            <a:r>
              <a:rPr lang="ru-RU" sz="7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72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7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Жидконогая </a:t>
            </a:r>
            <a:r>
              <a:rPr lang="ru-RU" sz="7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Козявочка</a:t>
            </a:r>
            <a:r>
              <a:rPr lang="ru-RU" sz="7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-букашечка.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Передвигаются по кругу друг за другом, </a:t>
            </a:r>
            <a:r>
              <a:rPr lang="ru-RU" sz="7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выполняя </a:t>
            </a:r>
            <a:r>
              <a:rPr lang="ru-RU" sz="7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поскоки</a:t>
            </a:r>
            <a:r>
              <a:rPr lang="ru-RU" sz="7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6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56954" y="5517232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spcBef>
                <a:spcPct val="20000"/>
              </a:spcBef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Молодцы. Ребята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кто знает, что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такое </a:t>
            </a:r>
            <a:r>
              <a:rPr lang="ru-RU" sz="2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чистоговорки</a:t>
            </a:r>
            <a:r>
              <a:rPr lang="ru-RU" sz="20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?(Ответ детей</a:t>
            </a:r>
            <a:r>
              <a:rPr lang="ru-RU" sz="20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А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присаживаемся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на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стульчики.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Держим спинки ровно.</a:t>
            </a:r>
            <a:endParaRPr lang="ru-RU" sz="20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93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  мы послушаем, как вы умеете четко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рифму </a:t>
            </a:r>
            <a:r>
              <a:rPr lang="ru-RU" sz="27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говорить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Чистоговорки</a:t>
            </a:r>
            <a:r>
              <a:rPr lang="ru-RU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061" y="787124"/>
            <a:ext cx="8229600" cy="595424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sz="24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Он-он-он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 меня зазвонил телефон.</a:t>
            </a:r>
          </a:p>
          <a:p>
            <a:pPr marL="0" indent="0">
              <a:buNone/>
            </a:pPr>
            <a:r>
              <a:rPr lang="ru-RU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Ыр-ыр-ыр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Любит воду </a:t>
            </a:r>
            <a:r>
              <a:rPr lang="ru-RU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Мойдодыр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Ил-ил-ил-Крокодил солнце в небе проглотил.</a:t>
            </a:r>
          </a:p>
          <a:p>
            <a:pPr marL="0" indent="0">
              <a:buNone/>
            </a:pPr>
            <a:r>
              <a:rPr lang="ru-RU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Ца-ца-ца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Нынче Муха-Цокотуха именинница.</a:t>
            </a:r>
          </a:p>
          <a:p>
            <a:pPr marL="0" indent="0">
              <a:buNone/>
            </a:pPr>
            <a:r>
              <a:rPr lang="ru-RU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Ит-ит-ит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Добрый доктор Айболит</a:t>
            </a:r>
            <a:r>
              <a:rPr lang="ru-RU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Молодцы, вы старались.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06" b="89306" l="51146" r="9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7672" r="5189" b="10567"/>
          <a:stretch/>
        </p:blipFill>
        <p:spPr bwMode="auto">
          <a:xfrm>
            <a:off x="6948264" y="476672"/>
            <a:ext cx="2009297" cy="2749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32422" r="678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871" r="32341"/>
          <a:stretch/>
        </p:blipFill>
        <p:spPr bwMode="auto">
          <a:xfrm>
            <a:off x="236886" y="2996952"/>
            <a:ext cx="2184753" cy="3262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73" b="99127" l="0" r="997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69" r="9296"/>
          <a:stretch/>
        </p:blipFill>
        <p:spPr bwMode="auto">
          <a:xfrm>
            <a:off x="4355976" y="2432146"/>
            <a:ext cx="2820838" cy="272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437" y="2659933"/>
            <a:ext cx="2468563" cy="340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2" name="Picture 18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118" b="99412" l="22888" r="97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45"/>
          <a:stretch/>
        </p:blipFill>
        <p:spPr bwMode="auto">
          <a:xfrm>
            <a:off x="2555776" y="3536664"/>
            <a:ext cx="3063829" cy="272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970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</TotalTime>
  <Words>986</Words>
  <Application>Microsoft Office PowerPoint</Application>
  <PresentationFormat>Экран (4:3)</PresentationFormat>
  <Paragraphs>197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        «Путешествие по сказкам  Корнея Ивановича Чуковского»  </vt:lpstr>
      <vt:lpstr>Презентация PowerPoint</vt:lpstr>
      <vt:lpstr>    - Ребята, а вы любите путешествовать?  (Ответы детей)  - Предлагаю отправиться в путешествие по сказкам, а по каким, вы сами угадаете. Как называются сказки?</vt:lpstr>
      <vt:lpstr>- Какой добрый, ласковый, улыбчивый у него взгляд. Детским поэтом и сказочником К. И. Чуковский стал случайно. Вышло это так. Заболел его маленький сынишка. Корней Иванович вёз его в поезде. Мальчик капризничал, стонал, плакал. И чтобы как-то развлечь сына, Корней Иванович стал рассказывать ему смешные истории, которые происходили в его жизни. А потом всё смешалось: что было на самом деле и чего никогда не было. </vt:lpstr>
      <vt:lpstr>Презентация PowerPoint</vt:lpstr>
      <vt:lpstr>Ещё нечто подобное произошло с Корнем Ивановичем, когда он сидел за своим рабочим столом и что-то читал.  Громкий крик соседской девочки привлёк его внимание. Что случилось? Девочка кричала, ревела, слезы лились в три ручья. Чуковский поспешил узнать. Оказалось, что она не любила мыть голову. Корней Иванович подошел, взял девочку на руки и неожиданно для себя тихо ей сказал: Надо, надо умываться По утрам и вечерам А нечистым трубочистам Стыд и срам Да-да, стыд и срам…..  Так родилась сказка «Мойдодыр». И получалось очень здорово, весело и интересно, что не только его дети, соседские ребятишки, но и взрослые полюбили эти сказки и до сих пор читают своим малышам. </vt:lpstr>
      <vt:lpstr>Игра «Угадай сказку». </vt:lpstr>
      <vt:lpstr>Физминутка  </vt:lpstr>
      <vt:lpstr> - И  мы послушаем, как вы умеете четко и в рифму говорить:  Чистоговорки </vt:lpstr>
      <vt:lpstr>Следующая игра «Доскажи словечко»</vt:lpstr>
      <vt:lpstr>Игра «Доскажи словечко»</vt:lpstr>
      <vt:lpstr>Игра «Доскажи словечко»</vt:lpstr>
      <vt:lpstr>Презентация PowerPoint</vt:lpstr>
      <vt:lpstr>Игра «Четвертый лишний»</vt:lpstr>
      <vt:lpstr>В какой сказке не встречается персонаж «крокодил»?</vt:lpstr>
      <vt:lpstr> </vt:lpstr>
      <vt:lpstr>Итог: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Развлечение для детей подготовительной группы на тему: «Викторина по сказкам  К.И. Чуковского» </dc:title>
  <dc:creator>Пользователь</dc:creator>
  <cp:lastModifiedBy>RePack by Diakov</cp:lastModifiedBy>
  <cp:revision>87</cp:revision>
  <cp:lastPrinted>2018-04-15T13:48:20Z</cp:lastPrinted>
  <dcterms:created xsi:type="dcterms:W3CDTF">2018-04-12T12:46:51Z</dcterms:created>
  <dcterms:modified xsi:type="dcterms:W3CDTF">2019-06-18T18:52:34Z</dcterms:modified>
</cp:coreProperties>
</file>