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74" r:id="rId7"/>
    <p:sldId id="275" r:id="rId8"/>
    <p:sldId id="284" r:id="rId9"/>
    <p:sldId id="285" r:id="rId10"/>
    <p:sldId id="290" r:id="rId11"/>
    <p:sldId id="261" r:id="rId12"/>
    <p:sldId id="264" r:id="rId13"/>
    <p:sldId id="265" r:id="rId14"/>
    <p:sldId id="266" r:id="rId15"/>
    <p:sldId id="267" r:id="rId16"/>
    <p:sldId id="273" r:id="rId17"/>
    <p:sldId id="268" r:id="rId18"/>
    <p:sldId id="269" r:id="rId19"/>
    <p:sldId id="270" r:id="rId20"/>
    <p:sldId id="262" r:id="rId21"/>
    <p:sldId id="291" r:id="rId22"/>
    <p:sldId id="263" r:id="rId23"/>
    <p:sldId id="276" r:id="rId24"/>
    <p:sldId id="277" r:id="rId25"/>
    <p:sldId id="278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F2BB2-FBF4-4701-B000-0FDD2CBA8B9B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32398C-335F-439D-ABF4-86FD8E2050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000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32398C-335F-439D-ABF4-86FD8E20507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17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7;&#1082;&#1083;&#1072;&#1084;&#1072;.mp4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76645">
              <a:srgbClr val="D1DCF1"/>
            </a:gs>
            <a:gs pos="55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illustrators.ru/uploads/illustration/image/883926/main_%D0%A0%D1%8B%D0%BD%D0%BE%D0%BA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0648"/>
            <a:ext cx="6912767" cy="590465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x-lines.ru/letters/i/cyrillicgothic/2753/05114c/20/1/4nwpb8sowcopbgsou5ekbwr64ne7bfqou8ej5wra4nppb8so1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63" y="5526020"/>
            <a:ext cx="8702476" cy="855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012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0" t="54793" r="19415" b="11249"/>
          <a:stretch/>
        </p:blipFill>
        <p:spPr bwMode="auto">
          <a:xfrm>
            <a:off x="395536" y="404664"/>
            <a:ext cx="8463058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49" t="53428" r="22826" b="15833"/>
          <a:stretch/>
        </p:blipFill>
        <p:spPr bwMode="auto">
          <a:xfrm>
            <a:off x="395536" y="3413760"/>
            <a:ext cx="8463058" cy="2967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9406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avatars.mds.yandex.net/get-zen_doc/2391871/pub_5ff4cf50fe4e686f6a930ecb_5ff4d3c1fe4e686f6a989059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740640" cy="5832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x-lines.ru/letters/i/cyrillicgothic/1066/108807/36/1/4gypbpqozmemzwfo4n6pbcy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5035405"/>
            <a:ext cx="6895926" cy="1524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315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013176"/>
            <a:ext cx="4248472" cy="150304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atin typeface="Gabriola" panose="04040605051002020D02" pitchFamily="82" charset="0"/>
              </a:rPr>
              <a:t>Напиток</a:t>
            </a:r>
            <a:endParaRPr lang="ru-RU" sz="6600" b="1" dirty="0">
              <a:latin typeface="Gabriola" panose="04040605051002020D02" pitchFamily="8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60648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dirty="0">
                <a:latin typeface="Gabriola" panose="04040605051002020D02" pitchFamily="82" charset="0"/>
              </a:rPr>
              <a:t>«Имидж – ничто, жажда – всё. Не дай себе засохнуть»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220072" y="5373215"/>
            <a:ext cx="266771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b="1" dirty="0">
                <a:latin typeface="Gabriola" panose="04040605051002020D02" pitchFamily="82" charset="0"/>
              </a:rPr>
              <a:t>«Спрайт»</a:t>
            </a:r>
            <a:endParaRPr lang="ru-RU" sz="6000" b="1" dirty="0"/>
          </a:p>
        </p:txBody>
      </p:sp>
    </p:spTree>
    <p:extLst>
      <p:ext uri="{BB962C8B-B14F-4D97-AF65-F5344CB8AC3E}">
        <p14:creationId xmlns:p14="http://schemas.microsoft.com/office/powerpoint/2010/main" val="2469132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157192"/>
            <a:ext cx="4968552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atin typeface="Gabriola" panose="04040605051002020D02" pitchFamily="82" charset="0"/>
              </a:rPr>
              <a:t>энергетик</a:t>
            </a:r>
            <a:endParaRPr lang="ru-RU" sz="6600" b="1" dirty="0">
              <a:latin typeface="Gabriola" panose="04040605051002020D02" pitchFamily="8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8864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>
                <a:latin typeface="Gabriola" panose="04040605051002020D02" pitchFamily="82" charset="0"/>
              </a:rPr>
              <a:t>«Узнай, на что ты способен»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940152" y="5157192"/>
            <a:ext cx="1495922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>
                <a:latin typeface="Gabriola" panose="04040605051002020D02" pitchFamily="82" charset="0"/>
              </a:rPr>
              <a:t>Burn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60732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229200"/>
            <a:ext cx="4608512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atin typeface="Gabriola" panose="04040605051002020D02" pitchFamily="82" charset="0"/>
              </a:rPr>
              <a:t>конфеты</a:t>
            </a:r>
            <a:endParaRPr lang="ru-RU" sz="6600" b="1" dirty="0">
              <a:latin typeface="Gabriola" panose="04040605051002020D02" pitchFamily="8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260648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dirty="0">
                <a:latin typeface="Gabriola" panose="04040605051002020D02" pitchFamily="82" charset="0"/>
              </a:rPr>
              <a:t>«Не кисни, на радуге зависни!»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724128" y="5157192"/>
            <a:ext cx="2020105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>
                <a:latin typeface="Gabriola" panose="04040605051002020D02" pitchFamily="82" charset="0"/>
              </a:rPr>
              <a:t>Skittles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44922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941168"/>
            <a:ext cx="4680520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atin typeface="Gabriola" panose="04040605051002020D02" pitchFamily="82" charset="0"/>
              </a:rPr>
              <a:t>Связь</a:t>
            </a:r>
            <a:endParaRPr lang="ru-RU" sz="6600" b="1" dirty="0">
              <a:latin typeface="Gabriola" panose="04040605051002020D02" pitchFamily="8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1500" dirty="0">
                <a:latin typeface="Gabriola" panose="04040605051002020D02" pitchFamily="82" charset="0"/>
              </a:rPr>
              <a:t>Живи на яркой стороне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76056" y="5013176"/>
            <a:ext cx="223651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>
                <a:latin typeface="Gabriola" panose="04040605051002020D02" pitchFamily="82" charset="0"/>
              </a:rPr>
              <a:t>Билайн</a:t>
            </a:r>
            <a:r>
              <a:rPr lang="ru-RU" b="1" dirty="0">
                <a:latin typeface="Gabriola" panose="04040605051002020D02" pitchFamily="82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0483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9567" y="5122188"/>
            <a:ext cx="4032448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atin typeface="Gabriola" panose="04040605051002020D02" pitchFamily="82" charset="0"/>
              </a:rPr>
              <a:t>Напиток</a:t>
            </a:r>
            <a:endParaRPr lang="ru-RU" sz="6600" b="1" dirty="0">
              <a:latin typeface="Gabriola" panose="04040605051002020D02" pitchFamily="8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3800" dirty="0">
                <a:latin typeface="Gabriola" panose="04040605051002020D02" pitchFamily="82" charset="0"/>
              </a:rPr>
              <a:t>Бери от жизни все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148064" y="5157192"/>
            <a:ext cx="152958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>
                <a:latin typeface="Gabriola" panose="04040605051002020D02" pitchFamily="82" charset="0"/>
              </a:rPr>
              <a:t>Pepsi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338296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301208"/>
            <a:ext cx="5184576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atin typeface="Gabriola" panose="04040605051002020D02" pitchFamily="82" charset="0"/>
              </a:rPr>
              <a:t>Шоколад</a:t>
            </a:r>
            <a:endParaRPr lang="ru-RU" sz="6600" b="1" dirty="0">
              <a:latin typeface="Gabriola" panose="04040605051002020D02" pitchFamily="8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404664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1500" dirty="0">
                <a:latin typeface="Gabriola" panose="04040605051002020D02" pitchFamily="82" charset="0"/>
              </a:rPr>
              <a:t>Райское наслаждение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932040" y="5445224"/>
            <a:ext cx="202331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>
                <a:latin typeface="Gabriola" panose="04040605051002020D02" pitchFamily="82" charset="0"/>
              </a:rPr>
              <a:t>Bounty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3564087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373216"/>
            <a:ext cx="5256584" cy="1143000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latin typeface="Gabriola" panose="04040605051002020D02" pitchFamily="82" charset="0"/>
              </a:rPr>
              <a:t>Техника</a:t>
            </a:r>
            <a:endParaRPr lang="ru-RU" sz="6600" b="1" dirty="0">
              <a:latin typeface="Gabriola" panose="04040605051002020D02" pitchFamily="8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54868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dirty="0">
                <a:latin typeface="Gabriola" panose="04040605051002020D02" pitchFamily="82" charset="0"/>
              </a:rPr>
              <a:t>Мы работаем, вы отдыхаете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499992" y="5373216"/>
            <a:ext cx="1933543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600" b="1" dirty="0" err="1">
                <a:latin typeface="Gabriola" panose="04040605051002020D02" pitchFamily="82" charset="0"/>
              </a:rPr>
              <a:t>Indesit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820703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941168"/>
            <a:ext cx="3744416" cy="1143000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latin typeface="Gabriola" panose="04040605051002020D02" pitchFamily="82" charset="0"/>
              </a:rPr>
              <a:t>Лекарство</a:t>
            </a:r>
            <a:endParaRPr lang="ru-RU" sz="6600" b="1" dirty="0">
              <a:latin typeface="Gabriola" panose="04040605051002020D02" pitchFamily="8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04664"/>
            <a:ext cx="8229600" cy="4464496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12800" dirty="0">
                <a:latin typeface="Gabriola" panose="04040605051002020D02" pitchFamily="82" charset="0"/>
              </a:rPr>
              <a:t>Когда кашляют детишки — им поможет синий мишка</a:t>
            </a:r>
            <a:r>
              <a:rPr lang="ru-RU" sz="11400" dirty="0">
                <a:latin typeface="Gabriola" panose="04040605051002020D02" pitchFamily="82" charset="0"/>
              </a:rPr>
              <a:t>!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634481" y="4941168"/>
            <a:ext cx="3371436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600" b="1" dirty="0">
                <a:latin typeface="Gabriola" panose="04040605051002020D02" pitchFamily="82" charset="0"/>
              </a:rPr>
              <a:t>Бромгексин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2080823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www.maridesign.ru/knigi/tri_kalach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04664"/>
            <a:ext cx="7620000" cy="518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x-lines.ru/letters/i/cyrillicgothic/0502/681508/38/1/4n7pbxstodem7wft4n47bqqozzemtwf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027" y="5239120"/>
            <a:ext cx="8064896" cy="1601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sergejj-lemeshev-korobejjniki (mp3cut.net) (1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03292" y="603968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401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8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www.bfgcon.com/wp-content/uploads/2020/02/185-scaled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16" y="0"/>
            <a:ext cx="9055696" cy="5433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x-lines.ru/letters/i/cyrillicgothic/1066/9f0973/36/1/4n6pbpqttdem7wf4rdemjwfi4n67bpqos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5301208"/>
            <a:ext cx="7549151" cy="1089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496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latin typeface="Gabriola" panose="04040605051002020D02" pitchFamily="82" charset="0"/>
              </a:rPr>
              <a:t>Меры перевода</a:t>
            </a:r>
            <a:endParaRPr lang="ru-RU" sz="6000" b="1" dirty="0">
              <a:latin typeface="Gabriola" panose="04040605051002020D02" pitchFamily="82" charset="0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51520" y="1196752"/>
            <a:ext cx="4216284" cy="86409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1 драм =0,1525 </a:t>
            </a:r>
            <a:r>
              <a:rPr lang="ru-RU" sz="4000" b="1" dirty="0" err="1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руб</a:t>
            </a:r>
            <a:endParaRPr lang="ru-RU" sz="4000" b="1" dirty="0">
              <a:solidFill>
                <a:sysClr val="windowText" lastClr="000000"/>
              </a:solidFill>
              <a:latin typeface="Gabriola" panose="04040605051002020D02" pitchFamily="82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69008" y="2339958"/>
            <a:ext cx="4198796" cy="86409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1 </a:t>
            </a:r>
            <a:r>
              <a:rPr lang="ru-RU" sz="4000" b="1" dirty="0" err="1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пессо</a:t>
            </a:r>
            <a:r>
              <a:rPr lang="ru-RU" sz="4000" b="1" dirty="0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 =1,28 </a:t>
            </a:r>
            <a:r>
              <a:rPr lang="ru-RU" sz="4000" b="1" dirty="0" err="1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руб</a:t>
            </a:r>
            <a:endParaRPr lang="ru-RU" sz="4000" b="1" dirty="0">
              <a:solidFill>
                <a:sysClr val="windowText" lastClr="000000"/>
              </a:solidFill>
              <a:latin typeface="Gabriola" panose="04040605051002020D02" pitchFamily="82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740952" y="5503320"/>
            <a:ext cx="4246510" cy="126876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1 египетский фунт =4,62 </a:t>
            </a:r>
            <a:r>
              <a:rPr lang="ru-RU" sz="4000" b="1" dirty="0" err="1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руб</a:t>
            </a:r>
            <a:endParaRPr lang="ru-RU" sz="4000" b="1" dirty="0">
              <a:solidFill>
                <a:sysClr val="windowText" lastClr="000000"/>
              </a:solidFill>
              <a:latin typeface="Gabriola" panose="04040605051002020D02" pitchFamily="82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69009" y="5589240"/>
            <a:ext cx="4198796" cy="1096921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1 танзанийский шиллинг=0,031 </a:t>
            </a:r>
            <a:r>
              <a:rPr lang="ru-RU" sz="4000" b="1" dirty="0" err="1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руб</a:t>
            </a:r>
            <a:endParaRPr lang="ru-RU" sz="4000" b="1" dirty="0">
              <a:solidFill>
                <a:sysClr val="windowText" lastClr="000000"/>
              </a:solidFill>
              <a:latin typeface="Gabriola" panose="04040605051002020D02" pitchFamily="82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727040" y="1236194"/>
            <a:ext cx="4165439" cy="86409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1 динар=25,47 </a:t>
            </a:r>
            <a:r>
              <a:rPr lang="ru-RU" sz="4000" b="1" dirty="0" err="1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руб</a:t>
            </a:r>
            <a:endParaRPr lang="ru-RU" sz="4000" b="1" dirty="0">
              <a:solidFill>
                <a:sysClr val="windowText" lastClr="000000"/>
              </a:solidFill>
              <a:latin typeface="Gabriola" panose="04040605051002020D02" pitchFamily="82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727041" y="2369800"/>
            <a:ext cx="4165438" cy="86409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1 доллар =72,76 </a:t>
            </a:r>
            <a:r>
              <a:rPr lang="ru-RU" sz="4000" b="1" dirty="0" err="1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руб</a:t>
            </a:r>
            <a:endParaRPr lang="ru-RU" sz="4000" b="1" dirty="0">
              <a:solidFill>
                <a:sysClr val="windowText" lastClr="000000"/>
              </a:solidFill>
              <a:latin typeface="Gabriola" panose="04040605051002020D02" pitchFamily="82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69008" y="3331381"/>
            <a:ext cx="4246510" cy="86409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1 евро =82,58 </a:t>
            </a:r>
            <a:r>
              <a:rPr lang="ru-RU" sz="4000" b="1" dirty="0" err="1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руб</a:t>
            </a:r>
            <a:endParaRPr lang="ru-RU" sz="4000" b="1" dirty="0">
              <a:solidFill>
                <a:sysClr val="windowText" lastClr="000000"/>
              </a:solidFill>
              <a:latin typeface="Gabriola" panose="04040605051002020D02" pitchFamily="82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781885" y="3370292"/>
            <a:ext cx="4110593" cy="86409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1 тенге =0,17 </a:t>
            </a:r>
            <a:r>
              <a:rPr lang="ru-RU" sz="4000" b="1" dirty="0" err="1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руб</a:t>
            </a:r>
            <a:endParaRPr lang="ru-RU" sz="4000" b="1" dirty="0">
              <a:solidFill>
                <a:sysClr val="windowText" lastClr="000000"/>
              </a:solidFill>
              <a:latin typeface="Gabriola" panose="04040605051002020D02" pitchFamily="82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802693" y="4437112"/>
            <a:ext cx="4089786" cy="86409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1 юань =11,4руб</a:t>
            </a:r>
            <a:endParaRPr lang="ru-RU" sz="4000" b="1" dirty="0">
              <a:solidFill>
                <a:sysClr val="windowText" lastClr="000000"/>
              </a:solidFill>
              <a:latin typeface="Gabriola" panose="04040605051002020D02" pitchFamily="82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8526" y="4550673"/>
            <a:ext cx="4169278" cy="864096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1 донга =0,003 </a:t>
            </a:r>
            <a:r>
              <a:rPr lang="ru-RU" sz="4000" b="1" dirty="0" err="1" smtClean="0">
                <a:solidFill>
                  <a:sysClr val="windowText" lastClr="000000"/>
                </a:solidFill>
                <a:latin typeface="Gabriola" panose="04040605051002020D02" pitchFamily="82" charset="0"/>
              </a:rPr>
              <a:t>руб</a:t>
            </a:r>
            <a:endParaRPr lang="ru-RU" sz="4000" b="1" dirty="0">
              <a:solidFill>
                <a:sysClr val="windowText" lastClr="000000"/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289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img.1tv.com/img/2018-11-19/fmt_87_024_kadr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74" y="332656"/>
            <a:ext cx="8516433" cy="525117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https://x-lines.ru/letters/i/cyrillicgothic/1066/f0f132/36/1/4n67bcgtodem7wfw4n67bcgtthopbxgtoxemjwcy4n9pdyqtomea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013176"/>
            <a:ext cx="8501820" cy="1575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9511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b="1" dirty="0" smtClean="0">
                <a:latin typeface="Gabriola" panose="04040605051002020D02" pitchFamily="82" charset="0"/>
              </a:rPr>
              <a:t>Пословицы </a:t>
            </a:r>
            <a:endParaRPr lang="ru-RU" sz="7200" b="1" dirty="0">
              <a:latin typeface="Gabriola" panose="04040605051002020D02" pitchFamily="82" charset="0"/>
            </a:endParaRPr>
          </a:p>
        </p:txBody>
      </p:sp>
      <p:sp>
        <p:nvSpPr>
          <p:cNvPr id="3" name="Блок-схема: перфолента 2"/>
          <p:cNvSpPr/>
          <p:nvPr/>
        </p:nvSpPr>
        <p:spPr>
          <a:xfrm>
            <a:off x="755576" y="4569122"/>
            <a:ext cx="7848872" cy="1440160"/>
          </a:xfrm>
          <a:prstGeom prst="flowChartPunchedTap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07704" y="1850921"/>
            <a:ext cx="55446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latin typeface="Gabriola" panose="04040605051002020D02" pitchFamily="82" charset="0"/>
              </a:rPr>
              <a:t>Не имей 100 рублей, а </a:t>
            </a:r>
            <a:r>
              <a:rPr lang="ru-RU" sz="4000" b="1" dirty="0" smtClean="0">
                <a:latin typeface="Gabriola" panose="04040605051002020D02" pitchFamily="82" charset="0"/>
              </a:rPr>
              <a:t>имей ……. </a:t>
            </a:r>
            <a:endParaRPr lang="ru-RU" sz="4000" b="1" dirty="0">
              <a:latin typeface="Gabriola" panose="04040605051002020D02" pitchFamily="82" charset="0"/>
            </a:endParaRPr>
          </a:p>
        </p:txBody>
      </p:sp>
      <p:sp>
        <p:nvSpPr>
          <p:cNvPr id="5" name="Блок-схема: перфолента 4"/>
          <p:cNvSpPr/>
          <p:nvPr/>
        </p:nvSpPr>
        <p:spPr>
          <a:xfrm>
            <a:off x="755576" y="3077344"/>
            <a:ext cx="7848872" cy="1440160"/>
          </a:xfrm>
          <a:prstGeom prst="flowChartPunchedTap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ерфолента 5"/>
          <p:cNvSpPr/>
          <p:nvPr/>
        </p:nvSpPr>
        <p:spPr>
          <a:xfrm>
            <a:off x="619944" y="1637184"/>
            <a:ext cx="7848872" cy="1440160"/>
          </a:xfrm>
          <a:prstGeom prst="flowChartPunchedTap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3495472"/>
            <a:ext cx="231024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Gabriola" panose="04040605051002020D02" pitchFamily="82" charset="0"/>
              </a:rPr>
              <a:t>Копейка…….. </a:t>
            </a:r>
            <a:endParaRPr lang="ru-RU" sz="4000" b="1" dirty="0">
              <a:latin typeface="Gabriola" panose="04040605051002020D02" pitchFamily="8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0504" y="4966036"/>
            <a:ext cx="410561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Gabriola" panose="04040605051002020D02" pitchFamily="82" charset="0"/>
              </a:rPr>
              <a:t>Отплатить той </a:t>
            </a:r>
            <a:r>
              <a:rPr lang="ru-RU" sz="4000" b="1" dirty="0" smtClean="0">
                <a:latin typeface="Gabriola" panose="04040605051002020D02" pitchFamily="82" charset="0"/>
              </a:rPr>
              <a:t>же…… </a:t>
            </a:r>
            <a:endParaRPr lang="ru-RU" sz="4000" b="1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89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525276" y="548680"/>
            <a:ext cx="7848872" cy="1440160"/>
          </a:xfrm>
          <a:prstGeom prst="flowChartPunchedTap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перфолента 2"/>
          <p:cNvSpPr/>
          <p:nvPr/>
        </p:nvSpPr>
        <p:spPr>
          <a:xfrm>
            <a:off x="558280" y="2348880"/>
            <a:ext cx="7848872" cy="1440160"/>
          </a:xfrm>
          <a:prstGeom prst="flowChartPunchedTap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591284" y="4293096"/>
            <a:ext cx="7848872" cy="1440160"/>
          </a:xfrm>
          <a:prstGeom prst="flowChartPunchedTap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339752" y="929964"/>
            <a:ext cx="35237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Gabriola" panose="04040605051002020D02" pitchFamily="82" charset="0"/>
              </a:rPr>
              <a:t>Принимать </a:t>
            </a:r>
            <a:r>
              <a:rPr lang="ru-RU" sz="4000" b="1" dirty="0" smtClean="0">
                <a:latin typeface="Gabriola" panose="04040605051002020D02" pitchFamily="82" charset="0"/>
              </a:rPr>
              <a:t>за………. </a:t>
            </a:r>
            <a:endParaRPr lang="ru-RU" sz="4000" b="1" dirty="0">
              <a:latin typeface="Gabriola" panose="04040605051002020D02" pitchFamily="8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63150" y="2715017"/>
            <a:ext cx="390363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Gabriola" panose="04040605051002020D02" pitchFamily="82" charset="0"/>
              </a:rPr>
              <a:t>Посмотрел, </a:t>
            </a:r>
            <a:r>
              <a:rPr lang="ru-RU" sz="4000" b="1" dirty="0" smtClean="0">
                <a:latin typeface="Gabriola" panose="04040605051002020D02" pitchFamily="82" charset="0"/>
              </a:rPr>
              <a:t>как………….. </a:t>
            </a:r>
            <a:endParaRPr lang="ru-RU" sz="4000" b="1" dirty="0">
              <a:latin typeface="Gabriola" panose="04040605051002020D02" pitchFamily="8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1320" y="4659233"/>
            <a:ext cx="53206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Gabriola" panose="04040605051002020D02" pitchFamily="82" charset="0"/>
              </a:rPr>
              <a:t>Захочешь добра </a:t>
            </a:r>
            <a:r>
              <a:rPr lang="ru-RU" sz="4000" b="1" dirty="0" smtClean="0">
                <a:latin typeface="Gabriola" panose="04040605051002020D02" pitchFamily="82" charset="0"/>
              </a:rPr>
              <a:t>посыпь……………. </a:t>
            </a:r>
            <a:endParaRPr lang="ru-RU" sz="4000" b="1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00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перфолента 1"/>
          <p:cNvSpPr/>
          <p:nvPr/>
        </p:nvSpPr>
        <p:spPr>
          <a:xfrm>
            <a:off x="591284" y="4293096"/>
            <a:ext cx="7848872" cy="1440160"/>
          </a:xfrm>
          <a:prstGeom prst="flowChartPunchedTap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перфолента 2"/>
          <p:cNvSpPr/>
          <p:nvPr/>
        </p:nvSpPr>
        <p:spPr>
          <a:xfrm>
            <a:off x="756659" y="2564904"/>
            <a:ext cx="7848872" cy="1440160"/>
          </a:xfrm>
          <a:prstGeom prst="flowChartPunchedTap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перфолента 3"/>
          <p:cNvSpPr/>
          <p:nvPr/>
        </p:nvSpPr>
        <p:spPr>
          <a:xfrm>
            <a:off x="756659" y="620688"/>
            <a:ext cx="7848872" cy="1440160"/>
          </a:xfrm>
          <a:prstGeom prst="flowChartPunchedTap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13240" y="1000238"/>
            <a:ext cx="66030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Gabriola" panose="04040605051002020D02" pitchFamily="82" charset="0"/>
              </a:rPr>
              <a:t>Не хвались серебром хвались </a:t>
            </a:r>
            <a:r>
              <a:rPr lang="ru-RU" sz="4000" b="1" dirty="0" smtClean="0">
                <a:latin typeface="Gabriola" panose="04040605051002020D02" pitchFamily="82" charset="0"/>
              </a:rPr>
              <a:t>…………………</a:t>
            </a:r>
            <a:endParaRPr lang="ru-RU" sz="4000" b="1" dirty="0">
              <a:latin typeface="Gabriola" panose="04040605051002020D02" pitchFamily="8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12369" y="2931041"/>
            <a:ext cx="46506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Gabriola" panose="04040605051002020D02" pitchFamily="82" charset="0"/>
              </a:rPr>
              <a:t>Есть грош будет </a:t>
            </a:r>
            <a:r>
              <a:rPr lang="ru-RU" sz="4000" b="1" dirty="0" smtClean="0">
                <a:latin typeface="Gabriola" panose="04040605051002020D02" pitchFamily="82" charset="0"/>
              </a:rPr>
              <a:t>и…………….. </a:t>
            </a:r>
            <a:endParaRPr lang="ru-RU" sz="4000" b="1" dirty="0">
              <a:latin typeface="Gabriola" panose="04040605051002020D02" pitchFamily="8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24652" y="4627198"/>
            <a:ext cx="36583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latin typeface="Gabriola" panose="04040605051002020D02" pitchFamily="82" charset="0"/>
              </a:rPr>
              <a:t>Денег куры……………….. </a:t>
            </a:r>
            <a:endParaRPr lang="ru-RU" sz="4000" b="1" dirty="0"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84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s://shareslide.ru/img/thumbs/bc318cf872c02af33d8bd7e29cd408c9-800x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36" t="8115" r="26883" b="36659"/>
          <a:stretch/>
        </p:blipFill>
        <p:spPr bwMode="auto">
          <a:xfrm>
            <a:off x="2041531" y="548680"/>
            <a:ext cx="5329938" cy="5184576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 descr="https://x-lines.ru/letters/i/cyrillicgothic/1066/11cae4/36/1/4n97dygozdemzwfo4n3pbxsoz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4880042"/>
            <a:ext cx="5597592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991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7" t="33052" r="27132" b="34240"/>
          <a:stretch/>
        </p:blipFill>
        <p:spPr bwMode="auto">
          <a:xfrm>
            <a:off x="1187624" y="260648"/>
            <a:ext cx="7119704" cy="6074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844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bestgif.su/_ph/33/2/34814379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38"/>
            <a:ext cx="8781056" cy="6481973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055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i.ytimg.com/vi/uBuNTKsxL4M/maxresdefault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0" t="2511" r="15539"/>
          <a:stretch/>
        </p:blipFill>
        <p:spPr bwMode="auto">
          <a:xfrm>
            <a:off x="2031790" y="476672"/>
            <a:ext cx="5446003" cy="439248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x-lines.ru/letters/i/cyrillicgothic/1066/f1091c/36/1/4n7pbcgtodea8wcb4n47bq6tt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5373216"/>
            <a:ext cx="6216836" cy="13120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esna-karusel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  <p:pic>
        <p:nvPicPr>
          <p:cNvPr id="2" name="pesna-karusel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3528" y="57244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253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0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mir-s3-cdn-cf.behance.net/project_modules/fs/5ed4ce32076329.566e3fd63caff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51" b="92895" l="4429" r="9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548680"/>
            <a:ext cx="7020272" cy="4653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x-lines.ru/letters/i/cyrillicgothic/1066/ed4b07/36/1/4na7bcgtodeafwfi4gy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4921681"/>
            <a:ext cx="5303420" cy="168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316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atin typeface="Gabriola" panose="04040605051002020D02" pitchFamily="82" charset="0"/>
              </a:rPr>
              <a:t>Задача 1</a:t>
            </a:r>
            <a:endParaRPr lang="ru-RU" sz="6600" b="1" dirty="0">
              <a:latin typeface="Gabriola" panose="04040605051002020D02" pitchFamily="8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1484784"/>
            <a:ext cx="849694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latin typeface="Gabriola" panose="04040605051002020D02" pitchFamily="82" charset="0"/>
              </a:rPr>
              <a:t>В одной деревне за 6 куриц можно было получить 1 топор, или 3 метра холста, или 123 глиняные миски. Сколько метров холста можно обменять на 3 топора; на сколько глиняных мисок можно обменять 1 метр холста?</a:t>
            </a:r>
          </a:p>
        </p:txBody>
      </p:sp>
      <p:pic>
        <p:nvPicPr>
          <p:cNvPr id="9218" name="Picture 2" descr="https://sun9-31.userapi.com/impf/QbSVTT0haGkYLqbJzSyH-giZIGDuK92G83hFKg/qnCf7Q4ARIs.jpg?size=800x566&amp;quality=96&amp;sign=389ef3238e63d3d8e84de16be0ffff06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32" b="28784"/>
          <a:stretch/>
        </p:blipFill>
        <p:spPr bwMode="auto">
          <a:xfrm>
            <a:off x="-33822" y="5013176"/>
            <a:ext cx="9177822" cy="18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01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atin typeface="Gabriola" panose="04040605051002020D02" pitchFamily="82" charset="0"/>
              </a:rPr>
              <a:t>Задача 2</a:t>
            </a:r>
            <a:endParaRPr lang="ru-RU" sz="6600" b="1" dirty="0">
              <a:latin typeface="Gabriola" panose="04040605051002020D02" pitchFamily="8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1628507"/>
            <a:ext cx="871296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>
                <a:latin typeface="Gabriola" panose="04040605051002020D02" pitchFamily="82" charset="0"/>
              </a:rPr>
              <a:t>Крестьянин менял зайцев на кур: брал за 2 зайцев по 3 курицы. Сколько зайцев нужно поймать крестьянину, если ему нужны 24 курицы?</a:t>
            </a:r>
          </a:p>
        </p:txBody>
      </p:sp>
      <p:pic>
        <p:nvPicPr>
          <p:cNvPr id="10242" name="Picture 2" descr="https://i.gifer.com/2n6D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509120"/>
            <a:ext cx="2218953" cy="2146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622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11111E-6 L 1.11511 -0.0094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747" y="-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atin typeface="Gabriola" panose="04040605051002020D02" pitchFamily="82" charset="0"/>
              </a:rPr>
              <a:t>Игра со зрителями</a:t>
            </a:r>
            <a:endParaRPr lang="ru-RU" sz="6600" b="1" dirty="0">
              <a:latin typeface="Gabriola" panose="04040605051002020D02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73" t="40625" r="22343" b="24583"/>
          <a:stretch/>
        </p:blipFill>
        <p:spPr bwMode="auto">
          <a:xfrm>
            <a:off x="611560" y="1988840"/>
            <a:ext cx="7627244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3071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30" t="56042" r="17438" b="10209"/>
          <a:stretch/>
        </p:blipFill>
        <p:spPr bwMode="auto">
          <a:xfrm>
            <a:off x="467544" y="332655"/>
            <a:ext cx="8352928" cy="2952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44" t="55000" r="18609" b="10834"/>
          <a:stretch/>
        </p:blipFill>
        <p:spPr bwMode="auto">
          <a:xfrm>
            <a:off x="467544" y="3305160"/>
            <a:ext cx="8352928" cy="3530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613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525</TotalTime>
  <Words>235</Words>
  <Application>Microsoft Office PowerPoint</Application>
  <PresentationFormat>Экран (4:3)</PresentationFormat>
  <Paragraphs>52</Paragraphs>
  <Slides>27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 1</vt:lpstr>
      <vt:lpstr>Задача 2</vt:lpstr>
      <vt:lpstr>Игра со зрителями</vt:lpstr>
      <vt:lpstr>Презентация PowerPoint</vt:lpstr>
      <vt:lpstr>Презентация PowerPoint</vt:lpstr>
      <vt:lpstr>Презентация PowerPoint</vt:lpstr>
      <vt:lpstr>Напиток</vt:lpstr>
      <vt:lpstr>энергетик</vt:lpstr>
      <vt:lpstr>конфеты</vt:lpstr>
      <vt:lpstr>Связь</vt:lpstr>
      <vt:lpstr>Напиток</vt:lpstr>
      <vt:lpstr>Шоколад</vt:lpstr>
      <vt:lpstr>Техника</vt:lpstr>
      <vt:lpstr>Лекарство</vt:lpstr>
      <vt:lpstr>Презентация PowerPoint</vt:lpstr>
      <vt:lpstr>Меры перевода</vt:lpstr>
      <vt:lpstr>Презентация PowerPoint</vt:lpstr>
      <vt:lpstr>Пословицы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26</cp:revision>
  <dcterms:created xsi:type="dcterms:W3CDTF">2021-11-21T19:27:15Z</dcterms:created>
  <dcterms:modified xsi:type="dcterms:W3CDTF">2021-11-22T08:27:02Z</dcterms:modified>
</cp:coreProperties>
</file>