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8" r:id="rId12"/>
    <p:sldId id="266" r:id="rId13"/>
    <p:sldId id="267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73630-86CD-4D0D-AE54-0672FB1BE666}" type="datetimeFigureOut">
              <a:rPr lang="ru-RU" smtClean="0"/>
              <a:t>12.10.2025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EB4547A-9181-43E2-80A1-92FB2A4A18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60588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73630-86CD-4D0D-AE54-0672FB1BE666}" type="datetimeFigureOut">
              <a:rPr lang="ru-RU" smtClean="0"/>
              <a:t>12.10.2025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EB4547A-9181-43E2-80A1-92FB2A4A18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72224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73630-86CD-4D0D-AE54-0672FB1BE666}" type="datetimeFigureOut">
              <a:rPr lang="ru-RU" smtClean="0"/>
              <a:t>12.10.2025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EB4547A-9181-43E2-80A1-92FB2A4A1804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520828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73630-86CD-4D0D-AE54-0672FB1BE666}" type="datetimeFigureOut">
              <a:rPr lang="ru-RU" smtClean="0"/>
              <a:t>12.10.2025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EB4547A-9181-43E2-80A1-92FB2A4A18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9422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73630-86CD-4D0D-AE54-0672FB1BE666}" type="datetimeFigureOut">
              <a:rPr lang="ru-RU" smtClean="0"/>
              <a:t>12.10.2025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EB4547A-9181-43E2-80A1-92FB2A4A1804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96367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73630-86CD-4D0D-AE54-0672FB1BE666}" type="datetimeFigureOut">
              <a:rPr lang="ru-RU" smtClean="0"/>
              <a:t>12.10.2025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EB4547A-9181-43E2-80A1-92FB2A4A18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59620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73630-86CD-4D0D-AE54-0672FB1BE666}" type="datetimeFigureOut">
              <a:rPr lang="ru-RU" smtClean="0"/>
              <a:t>12.10.2025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4547A-9181-43E2-80A1-92FB2A4A18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14084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73630-86CD-4D0D-AE54-0672FB1BE666}" type="datetimeFigureOut">
              <a:rPr lang="ru-RU" smtClean="0"/>
              <a:t>12.10.2025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4547A-9181-43E2-80A1-92FB2A4A18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92174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73630-86CD-4D0D-AE54-0672FB1BE666}" type="datetimeFigureOut">
              <a:rPr lang="ru-RU" smtClean="0"/>
              <a:t>12.10.2025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4547A-9181-43E2-80A1-92FB2A4A18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97383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73630-86CD-4D0D-AE54-0672FB1BE666}" type="datetimeFigureOut">
              <a:rPr lang="ru-RU" smtClean="0"/>
              <a:t>12.10.2025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EB4547A-9181-43E2-80A1-92FB2A4A18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00131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73630-86CD-4D0D-AE54-0672FB1BE666}" type="datetimeFigureOut">
              <a:rPr lang="ru-RU" smtClean="0"/>
              <a:t>12.10.2025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EB4547A-9181-43E2-80A1-92FB2A4A18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00764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73630-86CD-4D0D-AE54-0672FB1BE666}" type="datetimeFigureOut">
              <a:rPr lang="ru-RU" smtClean="0"/>
              <a:t>12.10.2025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EB4547A-9181-43E2-80A1-92FB2A4A18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9937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73630-86CD-4D0D-AE54-0672FB1BE666}" type="datetimeFigureOut">
              <a:rPr lang="ru-RU" smtClean="0"/>
              <a:t>12.10.2025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4547A-9181-43E2-80A1-92FB2A4A18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892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73630-86CD-4D0D-AE54-0672FB1BE666}" type="datetimeFigureOut">
              <a:rPr lang="ru-RU" smtClean="0"/>
              <a:t>12.10.2025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4547A-9181-43E2-80A1-92FB2A4A18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77500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73630-86CD-4D0D-AE54-0672FB1BE666}" type="datetimeFigureOut">
              <a:rPr lang="ru-RU" smtClean="0"/>
              <a:t>12.10.2025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4547A-9181-43E2-80A1-92FB2A4A18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5120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73630-86CD-4D0D-AE54-0672FB1BE666}" type="datetimeFigureOut">
              <a:rPr lang="ru-RU" smtClean="0"/>
              <a:t>12.10.2025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EB4547A-9181-43E2-80A1-92FB2A4A18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9699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A73630-86CD-4D0D-AE54-0672FB1BE666}" type="datetimeFigureOut">
              <a:rPr lang="ru-RU" smtClean="0"/>
              <a:t>12.10.2025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EB4547A-9181-43E2-80A1-92FB2A4A18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88065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resh.edu.ru/subject/lesson/3884/main/158613/" TargetMode="Externa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513764_44-p-fon-dlya-prezentatsii-morskaya-tema-5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52292" y="837126"/>
            <a:ext cx="8860665" cy="1719799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</a:rPr>
              <a:t>У Чёрного моря.</a:t>
            </a:r>
            <a:br>
              <a:rPr lang="ru-RU" sz="6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</a:rPr>
            </a:br>
            <a:r>
              <a:rPr lang="ru-RU" sz="6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</a:rPr>
              <a:t> Субтропическая зона.</a:t>
            </a:r>
            <a:endParaRPr lang="ru-RU" sz="6000" b="1" dirty="0">
              <a:solidFill>
                <a:schemeClr val="tx1">
                  <a:lumMod val="95000"/>
                  <a:lumOff val="5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62907" y="2919456"/>
            <a:ext cx="7289441" cy="3661648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Окружающий мир. 4 класс. 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УМК «Школа России». А.А. Плешаков.</a:t>
            </a:r>
          </a:p>
          <a:p>
            <a:pPr algn="ctr"/>
            <a:endParaRPr lang="ru-RU" sz="2800" b="1" dirty="0">
              <a:solidFill>
                <a:schemeClr val="tx1"/>
              </a:solidFill>
            </a:endParaRPr>
          </a:p>
          <a:p>
            <a:pPr algn="r"/>
            <a:r>
              <a:rPr lang="ru-RU" sz="2000" b="1" dirty="0" smtClean="0">
                <a:solidFill>
                  <a:schemeClr val="tx1"/>
                </a:solidFill>
              </a:rPr>
              <a:t>Разработала</a:t>
            </a:r>
          </a:p>
          <a:p>
            <a:pPr algn="r"/>
            <a:r>
              <a:rPr lang="ru-RU" sz="2000" b="1" dirty="0" smtClean="0">
                <a:solidFill>
                  <a:schemeClr val="tx1"/>
                </a:solidFill>
              </a:rPr>
              <a:t> учитель начальных классов</a:t>
            </a:r>
          </a:p>
          <a:p>
            <a:pPr algn="r"/>
            <a:r>
              <a:rPr lang="ru-RU" sz="2000" b="1" dirty="0" smtClean="0">
                <a:solidFill>
                  <a:schemeClr val="tx1"/>
                </a:solidFill>
              </a:rPr>
              <a:t> МБОУ «СШ № 1» </a:t>
            </a:r>
          </a:p>
          <a:p>
            <a:pPr algn="r"/>
            <a:r>
              <a:rPr lang="ru-RU" sz="2000" b="1" dirty="0" smtClean="0">
                <a:solidFill>
                  <a:schemeClr val="tx1"/>
                </a:solidFill>
              </a:rPr>
              <a:t> г</a:t>
            </a:r>
            <a:r>
              <a:rPr lang="ru-RU" sz="2000" b="1" dirty="0" smtClean="0">
                <a:solidFill>
                  <a:schemeClr val="tx1"/>
                </a:solidFill>
              </a:rPr>
              <a:t>. </a:t>
            </a:r>
            <a:r>
              <a:rPr lang="ru-RU" sz="2000" b="1" dirty="0" err="1" smtClean="0">
                <a:solidFill>
                  <a:schemeClr val="tx1"/>
                </a:solidFill>
              </a:rPr>
              <a:t>Касимов</a:t>
            </a:r>
            <a:endParaRPr lang="ru-RU" sz="2000" b="1" dirty="0" smtClean="0">
              <a:solidFill>
                <a:schemeClr val="tx1"/>
              </a:solidFill>
            </a:endParaRPr>
          </a:p>
          <a:p>
            <a:pPr algn="r"/>
            <a:r>
              <a:rPr lang="ru-RU" sz="2000" b="1" dirty="0" smtClean="0">
                <a:solidFill>
                  <a:schemeClr val="tx1"/>
                </a:solidFill>
              </a:rPr>
              <a:t>Иванова Г.Н.</a:t>
            </a:r>
            <a:endParaRPr lang="ru-RU" sz="2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7188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48000" y="3105835"/>
            <a:ext cx="73967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hlinkClick r:id="rId2"/>
              </a:rPr>
              <a:t>https://resh.edu.ru/subject/lesson/3884/main/158613</a:t>
            </a:r>
            <a:r>
              <a:rPr lang="ru-RU" dirty="0" smtClean="0">
                <a:hlinkClick r:id="rId2"/>
              </a:rPr>
              <a:t>/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2197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9574415_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9349" y="0"/>
            <a:ext cx="9953897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816808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/>
          <p:cNvGrpSpPr/>
          <p:nvPr/>
        </p:nvGrpSpPr>
        <p:grpSpPr>
          <a:xfrm>
            <a:off x="1146221" y="559858"/>
            <a:ext cx="10019763" cy="6008054"/>
            <a:chOff x="1068948" y="624253"/>
            <a:chExt cx="10019763" cy="6008054"/>
          </a:xfrm>
        </p:grpSpPr>
        <p:grpSp>
          <p:nvGrpSpPr>
            <p:cNvPr id="2" name="Группа 1"/>
            <p:cNvGrpSpPr/>
            <p:nvPr/>
          </p:nvGrpSpPr>
          <p:grpSpPr>
            <a:xfrm>
              <a:off x="4018210" y="1184545"/>
              <a:ext cx="7070501" cy="4855335"/>
              <a:chOff x="4790941" y="1777284"/>
              <a:chExt cx="7070501" cy="4855335"/>
            </a:xfrm>
          </p:grpSpPr>
          <p:pic>
            <p:nvPicPr>
              <p:cNvPr id="3" name="Picture 2" descr="https://pandia.ru/text/80/496/images/img8_62.jpg"/>
              <p:cNvPicPr>
                <a:picLocks noChangeAspect="1" noChangeArrowheads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8246" t="24285" r="2401" b="3051"/>
              <a:stretch/>
            </p:blipFill>
            <p:spPr bwMode="auto">
              <a:xfrm>
                <a:off x="4790941" y="1777284"/>
                <a:ext cx="7070501" cy="4855335"/>
              </a:xfrm>
              <a:prstGeom prst="rect">
                <a:avLst/>
              </a:prstGeom>
              <a:ln>
                <a:noFill/>
              </a:ln>
              <a:effectLst>
                <a:softEdge rad="1125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4" name="Овал 3"/>
              <p:cNvSpPr/>
              <p:nvPr/>
            </p:nvSpPr>
            <p:spPr>
              <a:xfrm>
                <a:off x="8654602" y="5009881"/>
                <a:ext cx="2073499" cy="91440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5" name="TextBox 4"/>
            <p:cNvSpPr txBox="1"/>
            <p:nvPr/>
          </p:nvSpPr>
          <p:spPr>
            <a:xfrm>
              <a:off x="1068948" y="3645479"/>
              <a:ext cx="4237151" cy="461665"/>
            </a:xfrm>
            <a:prstGeom prst="rect">
              <a:avLst/>
            </a:prstGeom>
            <a:noFill/>
            <a:ln w="38100">
              <a:solidFill>
                <a:srgbClr val="00B0F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Материал урока непонятен.</a:t>
              </a:r>
              <a:endPara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068948" y="2410047"/>
              <a:ext cx="5501427" cy="830997"/>
            </a:xfrm>
            <a:prstGeom prst="rect">
              <a:avLst/>
            </a:prstGeom>
            <a:noFill/>
            <a:ln w="38100">
              <a:solidFill>
                <a:srgbClr val="00B0F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Материал урока понятен, но осталось много вопросов.</a:t>
              </a:r>
              <a:endPara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068948" y="1381798"/>
              <a:ext cx="7710152" cy="830997"/>
            </a:xfrm>
            <a:prstGeom prst="rect">
              <a:avLst/>
            </a:prstGeom>
            <a:noFill/>
            <a:ln w="38100">
              <a:solidFill>
                <a:srgbClr val="00B0F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Материал урока понятен. Но не понятно, почему на Черноморском побережье субтропический климат.</a:t>
              </a:r>
              <a:endPara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817258" y="624253"/>
              <a:ext cx="7321639" cy="461665"/>
            </a:xfrm>
            <a:prstGeom prst="rect">
              <a:avLst/>
            </a:prstGeom>
            <a:noFill/>
            <a:ln w="38100">
              <a:solidFill>
                <a:srgbClr val="00B0F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Материал урока понятен, полезен, интересен.</a:t>
              </a:r>
              <a:endPara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7170" name="Picture 2" descr="https://fsd.multiurok.ru/html/2021/11/24/s_619d939283ace/phpi0GzaA_Oblozhka-na-tetrad-1_html_cc085a101283f81b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8948" y="4294416"/>
              <a:ext cx="2265653" cy="23378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732736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atherineasquithgallery.com/uploads/posts/2021-02/1613513764_44-p-fon-dlya-prezentatsii-morskaya-tema-5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503054" y="494592"/>
            <a:ext cx="7635160" cy="517064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</a:t>
            </a:r>
            <a:r>
              <a:rPr lang="ru-RU" sz="6600" b="1" cap="none" spc="50" dirty="0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FFFF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СПАСИБО   </a:t>
            </a:r>
          </a:p>
          <a:p>
            <a:pPr algn="ctr"/>
            <a:r>
              <a:rPr lang="ru-RU" sz="6600" b="1" cap="none" spc="50" dirty="0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FFFF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 ЗА   УРОК!</a:t>
            </a:r>
          </a:p>
          <a:p>
            <a:pPr algn="ctr"/>
            <a:endParaRPr lang="ru-RU" sz="6600" b="1" cap="none" spc="50" dirty="0" smtClean="0">
              <a:ln w="9525" cmpd="sng">
                <a:solidFill>
                  <a:srgbClr val="002060"/>
                </a:solidFill>
                <a:prstDash val="solid"/>
              </a:ln>
              <a:solidFill>
                <a:srgbClr val="FFFF0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Arial Black" panose="020B0A04020102020204" pitchFamily="34" charset="0"/>
            </a:endParaRPr>
          </a:p>
          <a:p>
            <a:pPr algn="ctr"/>
            <a:r>
              <a:rPr lang="ru-RU" sz="6600" b="1" spc="50" dirty="0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FFFF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ВЫ   ВСЕ   МОЛОДЦЫ!</a:t>
            </a:r>
            <a:endParaRPr lang="ru-RU" sz="6600" b="1" cap="none" spc="50" dirty="0">
              <a:ln w="9525" cmpd="sng">
                <a:solidFill>
                  <a:srgbClr val="002060"/>
                </a:solidFill>
                <a:prstDash val="solid"/>
              </a:ln>
              <a:solidFill>
                <a:srgbClr val="FFFF0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4347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pic>
          <p:nvPicPr>
            <p:cNvPr id="2052" name="Picture 4" descr="https://i.ytimg.com/vi/ikpJT7fiFyY/maxresdefault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192000" cy="6858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2479342" y="1656522"/>
              <a:ext cx="7021281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600" b="1" dirty="0" smtClean="0">
                  <a:latin typeface="Calibri" panose="020F0502020204030204" pitchFamily="34" charset="0"/>
                </a:rPr>
                <a:t>Окружающий мир</a:t>
              </a:r>
              <a:endParaRPr lang="ru-RU" sz="6600" b="1" dirty="0">
                <a:latin typeface="Calibri" panose="020F0502020204030204" pitchFamily="34" charset="0"/>
              </a:endParaRPr>
            </a:p>
          </p:txBody>
        </p:sp>
      </p:grpSp>
      <p:pic>
        <p:nvPicPr>
          <p:cNvPr id="5" name="rodina-moya-ya-ty-on-ona_pq30I7x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68626" y="565536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1839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6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img.razrisyika.ru/kart/84/1200/334776-karta-prirodny-zon-rossii-3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409" y="43576"/>
            <a:ext cx="10976251" cy="6814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5434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7165" y="980662"/>
            <a:ext cx="10800522" cy="517064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</a:rPr>
              <a:t>Зона арктических пустынь, тундра, тайга, субтропики, смешанные леса, широколиственные леса, степи, пустыни.</a:t>
            </a:r>
            <a:endParaRPr lang="ru-RU" sz="6600" b="1" dirty="0">
              <a:solidFill>
                <a:schemeClr val="tx1">
                  <a:lumMod val="95000"/>
                  <a:lumOff val="5000"/>
                </a:schemeClr>
              </a:solidFill>
              <a:latin typeface="Calibri" panose="020F0502020204030204" pitchFamily="34" charset="0"/>
            </a:endParaRPr>
          </a:p>
        </p:txBody>
      </p:sp>
      <p:pic>
        <p:nvPicPr>
          <p:cNvPr id="3" name="Шум Черного моря - записывал в Крыму на диктофон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946296" y="554170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86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807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7165" y="980662"/>
            <a:ext cx="10800522" cy="517064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</a:rPr>
              <a:t>Зона аркти</a:t>
            </a:r>
            <a:r>
              <a:rPr lang="ru-RU" sz="6600" b="1" dirty="0" smtClean="0">
                <a:solidFill>
                  <a:srgbClr val="0070C0"/>
                </a:solidFill>
                <a:latin typeface="Calibri" panose="020F0502020204030204" pitchFamily="34" charset="0"/>
              </a:rPr>
              <a:t>че</a:t>
            </a:r>
            <a:r>
              <a:rPr lang="ru-RU" sz="6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</a:rPr>
              <a:t>ских пустынь, тунд</a:t>
            </a:r>
            <a:r>
              <a:rPr lang="ru-RU" sz="6600" b="1" dirty="0" smtClean="0">
                <a:solidFill>
                  <a:srgbClr val="0070C0"/>
                </a:solidFill>
                <a:latin typeface="Calibri" panose="020F0502020204030204" pitchFamily="34" charset="0"/>
              </a:rPr>
              <a:t>р</a:t>
            </a:r>
            <a:r>
              <a:rPr lang="ru-RU" sz="6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</a:rPr>
              <a:t>а, тайга, субтропики, смешан</a:t>
            </a:r>
            <a:r>
              <a:rPr lang="ru-RU" sz="6600" b="1" dirty="0" smtClean="0">
                <a:solidFill>
                  <a:srgbClr val="0070C0"/>
                </a:solidFill>
                <a:latin typeface="Calibri" panose="020F0502020204030204" pitchFamily="34" charset="0"/>
              </a:rPr>
              <a:t>н</a:t>
            </a:r>
            <a:r>
              <a:rPr lang="ru-RU" sz="6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</a:rPr>
              <a:t>ые леса, шир</a:t>
            </a:r>
            <a:r>
              <a:rPr lang="ru-RU" sz="6600" b="1" dirty="0" smtClean="0">
                <a:solidFill>
                  <a:srgbClr val="0070C0"/>
                </a:solidFill>
                <a:latin typeface="Calibri" panose="020F0502020204030204" pitchFamily="34" charset="0"/>
              </a:rPr>
              <a:t>о</a:t>
            </a:r>
            <a:r>
              <a:rPr lang="ru-RU" sz="6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</a:rPr>
              <a:t>колиственные л</a:t>
            </a:r>
            <a:r>
              <a:rPr lang="ru-RU" sz="6600" b="1" dirty="0" smtClean="0">
                <a:solidFill>
                  <a:srgbClr val="0070C0"/>
                </a:solidFill>
                <a:latin typeface="Calibri" panose="020F0502020204030204" pitchFamily="34" charset="0"/>
              </a:rPr>
              <a:t>е</a:t>
            </a:r>
            <a:r>
              <a:rPr lang="ru-RU" sz="6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</a:rPr>
              <a:t>са, степи, пустыни.</a:t>
            </a:r>
            <a:endParaRPr lang="ru-RU" sz="6600" b="1" dirty="0">
              <a:solidFill>
                <a:schemeClr val="tx1">
                  <a:lumMod val="95000"/>
                  <a:lumOff val="5000"/>
                </a:schemeClr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1421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xrust.ru/uploads/posts/2023-03/cskxp-bhyd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484" y="104044"/>
            <a:ext cx="11429303" cy="6618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0777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1531937" y="0"/>
            <a:ext cx="9128125" cy="6858000"/>
            <a:chOff x="1531937" y="0"/>
            <a:chExt cx="9128125" cy="6858000"/>
          </a:xfrm>
        </p:grpSpPr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1937" y="0"/>
              <a:ext cx="9128125" cy="6858000"/>
            </a:xfrm>
            <a:prstGeom prst="rect">
              <a:avLst/>
            </a:prstGeom>
          </p:spPr>
        </p:pic>
        <p:sp>
          <p:nvSpPr>
            <p:cNvPr id="3" name="TextBox 2"/>
            <p:cNvSpPr txBox="1"/>
            <p:nvPr/>
          </p:nvSpPr>
          <p:spPr>
            <a:xfrm>
              <a:off x="5924281" y="321972"/>
              <a:ext cx="4146998" cy="52322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ru-RU" sz="2800" b="1" dirty="0" smtClean="0">
                  <a:solidFill>
                    <a:srgbClr val="0000FF"/>
                  </a:solidFill>
                </a:rPr>
                <a:t>Холодный пояс</a:t>
              </a:r>
              <a:endParaRPr lang="ru-RU" sz="2800" b="1" dirty="0">
                <a:solidFill>
                  <a:srgbClr val="0000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99329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mg.razrisyika.ru/kart/84/1200/334776-karta-prirodny-zon-rossii-3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22" r="64824" b="34516"/>
          <a:stretch/>
        </p:blipFill>
        <p:spPr bwMode="auto">
          <a:xfrm>
            <a:off x="1458021" y="231819"/>
            <a:ext cx="9190794" cy="6336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s://img.razrisyika.ru/kart/84/1200/334776-karta-prirodny-zon-rossii-3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409" y="43576"/>
            <a:ext cx="10976251" cy="6814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3236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7014613"/>
              </p:ext>
            </p:extLst>
          </p:nvPr>
        </p:nvGraphicFramePr>
        <p:xfrm>
          <a:off x="373488" y="706787"/>
          <a:ext cx="11565228" cy="527304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3855076"/>
                <a:gridCol w="3855076"/>
                <a:gridCol w="3855076"/>
              </a:tblGrid>
              <a:tr h="1129745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>
                          <a:solidFill>
                            <a:srgbClr val="C00000"/>
                          </a:solidFill>
                        </a:rPr>
                        <a:t>I </a:t>
                      </a:r>
                      <a:r>
                        <a:rPr lang="ru-RU" sz="3200" dirty="0" smtClean="0">
                          <a:solidFill>
                            <a:srgbClr val="C00000"/>
                          </a:solidFill>
                        </a:rPr>
                        <a:t>ряд</a:t>
                      </a:r>
                    </a:p>
                    <a:p>
                      <a:pPr algn="ctr"/>
                      <a:r>
                        <a:rPr lang="ru-RU" sz="4000" dirty="0" smtClean="0"/>
                        <a:t>Ботаники</a:t>
                      </a:r>
                      <a:endParaRPr lang="ru-RU" sz="40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>
                          <a:solidFill>
                            <a:srgbClr val="C00000"/>
                          </a:solidFill>
                        </a:rPr>
                        <a:t>II</a:t>
                      </a:r>
                      <a:r>
                        <a:rPr lang="ru-RU" sz="3200" dirty="0" smtClean="0">
                          <a:solidFill>
                            <a:srgbClr val="C00000"/>
                          </a:solidFill>
                        </a:rPr>
                        <a:t> ряд</a:t>
                      </a:r>
                    </a:p>
                    <a:p>
                      <a:pPr algn="ctr"/>
                      <a:r>
                        <a:rPr lang="ru-RU" sz="4000" dirty="0" smtClean="0"/>
                        <a:t>Зоологи</a:t>
                      </a:r>
                      <a:endParaRPr lang="ru-RU" sz="40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>
                          <a:solidFill>
                            <a:srgbClr val="C00000"/>
                          </a:solidFill>
                        </a:rPr>
                        <a:t>III</a:t>
                      </a:r>
                      <a:r>
                        <a:rPr lang="ru-RU" sz="3200" dirty="0" smtClean="0">
                          <a:solidFill>
                            <a:srgbClr val="C00000"/>
                          </a:solidFill>
                        </a:rPr>
                        <a:t> ряд</a:t>
                      </a:r>
                    </a:p>
                    <a:p>
                      <a:pPr algn="ctr"/>
                      <a:r>
                        <a:rPr lang="ru-RU" sz="4000" dirty="0" smtClean="0"/>
                        <a:t>Экологи </a:t>
                      </a:r>
                      <a:endParaRPr lang="ru-RU" sz="40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666260">
                <a:tc gridSpan="3"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C00000"/>
                          </a:solidFill>
                          <a:latin typeface="Calibri" panose="020F0502020204030204" pitchFamily="34" charset="0"/>
                        </a:rPr>
                        <a:t>ПРОБЛЕМНЫЙ ВОПРОС</a:t>
                      </a:r>
                      <a:endParaRPr lang="ru-RU" sz="4000" b="1" dirty="0">
                        <a:solidFill>
                          <a:srgbClr val="C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215427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Разнообразен ли растительный мир  субтропической</a:t>
                      </a:r>
                      <a:r>
                        <a:rPr lang="ru-RU" sz="3600" b="1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36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зоны России?</a:t>
                      </a:r>
                    </a:p>
                    <a:p>
                      <a:pPr algn="ctr"/>
                      <a:endParaRPr lang="ru-RU" sz="3600" b="1" dirty="0"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Разнообразен ли животный мир  субтропической</a:t>
                      </a:r>
                      <a:r>
                        <a:rPr lang="ru-RU" sz="3600" b="1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36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зоны России?</a:t>
                      </a:r>
                    </a:p>
                    <a:p>
                      <a:pPr algn="ctr"/>
                      <a:endParaRPr lang="ru-RU" sz="3600" b="1" dirty="0"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Как влияет человек на экологию Черноморского побережья?</a:t>
                      </a:r>
                    </a:p>
                    <a:p>
                      <a:pPr algn="ctr"/>
                      <a:endParaRPr lang="ru-RU" sz="3600" b="1" dirty="0"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09201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134</TotalTime>
  <Words>171</Words>
  <Application>Microsoft Office PowerPoint</Application>
  <PresentationFormat>Широкоэкранный</PresentationFormat>
  <Paragraphs>32</Paragraphs>
  <Slides>13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0" baseType="lpstr">
      <vt:lpstr>Arial</vt:lpstr>
      <vt:lpstr>Arial Black</vt:lpstr>
      <vt:lpstr>Calibri</vt:lpstr>
      <vt:lpstr>Century Gothic</vt:lpstr>
      <vt:lpstr>Times New Roman</vt:lpstr>
      <vt:lpstr>Wingdings 3</vt:lpstr>
      <vt:lpstr>Легкий дым</vt:lpstr>
      <vt:lpstr>У Чёрного моря.  Субтропическая зона.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 Чёрного моря. Субтропическая зона.</dc:title>
  <dc:creator>user</dc:creator>
  <cp:lastModifiedBy>user</cp:lastModifiedBy>
  <cp:revision>17</cp:revision>
  <dcterms:created xsi:type="dcterms:W3CDTF">2023-11-23T16:13:43Z</dcterms:created>
  <dcterms:modified xsi:type="dcterms:W3CDTF">2025-10-12T16:27:16Z</dcterms:modified>
</cp:coreProperties>
</file>