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70" r:id="rId4"/>
    <p:sldId id="271" r:id="rId5"/>
    <p:sldId id="259" r:id="rId6"/>
    <p:sldId id="262" r:id="rId7"/>
    <p:sldId id="265" r:id="rId8"/>
    <p:sldId id="266" r:id="rId9"/>
    <p:sldId id="269" r:id="rId10"/>
    <p:sldId id="260" r:id="rId11"/>
    <p:sldId id="267" r:id="rId12"/>
    <p:sldId id="268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CEF"/>
    <a:srgbClr val="FF2929"/>
    <a:srgbClr val="106FE2"/>
    <a:srgbClr val="0000FF"/>
    <a:srgbClr val="0678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75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943572-33C1-4EAE-B6F3-BFE217412154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916F3-B536-4C0D-8D46-1BF2A72B4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860021"/>
      </p:ext>
    </p:extLst>
  </p:cSld>
  <p:clrMap bg1="lt1" tx1="dk1" bg2="lt2" tx2="dk2" accent1="accent1" accent2="accent2" accent3="accent3" accent4="accent4" accent5="accent5" accent6="accent6" hlink="hlink" folHlink="folHlink"/>
  <p:hf sldNum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FF927-A538-4536-9F52-AF56B397C62B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BB4BD-22C1-46CD-9218-E9755DCC7D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05831"/>
      </p:ext>
    </p:extLst>
  </p:cSld>
  <p:clrMap bg1="lt1" tx1="dk1" bg2="lt2" tx2="dk2" accent1="accent1" accent2="accent2" accent3="accent3" accent4="accent4" accent5="accent5" accent6="accent6" hlink="hlink" folHlink="folHlink"/>
  <p:hf sldNum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309B798-BC24-48CB-8C3F-FB8D4015F40F}" type="datetime1">
              <a:rPr lang="ru-RU" smtClean="0"/>
              <a:t>06.11.2021</a:t>
            </a:fld>
            <a:endParaRPr lang="ru-RU" dirty="0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68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9D62015-6F91-40F8-A475-3C06CD0E2DB8}" type="datetimeFigureOut">
              <a:rPr lang="ru-RU" smtClean="0"/>
              <a:t>06.11.2021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47E92D8-1808-4321-AA64-28EB0B53B57E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ndart.edu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Обобщающее слово перед однородными членами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212976"/>
            <a:ext cx="8298298" cy="3312368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  <a:p>
            <a:r>
              <a:rPr lang="ru-RU" sz="2000" dirty="0">
                <a:solidFill>
                  <a:srgbClr val="0070C0"/>
                </a:solidFill>
                <a:latin typeface="Arial Black" pitchFamily="34" charset="0"/>
              </a:rPr>
              <a:t>Выполнил </a:t>
            </a:r>
          </a:p>
          <a:p>
            <a:r>
              <a:rPr lang="ru-RU" sz="2000" dirty="0">
                <a:solidFill>
                  <a:srgbClr val="0070C0"/>
                </a:solidFill>
                <a:latin typeface="Arial Black" pitchFamily="34" charset="0"/>
              </a:rPr>
              <a:t>учитель русского языка и литературы </a:t>
            </a:r>
          </a:p>
          <a:p>
            <a:r>
              <a:rPr lang="ru-RU" sz="2000" dirty="0">
                <a:solidFill>
                  <a:srgbClr val="0070C0"/>
                </a:solidFill>
                <a:latin typeface="Arial Black" pitchFamily="34" charset="0"/>
              </a:rPr>
              <a:t>МБОУ СОШ с УИОП №38 им. </a:t>
            </a:r>
            <a:r>
              <a:rPr lang="ru-RU" sz="2000" dirty="0" err="1">
                <a:solidFill>
                  <a:srgbClr val="0070C0"/>
                </a:solidFill>
                <a:latin typeface="Arial Black" pitchFamily="34" charset="0"/>
              </a:rPr>
              <a:t>Е.Болховитинова</a:t>
            </a:r>
            <a:r>
              <a:rPr lang="ru-RU" sz="2000" dirty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Arial Black" pitchFamily="34" charset="0"/>
              </a:rPr>
              <a:t>г.Воронежа</a:t>
            </a:r>
            <a:endParaRPr lang="ru-RU" sz="2000" dirty="0">
              <a:solidFill>
                <a:srgbClr val="0070C0"/>
              </a:solidFill>
              <a:latin typeface="Arial Black" pitchFamily="34" charset="0"/>
            </a:endParaRPr>
          </a:p>
          <a:p>
            <a:r>
              <a:rPr lang="ru-RU" sz="2000" dirty="0">
                <a:solidFill>
                  <a:srgbClr val="0070C0"/>
                </a:solidFill>
                <a:latin typeface="Arial Black" pitchFamily="34" charset="0"/>
              </a:rPr>
              <a:t>Шишлянникова О.И.</a:t>
            </a:r>
          </a:p>
        </p:txBody>
      </p:sp>
      <p:pic>
        <p:nvPicPr>
          <p:cNvPr id="4" name="Picture 5" descr="stand_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523" y="251629"/>
            <a:ext cx="3055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607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Обобщающее слово 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перед однородными членами предложения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Обобщающие слова </a:t>
            </a:r>
            <a:r>
              <a:rPr lang="ru-RU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общие по значению слова для стоящих при них однородных членов</a:t>
            </a:r>
          </a:p>
          <a:p>
            <a:pPr marL="0" indent="0" algn="ctr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en-US" sz="4800" dirty="0">
                <a:solidFill>
                  <a:schemeClr val="bg1"/>
                </a:solidFill>
              </a:rPr>
              <a:t>[</a:t>
            </a:r>
            <a:r>
              <a:rPr lang="ru-RU" sz="4800" dirty="0">
                <a:solidFill>
                  <a:schemeClr val="bg1"/>
                </a:solidFill>
              </a:rPr>
              <a:t> </a:t>
            </a:r>
            <a:r>
              <a:rPr lang="ru-RU" sz="4000" dirty="0">
                <a:solidFill>
                  <a:schemeClr val="bg1"/>
                </a:solidFill>
              </a:rPr>
              <a:t>     </a:t>
            </a:r>
            <a:r>
              <a:rPr lang="ru-RU" sz="4000" b="1" dirty="0">
                <a:solidFill>
                  <a:srgbClr val="FF0000"/>
                </a:solidFill>
              </a:rPr>
              <a:t>:</a:t>
            </a:r>
            <a:r>
              <a:rPr lang="ru-RU" sz="4000" dirty="0">
                <a:solidFill>
                  <a:schemeClr val="bg1"/>
                </a:solidFill>
              </a:rPr>
              <a:t>       ,     ,       </a:t>
            </a:r>
            <a:r>
              <a:rPr lang="en-US" sz="4800" dirty="0">
                <a:solidFill>
                  <a:schemeClr val="bg1"/>
                </a:solidFill>
              </a:rPr>
              <a:t>]</a:t>
            </a:r>
            <a:r>
              <a:rPr lang="ru-RU" sz="4800" dirty="0">
                <a:solidFill>
                  <a:schemeClr val="bg1"/>
                </a:solidFill>
              </a:rPr>
              <a:t>.</a:t>
            </a:r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endParaRPr lang="ru-RU" sz="4000" kern="0" dirty="0">
              <a:solidFill>
                <a:prstClr val="black"/>
              </a:solidFill>
              <a:latin typeface="Arial"/>
            </a:endParaRPr>
          </a:p>
          <a:p>
            <a:endParaRPr lang="ru-RU" dirty="0"/>
          </a:p>
        </p:txBody>
      </p:sp>
      <p:grpSp>
        <p:nvGrpSpPr>
          <p:cNvPr id="4" name="Группа 17"/>
          <p:cNvGrpSpPr>
            <a:grpSpLocks/>
          </p:cNvGrpSpPr>
          <p:nvPr/>
        </p:nvGrpSpPr>
        <p:grpSpPr bwMode="auto">
          <a:xfrm>
            <a:off x="2971800" y="3395427"/>
            <a:ext cx="533400" cy="533400"/>
            <a:chOff x="1143000" y="4114800"/>
            <a:chExt cx="533400" cy="533400"/>
          </a:xfrm>
        </p:grpSpPr>
        <p:sp>
          <p:nvSpPr>
            <p:cNvPr id="5" name="Oval 21"/>
            <p:cNvSpPr>
              <a:spLocks noChangeArrowheads="1"/>
            </p:cNvSpPr>
            <p:nvPr/>
          </p:nvSpPr>
          <p:spPr bwMode="auto">
            <a:xfrm>
              <a:off x="1143000" y="4114800"/>
              <a:ext cx="533400" cy="53340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" name="Oval 22"/>
            <p:cNvSpPr>
              <a:spLocks noChangeArrowheads="1"/>
            </p:cNvSpPr>
            <p:nvPr/>
          </p:nvSpPr>
          <p:spPr bwMode="auto">
            <a:xfrm>
              <a:off x="1371600" y="4343400"/>
              <a:ext cx="76200" cy="76200"/>
            </a:xfrm>
            <a:prstGeom prst="ellipse">
              <a:avLst/>
            </a:prstGeom>
            <a:solidFill>
              <a:srgbClr val="FF0000"/>
            </a:solidFill>
            <a:ln w="57150" cmpd="thickThin" algn="ctr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charset="0"/>
              </a:endParaRPr>
            </a:p>
          </p:txBody>
        </p:sp>
      </p:grpSp>
      <p:sp>
        <p:nvSpPr>
          <p:cNvPr id="7" name="Oval 26"/>
          <p:cNvSpPr>
            <a:spLocks noChangeArrowheads="1"/>
          </p:cNvSpPr>
          <p:nvPr/>
        </p:nvSpPr>
        <p:spPr bwMode="auto">
          <a:xfrm>
            <a:off x="5364088" y="3375584"/>
            <a:ext cx="562744" cy="533400"/>
          </a:xfrm>
          <a:prstGeom prst="ellipse">
            <a:avLst/>
          </a:prstGeom>
          <a:solidFill>
            <a:sysClr val="window" lastClr="FFFFFF"/>
          </a:solidFill>
          <a:ln w="38100" algn="ctr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86190"/>
            <a:ext cx="596900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75584"/>
            <a:ext cx="596900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6018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100" b="1" dirty="0">
                <a:solidFill>
                  <a:schemeClr val="accent2">
                    <a:lumMod val="50000"/>
                  </a:schemeClr>
                </a:solidFill>
              </a:rPr>
              <a:t>Задание: найдите однородные члены предложения и обобщающие слова при них, расставьте знаки препинания. Обозначьте графически однородные члены предложения.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360363">
              <a:buNone/>
            </a:pPr>
            <a:r>
              <a:rPr lang="ru-RU" sz="2600" b="1" dirty="0">
                <a:solidFill>
                  <a:srgbClr val="106FE2"/>
                </a:solidFill>
              </a:rPr>
              <a:t>Против зубной боли предлагали разные средства все домашние: жена, и дети, и прислуга, и даже поваренок Петька.</a:t>
            </a:r>
          </a:p>
          <a:p>
            <a:pPr marL="0" indent="360363">
              <a:buNone/>
            </a:pPr>
            <a:r>
              <a:rPr lang="ru-RU" sz="2600" b="1" dirty="0">
                <a:solidFill>
                  <a:srgbClr val="106FE2"/>
                </a:solidFill>
              </a:rPr>
              <a:t>Генерал-майор Булдеев лечился всеми средствами: водкой и табачной копотью, скипидаром и керосином.</a:t>
            </a:r>
          </a:p>
          <a:p>
            <a:pPr marL="0" indent="360363">
              <a:buNone/>
            </a:pPr>
            <a:r>
              <a:rPr lang="ru-RU" sz="2600" b="1" dirty="0">
                <a:solidFill>
                  <a:srgbClr val="106FE2"/>
                </a:solidFill>
              </a:rPr>
              <a:t>В доме стали изобретать фамилию и вспомнили всё: гриву, копыта, сбрую, полы и породы лошадей.</a:t>
            </a:r>
          </a:p>
          <a:p>
            <a:pPr marL="0" indent="360363">
              <a:buNone/>
            </a:pPr>
            <a:r>
              <a:rPr lang="ru-RU" sz="2600" b="1" dirty="0">
                <a:solidFill>
                  <a:srgbClr val="106FE2"/>
                </a:solidFill>
              </a:rPr>
              <a:t>Червяков извинялся перед генералом Бризжаловым всюду: в театре, в приёмной генерала и в его кабинете.</a:t>
            </a:r>
          </a:p>
        </p:txBody>
      </p:sp>
    </p:spTree>
    <p:extLst>
      <p:ext uri="{BB962C8B-B14F-4D97-AF65-F5344CB8AC3E}">
        <p14:creationId xmlns:p14="http://schemas.microsoft.com/office/powerpoint/2010/main" val="356945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Рефлексия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680520"/>
          </a:xfrm>
        </p:spPr>
        <p:txBody>
          <a:bodyPr>
            <a:normAutofit/>
          </a:bodyPr>
          <a:lstStyle/>
          <a:p>
            <a:pPr marL="0" indent="360363" algn="just">
              <a:buNone/>
            </a:pPr>
            <a:r>
              <a:rPr lang="ru-RU" sz="2700" b="1" dirty="0">
                <a:solidFill>
                  <a:srgbClr val="106FE2"/>
                </a:solidFill>
              </a:rPr>
              <a:t>Юный Антоша Чехонте умел облечь расхожий анекдот в маленький шедевр, от которого сразу становилось не только смешно, но и чуть-чуть грустно. Зрелый Чехов хорошо понимает своих героев, сочувствует им, любит их такими, какие они есть. Все мы читали рассказы Чехова ……………………………………………………………………………….</a:t>
            </a:r>
            <a:endParaRPr lang="ru-RU" sz="2700" b="1" dirty="0">
              <a:solidFill>
                <a:srgbClr val="FF2929"/>
              </a:solidFill>
            </a:endParaRPr>
          </a:p>
          <a:p>
            <a:pPr marL="0" indent="360363" algn="just">
              <a:buNone/>
            </a:pPr>
            <a:r>
              <a:rPr lang="ru-RU" sz="2700" b="1" dirty="0">
                <a:solidFill>
                  <a:srgbClr val="106FE2"/>
                </a:solidFill>
              </a:rPr>
              <a:t>Своими рассказами Чехов неустанно напоминает нам: «В человеке всё должно быть прекрасно…………………………………………..»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71612"/>
            <a:ext cx="8208912" cy="1425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136903" cy="295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80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8768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013176"/>
            <a:ext cx="2088232" cy="1650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2656"/>
            <a:ext cx="3217258" cy="455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9495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600" b="1" dirty="0">
                <a:solidFill>
                  <a:schemeClr val="tx2">
                    <a:lumMod val="10000"/>
                  </a:schemeClr>
                </a:solidFill>
              </a:rPr>
              <a:t>Задание: расставьте знаки препинания, составьте схемы однородных членов предложения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Воспитанные люди уважают человеческую личность. Они всегда снисходительные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мягкие вежливые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уступчивые.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прощают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шум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холод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пережаренное мясо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остр</a:t>
            </a:r>
            <a:r>
              <a:rPr lang="el-GR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ό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присутствие в их жилье посторонних.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сострадательны не к одним только нищим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кошкам.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уважают чужую собственность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потому платят долги.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не болтают не лезут с откровениями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чаще молчат.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не терпят лжи лицемерия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дешевых эффектов.</a:t>
            </a:r>
          </a:p>
        </p:txBody>
      </p:sp>
    </p:spTree>
    <p:extLst>
      <p:ext uri="{BB962C8B-B14F-4D97-AF65-F5344CB8AC3E}">
        <p14:creationId xmlns:p14="http://schemas.microsoft.com/office/powerpoint/2010/main" val="1833482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600" b="1" dirty="0">
                <a:solidFill>
                  <a:schemeClr val="tx2">
                    <a:lumMod val="10000"/>
                  </a:schemeClr>
                </a:solidFill>
              </a:rPr>
              <a:t>Задание: расставьте знаки препинания, составьте схемы однородных членов предложения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Воспитанные люди уважают человеческую личность. Они всегда снисходительные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мягкие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вежливые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уступчивые.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прощают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шум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холод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пережаренное мясо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остр</a:t>
            </a:r>
            <a:r>
              <a:rPr lang="el-GR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ό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 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присутствие в их жилье посторонних.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сострадательны не к одним только нищим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кошкам.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уважают чужую собственность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потому платят долги.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не болтают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лезут с откровениями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чаще молчат.</a:t>
            </a:r>
          </a:p>
          <a:p>
            <a:pPr marL="457200" indent="-457200" algn="just">
              <a:buAutoNum type="arabicPeriod"/>
            </a:pP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не терпят лжи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лицемерия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дешевых эффектов.</a:t>
            </a:r>
          </a:p>
        </p:txBody>
      </p:sp>
    </p:spTree>
    <p:extLst>
      <p:ext uri="{BB962C8B-B14F-4D97-AF65-F5344CB8AC3E}">
        <p14:creationId xmlns:p14="http://schemas.microsoft.com/office/powerpoint/2010/main" val="239437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Однородные члены предложения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1" i="1" dirty="0">
                <a:solidFill>
                  <a:srgbClr val="C00000"/>
                </a:solidFill>
              </a:rPr>
              <a:t>Признаки:</a:t>
            </a:r>
          </a:p>
          <a:p>
            <a:r>
              <a:rPr lang="ru-RU" sz="3600" b="1" i="1" dirty="0">
                <a:solidFill>
                  <a:srgbClr val="106FE2"/>
                </a:solidFill>
                <a:latin typeface="+mj-lt"/>
                <a:cs typeface="Times New Roman" pitchFamily="18" charset="0"/>
              </a:rPr>
              <a:t>Относятся к одному и тому же члену предложения.</a:t>
            </a:r>
          </a:p>
          <a:p>
            <a:r>
              <a:rPr lang="ru-RU" sz="3600" b="1" i="1" dirty="0">
                <a:solidFill>
                  <a:srgbClr val="106FE2"/>
                </a:solidFill>
                <a:latin typeface="+mj-lt"/>
                <a:cs typeface="Times New Roman" pitchFamily="18" charset="0"/>
              </a:rPr>
              <a:t>Отвечают на один и тот же вопрос.</a:t>
            </a:r>
          </a:p>
          <a:p>
            <a:r>
              <a:rPr lang="ru-RU" sz="3600" b="1" i="1" dirty="0">
                <a:solidFill>
                  <a:srgbClr val="106FE2"/>
                </a:solidFill>
                <a:latin typeface="+mj-lt"/>
                <a:cs typeface="Times New Roman" pitchFamily="18" charset="0"/>
              </a:rPr>
              <a:t>Не зависят друг от друга.</a:t>
            </a:r>
          </a:p>
          <a:p>
            <a:r>
              <a:rPr lang="ru-RU" sz="3600" b="1" i="1" dirty="0">
                <a:solidFill>
                  <a:srgbClr val="106FE2"/>
                </a:solidFill>
                <a:latin typeface="+mj-lt"/>
                <a:cs typeface="Times New Roman" pitchFamily="18" charset="0"/>
              </a:rPr>
              <a:t>Произносятся с интонацией перечисления.</a:t>
            </a:r>
          </a:p>
        </p:txBody>
      </p:sp>
    </p:spTree>
    <p:extLst>
      <p:ext uri="{BB962C8B-B14F-4D97-AF65-F5344CB8AC3E}">
        <p14:creationId xmlns:p14="http://schemas.microsoft.com/office/powerpoint/2010/main" val="2184394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Определяем проблему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106FE2"/>
                </a:solidFill>
              </a:rPr>
              <a:t>Найдите «четвертое лишнее» слово в каждой группе.</a:t>
            </a:r>
          </a:p>
          <a:p>
            <a:pPr marL="0" indent="0">
              <a:buNone/>
            </a:pPr>
            <a:endParaRPr lang="ru-RU" b="1" dirty="0">
              <a:solidFill>
                <a:srgbClr val="106FE2"/>
              </a:solidFill>
            </a:endParaRPr>
          </a:p>
          <a:p>
            <a:pPr marL="0" indent="0">
              <a:buNone/>
            </a:pPr>
            <a:endParaRPr lang="ru-RU" sz="2200" b="1" dirty="0">
              <a:solidFill>
                <a:srgbClr val="106FE2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106FE2"/>
                </a:solidFill>
              </a:rPr>
              <a:t>                                      Мебель</a:t>
            </a:r>
          </a:p>
          <a:p>
            <a:pPr marL="0" indent="0">
              <a:buNone/>
            </a:pPr>
            <a:endParaRPr lang="ru-RU" sz="600" b="1" dirty="0">
              <a:solidFill>
                <a:srgbClr val="106FE2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106FE2"/>
                </a:solidFill>
              </a:rPr>
              <a:t>                                                                лекарство</a:t>
            </a:r>
            <a:endParaRPr lang="ru-RU" dirty="0"/>
          </a:p>
          <a:p>
            <a:pPr marL="0" indent="0">
              <a:buNone/>
            </a:pPr>
            <a:r>
              <a:rPr lang="ru-RU" b="1" dirty="0">
                <a:solidFill>
                  <a:srgbClr val="106FE2"/>
                </a:solidFill>
              </a:rPr>
              <a:t>      комната</a:t>
            </a:r>
            <a:endParaRPr lang="ru-RU" dirty="0"/>
          </a:p>
          <a:p>
            <a:pPr marL="0" indent="0">
              <a:buNone/>
            </a:pPr>
            <a:endParaRPr lang="ru-RU" b="1" dirty="0">
              <a:solidFill>
                <a:srgbClr val="106FE2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106FE2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106FE2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106FE2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923905"/>
              </p:ext>
            </p:extLst>
          </p:nvPr>
        </p:nvGraphicFramePr>
        <p:xfrm>
          <a:off x="6084168" y="3429000"/>
          <a:ext cx="2232248" cy="231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91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solidFill>
                            <a:srgbClr val="106FE2"/>
                          </a:solidFill>
                        </a:rPr>
                        <a:t>Опий 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106FE2"/>
                          </a:solidFill>
                        </a:rPr>
                        <a:t>хина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106FE2"/>
                          </a:solidFill>
                        </a:rPr>
                        <a:t>йод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244317"/>
              </p:ext>
            </p:extLst>
          </p:nvPr>
        </p:nvGraphicFramePr>
        <p:xfrm>
          <a:off x="899592" y="3429000"/>
          <a:ext cx="2016224" cy="231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solidFill>
                            <a:srgbClr val="106FE2"/>
                          </a:solidFill>
                        </a:rPr>
                        <a:t>Детская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solidFill>
                            <a:srgbClr val="106FE2"/>
                          </a:solidFill>
                        </a:rPr>
                        <a:t>зала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>
                          <a:solidFill>
                            <a:srgbClr val="106FE2"/>
                          </a:solidFill>
                        </a:rPr>
                        <a:t>кухня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353436"/>
              </p:ext>
            </p:extLst>
          </p:nvPr>
        </p:nvGraphicFramePr>
        <p:xfrm>
          <a:off x="3563888" y="3429000"/>
          <a:ext cx="2135560" cy="231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5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106FE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106FE2"/>
                          </a:solidFill>
                        </a:rPr>
                        <a:t>стол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106FE2"/>
                          </a:solidFill>
                        </a:rPr>
                        <a:t>стул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106FE2"/>
                          </a:solidFill>
                        </a:rPr>
                        <a:t>шкаф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08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Генерал-майор Булдеев прикладывал к больному зубу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</a:t>
            </a:r>
            <a:r>
              <a:rPr lang="ru-RU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опий, хину, йод.</a:t>
            </a:r>
          </a:p>
          <a:p>
            <a:pPr marL="0" indent="0">
              <a:buNone/>
            </a:pPr>
            <a:endParaRPr lang="ru-RU" b="1" dirty="0">
              <a:solidFill>
                <a:srgbClr val="106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solidFill>
                <a:srgbClr val="106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Фамилию акцизного придумывали во всех                       в зале, на кухне и даже в детской.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293694"/>
            <a:ext cx="2160240" cy="37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727" y="4790752"/>
            <a:ext cx="1944216" cy="28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04664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Поставьте общее по значению слово впереди группы однородных членов.</a:t>
            </a:r>
          </a:p>
        </p:txBody>
      </p:sp>
      <p:sp>
        <p:nvSpPr>
          <p:cNvPr id="6" name="AutoShape 23"/>
          <p:cNvSpPr>
            <a:spLocks noChangeArrowheads="1"/>
          </p:cNvSpPr>
          <p:nvPr/>
        </p:nvSpPr>
        <p:spPr bwMode="auto">
          <a:xfrm>
            <a:off x="647564" y="272117"/>
            <a:ext cx="7848872" cy="1086654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2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оформить на письме предложения с </a:t>
            </a:r>
          </a:p>
          <a:p>
            <a:pPr algn="ctr"/>
            <a:r>
              <a:rPr lang="ru-RU" sz="22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однородными членами и общим по значению словом, </a:t>
            </a:r>
          </a:p>
          <a:p>
            <a:pPr algn="ctr"/>
            <a:r>
              <a:rPr lang="ru-RU" sz="2200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передать особенности интонации?</a:t>
            </a:r>
          </a:p>
        </p:txBody>
      </p:sp>
    </p:spTree>
    <p:extLst>
      <p:ext uri="{BB962C8B-B14F-4D97-AF65-F5344CB8AC3E}">
        <p14:creationId xmlns:p14="http://schemas.microsoft.com/office/powerpoint/2010/main" val="16811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106FE2"/>
                </a:solidFill>
              </a:rPr>
              <a:t>Каждое слово является общим названием для целого ряда предметов. Например, слово </a:t>
            </a:r>
            <a:r>
              <a:rPr lang="ru-RU" b="1" i="1" dirty="0">
                <a:solidFill>
                  <a:srgbClr val="1D7C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деревья</a:t>
            </a:r>
            <a:r>
              <a:rPr lang="ru-RU" b="1" dirty="0">
                <a:solidFill>
                  <a:srgbClr val="1D7CEF"/>
                </a:solidFill>
              </a:rPr>
              <a:t> </a:t>
            </a:r>
            <a:r>
              <a:rPr lang="ru-RU" b="1" dirty="0">
                <a:solidFill>
                  <a:srgbClr val="106FE2"/>
                </a:solidFill>
              </a:rPr>
              <a:t>– общее для всех деревьев, будь то </a:t>
            </a:r>
            <a:r>
              <a:rPr lang="ru-RU" b="1" i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рябина</a:t>
            </a:r>
            <a:r>
              <a:rPr lang="ru-RU" b="1" dirty="0">
                <a:solidFill>
                  <a:srgbClr val="106FE2"/>
                </a:solidFill>
              </a:rPr>
              <a:t> или </a:t>
            </a:r>
            <a:r>
              <a:rPr lang="ru-RU" b="1" i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пальма</a:t>
            </a:r>
            <a:r>
              <a:rPr lang="ru-RU" b="1" dirty="0">
                <a:solidFill>
                  <a:srgbClr val="106FE2"/>
                </a:solidFill>
              </a:rPr>
              <a:t>. А для слов </a:t>
            </a:r>
            <a:r>
              <a:rPr lang="ru-RU" b="1" i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стол, стул, шкаф, кровать</a:t>
            </a:r>
            <a:r>
              <a:rPr lang="ru-RU" b="1" dirty="0">
                <a:solidFill>
                  <a:srgbClr val="106FE2"/>
                </a:solidFill>
              </a:rPr>
              <a:t> общим является слово </a:t>
            </a:r>
            <a:r>
              <a:rPr lang="ru-RU" b="1" i="1" dirty="0">
                <a:solidFill>
                  <a:srgbClr val="1D7CEF"/>
                </a:solidFill>
              </a:rPr>
              <a:t>мебель</a:t>
            </a:r>
            <a:r>
              <a:rPr lang="ru-RU" b="1" dirty="0">
                <a:solidFill>
                  <a:srgbClr val="106FE2"/>
                </a:solidFill>
              </a:rPr>
              <a:t>. Оно обобщает все предметы домашней обстановки и называется </a:t>
            </a:r>
            <a:r>
              <a:rPr lang="ru-RU" b="1" i="1" dirty="0">
                <a:solidFill>
                  <a:srgbClr val="FF0000"/>
                </a:solidFill>
              </a:rPr>
              <a:t>обобщающим</a:t>
            </a:r>
            <a:r>
              <a:rPr lang="ru-RU" b="1" dirty="0">
                <a:solidFill>
                  <a:srgbClr val="106FE2"/>
                </a:solidFill>
              </a:rPr>
              <a:t> при однородных членах.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548680"/>
            <a:ext cx="739016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Открываем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новые знания</a:t>
            </a:r>
          </a:p>
        </p:txBody>
      </p:sp>
    </p:spTree>
    <p:extLst>
      <p:ext uri="{BB962C8B-B14F-4D97-AF65-F5344CB8AC3E}">
        <p14:creationId xmlns:p14="http://schemas.microsoft.com/office/powerpoint/2010/main" val="426200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Генерал-майор Булдеев прикладывал к больному зубу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лекарства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опий, хину, йод.</a:t>
            </a:r>
          </a:p>
          <a:p>
            <a:pPr marL="0" indent="0">
              <a:buNone/>
            </a:pPr>
            <a:endParaRPr lang="ru-RU" b="1" dirty="0">
              <a:solidFill>
                <a:srgbClr val="106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solidFill>
                <a:srgbClr val="106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Фамилию акцизного придумывали во всех </a:t>
            </a:r>
            <a:r>
              <a:rPr lang="ru-RU" b="1" i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комнатах</a:t>
            </a:r>
            <a:r>
              <a:rPr lang="ru-RU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>
                <a:solidFill>
                  <a:srgbClr val="106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зале, на кухне и даже в детской.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829" y="2345604"/>
            <a:ext cx="161925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430" y="4797152"/>
            <a:ext cx="161925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927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1">
      <a:dk1>
        <a:sysClr val="windowText" lastClr="000000"/>
      </a:dk1>
      <a:lt1>
        <a:sysClr val="window" lastClr="FFFFFF"/>
      </a:lt1>
      <a:dk2>
        <a:srgbClr val="FBD5B5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388</TotalTime>
  <Words>601</Words>
  <Application>Microsoft Office PowerPoint</Application>
  <PresentationFormat>Экран (4:3)</PresentationFormat>
  <Paragraphs>71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Calibri</vt:lpstr>
      <vt:lpstr>Cambria</vt:lpstr>
      <vt:lpstr>Rockwell</vt:lpstr>
      <vt:lpstr>Wingdings 2</vt:lpstr>
      <vt:lpstr>Литейная</vt:lpstr>
      <vt:lpstr>Обобщающее слово перед однородными членами</vt:lpstr>
      <vt:lpstr>Презентация PowerPoint</vt:lpstr>
      <vt:lpstr>Задание: расставьте знаки препинания, составьте схемы однородных членов предложения</vt:lpstr>
      <vt:lpstr>Задание: расставьте знаки препинания, составьте схемы однородных членов предложения</vt:lpstr>
      <vt:lpstr>Однородные члены предложения</vt:lpstr>
      <vt:lpstr>Определяем проблему урока</vt:lpstr>
      <vt:lpstr>Презентация PowerPoint</vt:lpstr>
      <vt:lpstr>Презентация PowerPoint</vt:lpstr>
      <vt:lpstr>Презентация PowerPoint</vt:lpstr>
      <vt:lpstr>Обобщающее слово  перед однородными членами предложения</vt:lpstr>
      <vt:lpstr>Задание: найдите однородные члены предложения и обобщающие слова при них, расставьте знаки препинания. Обозначьте графически однородные члены предложения.</vt:lpstr>
      <vt:lpstr>Рефлексия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Простое предложение</dc:title>
  <dc:creator>Admin</dc:creator>
  <cp:lastModifiedBy>Harry2k7 Harry2k7</cp:lastModifiedBy>
  <cp:revision>37</cp:revision>
  <dcterms:created xsi:type="dcterms:W3CDTF">2015-01-26T16:21:24Z</dcterms:created>
  <dcterms:modified xsi:type="dcterms:W3CDTF">2021-11-06T07:26:29Z</dcterms:modified>
</cp:coreProperties>
</file>