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2D407-CB53-4027-95E4-54CF6F685613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C83B4-14DD-4C31-8544-F58832BED6D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acer\Desktop\rcLobja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6048" cy="71277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cer\Desktop\fac7393406a7aefba3dd6b7c77363f0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4608512" cy="2880320"/>
          </a:xfrm>
          <a:prstGeom prst="rect">
            <a:avLst/>
          </a:prstGeom>
          <a:noFill/>
        </p:spPr>
      </p:pic>
      <p:pic>
        <p:nvPicPr>
          <p:cNvPr id="1027" name="Picture 3" descr="C:\Users\acer\Desktop\07b7c8224717c86344cb05ed4c90c6a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140968"/>
            <a:ext cx="8524056" cy="3505206"/>
          </a:xfrm>
          <a:prstGeom prst="rect">
            <a:avLst/>
          </a:prstGeom>
          <a:noFill/>
        </p:spPr>
      </p:pic>
      <p:pic>
        <p:nvPicPr>
          <p:cNvPr id="1028" name="Picture 4" descr="C:\Users\acer\Desktop\26595_fa8171dd2e817cb17af35cc1cb1c5c604721da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188640"/>
            <a:ext cx="4031264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2. Петр учится в 10-ом классе. Он хочет купить новый смартфон определенной модели и марки, но у него не хватает накопленных денег. Тогда он начинает искать данную модель смартфона в интернете. На одном из сайтов Петр нашел данную модель со стоимостью в три раза ниже, чем в магазине. Единственным условиям, которое насторожило Петра было требование внести 100% предоплаты на электронный кошелек.</a:t>
            </a:r>
          </a:p>
          <a:p>
            <a:r>
              <a:rPr lang="ru-RU" dirty="0"/>
              <a:t>В чём состоит опасность данной ситуации для личных финансов Петра? Как ему правильно поступить в данной ситуации?</a:t>
            </a:r>
          </a:p>
          <a:p>
            <a:endParaRPr lang="ru-RU" dirty="0"/>
          </a:p>
        </p:txBody>
      </p:sp>
      <p:pic>
        <p:nvPicPr>
          <p:cNvPr id="4" name="Picture 5" descr="C:\Users\acer\Desktop\rcLobja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6048" cy="7127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3. . Семену пришло сообщение в социальной сети от его друга Петра: «Привет, Семен! Не выручишь деньгами до вторника? А то баланс на телефоне отрицательный, а срочно надо связаться с родителями. Скинь 500 рублей на номер ***».</a:t>
            </a:r>
          </a:p>
          <a:p>
            <a:r>
              <a:rPr lang="ru-RU" sz="2800" dirty="0"/>
              <a:t>В чём состоит опасность данной ситуации для личных финансов Семена? Как ему правильно поступить в данной ситуации?</a:t>
            </a:r>
          </a:p>
        </p:txBody>
      </p:sp>
      <p:pic>
        <p:nvPicPr>
          <p:cNvPr id="4" name="Picture 5" descr="C:\Users\acer\Desktop\rcLobja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6048" cy="7127776"/>
          </a:xfrm>
          <a:prstGeom prst="rect">
            <a:avLst/>
          </a:prstGeom>
          <a:noFill/>
        </p:spPr>
      </p:pic>
      <p:pic>
        <p:nvPicPr>
          <p:cNvPr id="21506" name="Picture 2" descr="C:\Users\acer\Desktop\EIntEwdXUAAXUs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707721"/>
            <a:ext cx="2736304" cy="2150279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6386" name="Picture 2" descr="C:\Users\acer\Desktop\bd179201e77be5e67186d33c237604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26c43d6a18ba9a77ac8b32a1ba1b745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204"/>
            <a:ext cx="9144000" cy="68662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2780928"/>
            <a:ext cx="6804248" cy="237626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Финансовые риски</a:t>
            </a:r>
            <a:endParaRPr lang="ru-RU" sz="60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4856584" cy="4956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000" dirty="0"/>
              <a:t>1.Совершеннолетнему Ивану пришло SMS-сообщение с короткого номера: «Уважаемый клиент! Ваша карта заблокирована, перезвоните по телефону *** . Для оперативности приготовьте Ваши паспортные данные и следующие данные по Вашей карте: № и PIN-код. Наш оператор решит данную проблему после вашей идентификации».</a:t>
            </a:r>
          </a:p>
          <a:p>
            <a:r>
              <a:rPr lang="ru-RU" sz="3000" dirty="0"/>
              <a:t>В чём состоит опасность данной ситуации для личных финансов </a:t>
            </a:r>
            <a:r>
              <a:rPr lang="ru-RU" sz="3000" dirty="0" smtClean="0"/>
              <a:t>Ивана? </a:t>
            </a:r>
            <a:r>
              <a:rPr lang="ru-RU" sz="3000" dirty="0"/>
              <a:t>Как ему правильно поступить в данной ситуации?</a:t>
            </a:r>
          </a:p>
          <a:p>
            <a:endParaRPr lang="ru-RU" dirty="0"/>
          </a:p>
        </p:txBody>
      </p:sp>
      <p:pic>
        <p:nvPicPr>
          <p:cNvPr id="4" name="Picture 5" descr="C:\Users\acer\Desktop\rcLobja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6048" cy="7127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2. Совершеннолетней Анне Ф. пришло </a:t>
            </a:r>
            <a:r>
              <a:rPr lang="ru-RU" dirty="0" err="1"/>
              <a:t>СМС−сообщение</a:t>
            </a:r>
            <a:r>
              <a:rPr lang="ru-RU" dirty="0"/>
              <a:t> со следующим текстом: Поздравляем! Вы выиграли новый автомобиль BMW, для получения приза свяжитесь с нами по номеру ***. Позвонив по телефону, Анна узнала, что ей необходимо уплатить небольшую сумму в качестве таможенной пошлины за </a:t>
            </a:r>
            <a:r>
              <a:rPr lang="ru-RU" dirty="0" err="1"/>
              <a:t>растаможивание</a:t>
            </a:r>
            <a:r>
              <a:rPr lang="ru-RU" dirty="0"/>
              <a:t> автомобиля и получила номер карты, на которую нужна перевести сумму.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чём состоит опасность данной ситуации для личных финансов Анны Ф.? Как ей правильно поступить в данной ситуации?</a:t>
            </a:r>
          </a:p>
        </p:txBody>
      </p:sp>
      <p:pic>
        <p:nvPicPr>
          <p:cNvPr id="4" name="Picture 5" descr="C:\Users\acer\Desktop\rcLobja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6048" cy="7127776"/>
          </a:xfrm>
          <a:prstGeom prst="rect">
            <a:avLst/>
          </a:prstGeom>
          <a:noFill/>
        </p:spPr>
      </p:pic>
      <p:pic>
        <p:nvPicPr>
          <p:cNvPr id="18434" name="Picture 2" descr="C:\Users\acer\Desktop\58583340908251483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5328592"/>
            <a:ext cx="1763688" cy="1322766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Совершеннолетнему Роману Р. пришло SMS-сообщение от неизвестного абонента: «Уважаемый клиент! Ваша карта заблокирована, была попытка несанкционированного снятия денег. Для возобновления пользования счётом сообщите по телефону *** данные по Вашей карте: № и PIN-код. В ближайшее время вопрос будет решён. Банк ».</a:t>
            </a:r>
          </a:p>
          <a:p>
            <a:r>
              <a:rPr lang="ru-RU" dirty="0"/>
              <a:t>В чём состоит опасность данной ситуации для личных финансов Романа Р.? Как ему правильно поступить в данной ситуации?</a:t>
            </a:r>
          </a:p>
        </p:txBody>
      </p:sp>
      <p:pic>
        <p:nvPicPr>
          <p:cNvPr id="4" name="Picture 5" descr="C:\Users\acer\Desktop\rcLobja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6048" cy="7127776"/>
          </a:xfrm>
          <a:prstGeom prst="rect">
            <a:avLst/>
          </a:prstGeom>
          <a:noFill/>
        </p:spPr>
      </p:pic>
      <p:pic>
        <p:nvPicPr>
          <p:cNvPr id="17410" name="Picture 2" descr="C:\Users\acer\Desktop\не-пин-код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5142530"/>
            <a:ext cx="2592288" cy="1715470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Полина Д. собиралась снять наличные деньги с карты в банкомате. В какой-то момент она обратила внимание, что молодой человек, который стоял в очереди за ней, подошел очень близко и внимательно следит за тем, что она будет набирать при снятии денег.</a:t>
            </a:r>
          </a:p>
          <a:p>
            <a:r>
              <a:rPr lang="ru-RU" sz="2800" dirty="0"/>
              <a:t>В чём состоит опасность данной ситуации для личных финансов Полины Д.? Как ей правильно поступить в данной ситуации?</a:t>
            </a:r>
          </a:p>
        </p:txBody>
      </p:sp>
      <p:pic>
        <p:nvPicPr>
          <p:cNvPr id="4" name="Picture 5" descr="C:\Users\acer\Desktop\rcLobja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6048" cy="7127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Александр Иванович решил снять деньги в банкомате, но забыл дома очки. Он попросил о помощи двух молодых ребят, продиктовав им </a:t>
            </a:r>
            <a:r>
              <a:rPr lang="ru-RU" sz="2800" dirty="0" err="1"/>
              <a:t>ПИН-код</a:t>
            </a:r>
            <a:r>
              <a:rPr lang="ru-RU" sz="2800" dirty="0"/>
              <a:t> своей карты. В чём состоит опасность данной ситуации? </a:t>
            </a:r>
            <a:endParaRPr lang="ru-RU" sz="2800" dirty="0" smtClean="0"/>
          </a:p>
          <a:p>
            <a:r>
              <a:rPr lang="ru-RU" sz="2800" dirty="0" smtClean="0"/>
              <a:t>Как </a:t>
            </a:r>
            <a:r>
              <a:rPr lang="ru-RU" sz="2800" dirty="0"/>
              <a:t>ему правильно поступить в данной ситуации?</a:t>
            </a:r>
          </a:p>
          <a:p>
            <a:endParaRPr lang="ru-RU" dirty="0"/>
          </a:p>
        </p:txBody>
      </p:sp>
      <p:pic>
        <p:nvPicPr>
          <p:cNvPr id="4" name="Picture 5" descr="C:\Users\acer\Desktop\rcLobja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6048" cy="7127776"/>
          </a:xfrm>
          <a:prstGeom prst="rect">
            <a:avLst/>
          </a:prstGeom>
          <a:noFill/>
        </p:spPr>
      </p:pic>
      <p:pic>
        <p:nvPicPr>
          <p:cNvPr id="19458" name="Picture 2" descr="C:\Users\acer\Desktop\0fa396a65e55596b03de516eb5e983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293096"/>
            <a:ext cx="3096344" cy="2198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3. Елена и Сергей обедали в ресторане. Решили расплатиться картой, отдав ее официанту. Через 10 минут официант ее вернул. </a:t>
            </a:r>
            <a:endParaRPr lang="ru-RU" sz="2800" dirty="0" smtClean="0"/>
          </a:p>
          <a:p>
            <a:r>
              <a:rPr lang="ru-RU" sz="2800" dirty="0" smtClean="0"/>
              <a:t>В </a:t>
            </a:r>
            <a:r>
              <a:rPr lang="ru-RU" sz="2800" dirty="0"/>
              <a:t>чём состоит опасность данной ситуации? Как правильно поступить в данной ситуации?</a:t>
            </a:r>
          </a:p>
        </p:txBody>
      </p:sp>
      <p:pic>
        <p:nvPicPr>
          <p:cNvPr id="4" name="Picture 5" descr="C:\Users\acer\Desktop\rcLobja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6048" cy="7127776"/>
          </a:xfrm>
          <a:prstGeom prst="rect">
            <a:avLst/>
          </a:prstGeom>
          <a:noFill/>
        </p:spPr>
      </p:pic>
      <p:pic>
        <p:nvPicPr>
          <p:cNvPr id="20482" name="Picture 2" descr="C:\Users\acer\Desktop\1587128413_moshenni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293096"/>
            <a:ext cx="5328592" cy="2304256"/>
          </a:xfrm>
          <a:prstGeom prst="round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1. Шестнадцатилетняя Екатерина искала работу, график которой можно было бы совместить с учёбой в колледже. В Интернете она нашла предложение следующего содержания: «Работа в удобное время. Набор текста. 1 лист – 100 рублей. Количество листов зависит только от вашего желания. Для получения первого заказа вы должны перечислить 500 рублей на электронный кошелёк работодателя! Торопитесь! Осталось 8 вакансий!»</a:t>
            </a:r>
          </a:p>
          <a:p>
            <a:r>
              <a:rPr lang="ru-RU" dirty="0"/>
              <a:t>Оцените ситуацию с точки зрения достижения цели Екатерины. Как ей правильно поступить в данной ситуации?</a:t>
            </a:r>
          </a:p>
          <a:p>
            <a:endParaRPr lang="ru-RU" dirty="0"/>
          </a:p>
        </p:txBody>
      </p:sp>
      <p:pic>
        <p:nvPicPr>
          <p:cNvPr id="4" name="Picture 5" descr="C:\Users\acer\Desktop\rcLobjaA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76048" cy="7127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625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Финансовые риски</vt:lpstr>
      <vt:lpstr>1 группа</vt:lpstr>
      <vt:lpstr>1 группа</vt:lpstr>
      <vt:lpstr>1 группа</vt:lpstr>
      <vt:lpstr>2 группа</vt:lpstr>
      <vt:lpstr>2 группа</vt:lpstr>
      <vt:lpstr>2 класс</vt:lpstr>
      <vt:lpstr>3 группа</vt:lpstr>
      <vt:lpstr>3 группа</vt:lpstr>
      <vt:lpstr>3 группа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acer</cp:lastModifiedBy>
  <cp:revision>6</cp:revision>
  <dcterms:created xsi:type="dcterms:W3CDTF">2020-11-26T20:42:34Z</dcterms:created>
  <dcterms:modified xsi:type="dcterms:W3CDTF">2020-11-26T21:38:43Z</dcterms:modified>
</cp:coreProperties>
</file>