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00d8201c7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00d8201c7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00d4461500_1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00d4461500_1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00d4461500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00d4461500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00d4461500_1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00d4461500_1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00d4461500_1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00d4461500_1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00d4461500_1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200d4461500_1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00d4461500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00d446150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00d4461500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00d4461500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00d4461500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00d4461500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00d4461500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00d4461500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00d4461500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00d4461500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00d4461500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00d4461500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00d4461500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00d4461500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563650"/>
            <a:ext cx="8520600" cy="148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Родной край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4299100" y="3842625"/>
            <a:ext cx="4576200" cy="8451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rmAutofit fontScale="775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Михайлова Наталья Николаевна</a:t>
            </a:r>
            <a:endParaRPr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Жарко Валерия Сергеевна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2"/>
          <p:cNvPicPr preferRelativeResize="0"/>
          <p:nvPr/>
        </p:nvPicPr>
        <p:blipFill rotWithShape="1">
          <a:blip r:embed="rId3">
            <a:alphaModFix/>
          </a:blip>
          <a:srcRect b="12372" l="0" r="0" t="0"/>
          <a:stretch/>
        </p:blipFill>
        <p:spPr>
          <a:xfrm>
            <a:off x="0" y="0"/>
            <a:ext cx="9143997" cy="5340313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2"/>
          <p:cNvSpPr/>
          <p:nvPr/>
        </p:nvSpPr>
        <p:spPr>
          <a:xfrm>
            <a:off x="195050" y="440325"/>
            <a:ext cx="2261100" cy="453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Максимальная длина тела отдельных особей достигает величины порядка 1,9 метра, при этом длина хвоста может быть больше 1 метра. </a:t>
            </a:r>
            <a:endParaRPr sz="2000"/>
          </a:p>
        </p:txBody>
      </p:sp>
      <p:sp>
        <p:nvSpPr>
          <p:cNvPr id="151" name="Google Shape;151;p22"/>
          <p:cNvSpPr/>
          <p:nvPr/>
        </p:nvSpPr>
        <p:spPr>
          <a:xfrm>
            <a:off x="6581525" y="510075"/>
            <a:ext cx="2432400" cy="4393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Взрослые самцы могут весить все 80 кг, при этом вес самок килограммов на 10 меньше. Высота самцов в холке доходит до 0,8 метра, а самки сантиметров на 30 ниже.</a:t>
            </a:r>
            <a:endParaRPr sz="2000"/>
          </a:p>
        </p:txBody>
      </p:sp>
      <p:sp>
        <p:nvSpPr>
          <p:cNvPr id="152" name="Google Shape;152;p22"/>
          <p:cNvSpPr txBox="1"/>
          <p:nvPr/>
        </p:nvSpPr>
        <p:spPr>
          <a:xfrm>
            <a:off x="3750085" y="4324825"/>
            <a:ext cx="15375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Леопард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3"/>
          <p:cNvPicPr preferRelativeResize="0"/>
          <p:nvPr/>
        </p:nvPicPr>
        <p:blipFill rotWithShape="1">
          <a:blip r:embed="rId3">
            <a:alphaModFix/>
          </a:blip>
          <a:srcRect b="0" l="0" r="0" t="22408"/>
          <a:stretch/>
        </p:blipFill>
        <p:spPr>
          <a:xfrm>
            <a:off x="-332175" y="0"/>
            <a:ext cx="990346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3"/>
          <p:cNvSpPr txBox="1"/>
          <p:nvPr/>
        </p:nvSpPr>
        <p:spPr>
          <a:xfrm>
            <a:off x="3178950" y="156450"/>
            <a:ext cx="2786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/>
              <a:t>«Кедровая падь»</a:t>
            </a:r>
            <a:endParaRPr sz="2500"/>
          </a:p>
        </p:txBody>
      </p:sp>
      <p:sp>
        <p:nvSpPr>
          <p:cNvPr id="161" name="Google Shape;161;p23"/>
          <p:cNvSpPr/>
          <p:nvPr/>
        </p:nvSpPr>
        <p:spPr>
          <a:xfrm>
            <a:off x="827250" y="895825"/>
            <a:ext cx="3289800" cy="1146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Площадь заповедника составляет 18 тыс. га.</a:t>
            </a:r>
            <a:endParaRPr sz="2100"/>
          </a:p>
        </p:txBody>
      </p:sp>
      <p:sp>
        <p:nvSpPr>
          <p:cNvPr id="162" name="Google Shape;162;p23"/>
          <p:cNvSpPr/>
          <p:nvPr/>
        </p:nvSpPr>
        <p:spPr>
          <a:xfrm>
            <a:off x="4406275" y="895700"/>
            <a:ext cx="3546900" cy="1146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В заповеднике много древних деревьев, возраст которых более 500 лет.</a:t>
            </a:r>
            <a:endParaRPr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9" name="Google Shape;169;p24"/>
          <p:cNvPicPr preferRelativeResize="0"/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0" y="0"/>
            <a:ext cx="9143998" cy="5286964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/>
          <p:nvPr/>
        </p:nvSpPr>
        <p:spPr>
          <a:xfrm>
            <a:off x="527200" y="338625"/>
            <a:ext cx="5958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ru" sz="2400"/>
              <a:t>Сколько тигров осталось в мире?</a:t>
            </a:r>
            <a:endParaRPr sz="2400"/>
          </a:p>
        </p:txBody>
      </p:sp>
      <p:sp>
        <p:nvSpPr>
          <p:cNvPr id="171" name="Google Shape;171;p24"/>
          <p:cNvSpPr txBox="1"/>
          <p:nvPr/>
        </p:nvSpPr>
        <p:spPr>
          <a:xfrm>
            <a:off x="1866675" y="1017725"/>
            <a:ext cx="2314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/>
              <a:t>7 тысяч</a:t>
            </a:r>
            <a:endParaRPr sz="2700"/>
          </a:p>
        </p:txBody>
      </p:sp>
      <p:sp>
        <p:nvSpPr>
          <p:cNvPr id="172" name="Google Shape;172;p24"/>
          <p:cNvSpPr/>
          <p:nvPr/>
        </p:nvSpPr>
        <p:spPr>
          <a:xfrm>
            <a:off x="1234450" y="960125"/>
            <a:ext cx="2411100" cy="739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Ответ</a:t>
            </a:r>
            <a:endParaRPr sz="3000"/>
          </a:p>
        </p:txBody>
      </p:sp>
      <p:sp>
        <p:nvSpPr>
          <p:cNvPr id="173" name="Google Shape;173;p24"/>
          <p:cNvSpPr txBox="1"/>
          <p:nvPr/>
        </p:nvSpPr>
        <p:spPr>
          <a:xfrm>
            <a:off x="505775" y="1892375"/>
            <a:ext cx="597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4"/>
          <p:cNvSpPr txBox="1"/>
          <p:nvPr/>
        </p:nvSpPr>
        <p:spPr>
          <a:xfrm>
            <a:off x="537925" y="2095975"/>
            <a:ext cx="8111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2. Сколько километров составляет площадь Тайги?</a:t>
            </a:r>
            <a:endParaRPr sz="2400"/>
          </a:p>
        </p:txBody>
      </p:sp>
      <p:sp>
        <p:nvSpPr>
          <p:cNvPr id="175" name="Google Shape;175;p24"/>
          <p:cNvSpPr txBox="1"/>
          <p:nvPr/>
        </p:nvSpPr>
        <p:spPr>
          <a:xfrm>
            <a:off x="1234475" y="2846075"/>
            <a:ext cx="241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Более 15 миллионов квадратных километров</a:t>
            </a:r>
            <a:endParaRPr/>
          </a:p>
        </p:txBody>
      </p:sp>
      <p:sp>
        <p:nvSpPr>
          <p:cNvPr id="176" name="Google Shape;176;p24"/>
          <p:cNvSpPr/>
          <p:nvPr/>
        </p:nvSpPr>
        <p:spPr>
          <a:xfrm>
            <a:off x="1223725" y="2867500"/>
            <a:ext cx="2411100" cy="1618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/>
              <a:t>Ответ</a:t>
            </a:r>
            <a:endParaRPr sz="3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3" name="Google Shape;183;p25"/>
          <p:cNvPicPr preferRelativeResize="0"/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0" y="0"/>
            <a:ext cx="9143998" cy="528696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 txBox="1"/>
          <p:nvPr/>
        </p:nvSpPr>
        <p:spPr>
          <a:xfrm>
            <a:off x="527200" y="338625"/>
            <a:ext cx="799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3. Сколько может съесть взрослый тигр за 1 год?</a:t>
            </a:r>
            <a:endParaRPr sz="2400"/>
          </a:p>
        </p:txBody>
      </p:sp>
      <p:sp>
        <p:nvSpPr>
          <p:cNvPr id="185" name="Google Shape;185;p25"/>
          <p:cNvSpPr txBox="1"/>
          <p:nvPr/>
        </p:nvSpPr>
        <p:spPr>
          <a:xfrm>
            <a:off x="1866675" y="1017725"/>
            <a:ext cx="2314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/>
              <a:t>До 3 тонн</a:t>
            </a:r>
            <a:endParaRPr sz="2700"/>
          </a:p>
        </p:txBody>
      </p:sp>
      <p:sp>
        <p:nvSpPr>
          <p:cNvPr id="186" name="Google Shape;186;p25"/>
          <p:cNvSpPr/>
          <p:nvPr/>
        </p:nvSpPr>
        <p:spPr>
          <a:xfrm>
            <a:off x="1475475" y="1022800"/>
            <a:ext cx="2411100" cy="739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Ответ</a:t>
            </a:r>
            <a:endParaRPr sz="3000"/>
          </a:p>
        </p:txBody>
      </p:sp>
      <p:sp>
        <p:nvSpPr>
          <p:cNvPr id="187" name="Google Shape;187;p25"/>
          <p:cNvSpPr txBox="1"/>
          <p:nvPr/>
        </p:nvSpPr>
        <p:spPr>
          <a:xfrm>
            <a:off x="505775" y="1892375"/>
            <a:ext cx="597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5"/>
          <p:cNvSpPr txBox="1"/>
          <p:nvPr/>
        </p:nvSpPr>
        <p:spPr>
          <a:xfrm>
            <a:off x="537925" y="2095975"/>
            <a:ext cx="8111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4. Какой максимальный вес у горностая?</a:t>
            </a:r>
            <a:endParaRPr sz="2400"/>
          </a:p>
        </p:txBody>
      </p:sp>
      <p:sp>
        <p:nvSpPr>
          <p:cNvPr id="189" name="Google Shape;189;p25"/>
          <p:cNvSpPr txBox="1"/>
          <p:nvPr/>
        </p:nvSpPr>
        <p:spPr>
          <a:xfrm>
            <a:off x="1234475" y="2846075"/>
            <a:ext cx="241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260 г.</a:t>
            </a:r>
            <a:endParaRPr/>
          </a:p>
        </p:txBody>
      </p:sp>
      <p:sp>
        <p:nvSpPr>
          <p:cNvPr id="190" name="Google Shape;190;p25"/>
          <p:cNvSpPr/>
          <p:nvPr/>
        </p:nvSpPr>
        <p:spPr>
          <a:xfrm>
            <a:off x="1475475" y="2699825"/>
            <a:ext cx="2411100" cy="846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/>
              <a:t>Ответ</a:t>
            </a:r>
            <a:endParaRPr sz="3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7" name="Google Shape;197;p26"/>
          <p:cNvPicPr preferRelativeResize="0"/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0" y="0"/>
            <a:ext cx="9143998" cy="528696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6"/>
          <p:cNvSpPr txBox="1"/>
          <p:nvPr/>
        </p:nvSpPr>
        <p:spPr>
          <a:xfrm>
            <a:off x="527200" y="338625"/>
            <a:ext cx="799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5. Сколько может весить горал?</a:t>
            </a:r>
            <a:endParaRPr sz="2400"/>
          </a:p>
        </p:txBody>
      </p:sp>
      <p:sp>
        <p:nvSpPr>
          <p:cNvPr id="199" name="Google Shape;199;p26"/>
          <p:cNvSpPr txBox="1"/>
          <p:nvPr/>
        </p:nvSpPr>
        <p:spPr>
          <a:xfrm>
            <a:off x="1866675" y="1017725"/>
            <a:ext cx="2705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/>
              <a:t>От 32 до 42 кг</a:t>
            </a:r>
            <a:endParaRPr sz="2700"/>
          </a:p>
        </p:txBody>
      </p:sp>
      <p:sp>
        <p:nvSpPr>
          <p:cNvPr id="200" name="Google Shape;200;p26"/>
          <p:cNvSpPr/>
          <p:nvPr/>
        </p:nvSpPr>
        <p:spPr>
          <a:xfrm>
            <a:off x="1866675" y="1022800"/>
            <a:ext cx="2411100" cy="739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Ответ</a:t>
            </a:r>
            <a:endParaRPr sz="3000"/>
          </a:p>
        </p:txBody>
      </p:sp>
      <p:sp>
        <p:nvSpPr>
          <p:cNvPr id="201" name="Google Shape;201;p26"/>
          <p:cNvSpPr txBox="1"/>
          <p:nvPr/>
        </p:nvSpPr>
        <p:spPr>
          <a:xfrm>
            <a:off x="505775" y="1892375"/>
            <a:ext cx="597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6"/>
          <p:cNvSpPr txBox="1"/>
          <p:nvPr/>
        </p:nvSpPr>
        <p:spPr>
          <a:xfrm>
            <a:off x="537925" y="2095975"/>
            <a:ext cx="8154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6. Сколько можно собрать орешек с одной старой кедровой сосны орешков в год?</a:t>
            </a:r>
            <a:endParaRPr sz="2400"/>
          </a:p>
        </p:txBody>
      </p:sp>
      <p:sp>
        <p:nvSpPr>
          <p:cNvPr id="203" name="Google Shape;203;p26"/>
          <p:cNvSpPr txBox="1"/>
          <p:nvPr/>
        </p:nvSpPr>
        <p:spPr>
          <a:xfrm>
            <a:off x="1866675" y="3093775"/>
            <a:ext cx="241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</a:rPr>
              <a:t>До 50 кг</a:t>
            </a:r>
            <a:endParaRPr/>
          </a:p>
        </p:txBody>
      </p:sp>
      <p:sp>
        <p:nvSpPr>
          <p:cNvPr id="204" name="Google Shape;204;p26"/>
          <p:cNvSpPr/>
          <p:nvPr/>
        </p:nvSpPr>
        <p:spPr>
          <a:xfrm>
            <a:off x="1866675" y="3019375"/>
            <a:ext cx="2411100" cy="846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/>
              <a:t>Ответ</a:t>
            </a:r>
            <a:endParaRPr sz="3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11378"/>
          <a:stretch/>
        </p:blipFill>
        <p:spPr>
          <a:xfrm>
            <a:off x="-158600" y="-394025"/>
            <a:ext cx="9302601" cy="553752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/>
          <p:nvPr/>
        </p:nvSpPr>
        <p:spPr>
          <a:xfrm>
            <a:off x="417925" y="382500"/>
            <a:ext cx="3720600" cy="386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Тайга — это самый большой лес на Земле. Площадь его более 15 миллионов квадратных километров, что составляет 17% от всей суши на планете.</a:t>
            </a:r>
            <a:endParaRPr sz="2400"/>
          </a:p>
        </p:txBody>
      </p:sp>
    </p:spTree>
  </p:cSld>
  <p:clrMapOvr>
    <a:masterClrMapping/>
  </p:clrMapOvr>
  <mc:AlternateContent>
    <mc:Choice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4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 amt="38000"/>
          </a:blip>
          <a:srcRect b="15268" l="0" r="0" t="0"/>
          <a:stretch/>
        </p:blipFill>
        <p:spPr>
          <a:xfrm>
            <a:off x="-33875" y="-30000"/>
            <a:ext cx="9211749" cy="520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3875" y="554779"/>
            <a:ext cx="9144002" cy="3881493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4899725" y="598375"/>
            <a:ext cx="1478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17%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 rotWithShape="1">
          <a:blip r:embed="rId3">
            <a:alphaModFix amt="94000"/>
          </a:blip>
          <a:srcRect b="11174" l="0" r="0" t="5122"/>
          <a:stretch/>
        </p:blipFill>
        <p:spPr>
          <a:xfrm>
            <a:off x="0" y="0"/>
            <a:ext cx="9144001" cy="5666876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/>
          <p:nvPr/>
        </p:nvSpPr>
        <p:spPr>
          <a:xfrm>
            <a:off x="109300" y="167150"/>
            <a:ext cx="2443200" cy="1264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В мире тигров осталось менее 7 тысяч.</a:t>
            </a:r>
            <a:endParaRPr sz="2300"/>
          </a:p>
        </p:txBody>
      </p:sp>
      <p:sp>
        <p:nvSpPr>
          <p:cNvPr id="81" name="Google Shape;81;p16"/>
          <p:cNvSpPr/>
          <p:nvPr/>
        </p:nvSpPr>
        <p:spPr>
          <a:xfrm>
            <a:off x="6356500" y="60000"/>
            <a:ext cx="2732400" cy="1264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За год взрослый тигр съедает до 3 тонн мяса.</a:t>
            </a:r>
            <a:endParaRPr sz="2200"/>
          </a:p>
        </p:txBody>
      </p:sp>
      <p:sp>
        <p:nvSpPr>
          <p:cNvPr id="82" name="Google Shape;82;p16"/>
          <p:cNvSpPr/>
          <p:nvPr/>
        </p:nvSpPr>
        <p:spPr>
          <a:xfrm>
            <a:off x="227175" y="2020975"/>
            <a:ext cx="2400300" cy="306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Длина тела амурского тигра без хвоста – 160-200 см, длина хвоста около 100 см. </a:t>
            </a:r>
            <a:endParaRPr sz="2300"/>
          </a:p>
        </p:txBody>
      </p:sp>
      <p:sp>
        <p:nvSpPr>
          <p:cNvPr id="83" name="Google Shape;83;p16"/>
          <p:cNvSpPr/>
          <p:nvPr/>
        </p:nvSpPr>
        <p:spPr>
          <a:xfrm>
            <a:off x="6613625" y="2128125"/>
            <a:ext cx="2400300" cy="301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Вес взрослого животного может достигать 300 кг. Самая большая зафиксированная масса тигра – 384 кг.</a:t>
            </a:r>
            <a:endParaRPr sz="2000"/>
          </a:p>
        </p:txBody>
      </p:sp>
      <p:sp>
        <p:nvSpPr>
          <p:cNvPr id="84" name="Google Shape;84;p16"/>
          <p:cNvSpPr txBox="1"/>
          <p:nvPr/>
        </p:nvSpPr>
        <p:spPr>
          <a:xfrm>
            <a:off x="3897225" y="4568875"/>
            <a:ext cx="2036100" cy="43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Амурский тигр</a:t>
            </a:r>
            <a:endParaRPr sz="1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76475" y="-1260650"/>
            <a:ext cx="9477624" cy="6462026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/>
          <p:nvPr/>
        </p:nvSpPr>
        <p:spPr>
          <a:xfrm>
            <a:off x="12850" y="15000"/>
            <a:ext cx="4039800" cy="1052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В орешках кедровой сосны содержится до 75-77% жира.</a:t>
            </a:r>
            <a:endParaRPr sz="2400"/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33625" y="-1117051"/>
            <a:ext cx="9477624" cy="631842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216450" y="231450"/>
            <a:ext cx="3396900" cy="143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Диаметр ствола старого кедра у основания может превышать 2 метра.</a:t>
            </a:r>
            <a:endParaRPr sz="2300"/>
          </a:p>
        </p:txBody>
      </p:sp>
      <p:sp>
        <p:nvSpPr>
          <p:cNvPr id="95" name="Google Shape;95;p17"/>
          <p:cNvSpPr/>
          <p:nvPr/>
        </p:nvSpPr>
        <p:spPr>
          <a:xfrm>
            <a:off x="4996200" y="3285425"/>
            <a:ext cx="3836100" cy="157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С одной старой кедровой сосны собирают до 50 кг орешков в год, а иногда даже больше.</a:t>
            </a:r>
            <a:endParaRPr sz="2300"/>
          </a:p>
        </p:txBody>
      </p:sp>
      <p:sp>
        <p:nvSpPr>
          <p:cNvPr id="96" name="Google Shape;96;p17"/>
          <p:cNvSpPr txBox="1"/>
          <p:nvPr/>
        </p:nvSpPr>
        <p:spPr>
          <a:xfrm>
            <a:off x="1920225" y="4503925"/>
            <a:ext cx="9966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Кедр</a:t>
            </a:r>
            <a:endParaRPr sz="2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85235"/>
            <a:ext cx="9144000" cy="56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/>
          <p:nvPr/>
        </p:nvSpPr>
        <p:spPr>
          <a:xfrm>
            <a:off x="130725" y="3240400"/>
            <a:ext cx="3439800" cy="1714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Тело у этого парнокопытного достигает 118 см, а высотой он вырастает до 75 см в холке.</a:t>
            </a:r>
            <a:endParaRPr sz="2200"/>
          </a:p>
        </p:txBody>
      </p:sp>
      <p:sp>
        <p:nvSpPr>
          <p:cNvPr id="105" name="Google Shape;105;p18"/>
          <p:cNvSpPr/>
          <p:nvPr/>
        </p:nvSpPr>
        <p:spPr>
          <a:xfrm>
            <a:off x="5584975" y="4275"/>
            <a:ext cx="3375300" cy="133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Весить может от 32 до 42 кг.</a:t>
            </a:r>
            <a:endParaRPr sz="2400"/>
          </a:p>
        </p:txBody>
      </p:sp>
      <p:pic>
        <p:nvPicPr>
          <p:cNvPr id="106" name="Google Shape;10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224" y="-485225"/>
            <a:ext cx="9155226" cy="6106457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/>
          <p:nvPr/>
        </p:nvSpPr>
        <p:spPr>
          <a:xfrm>
            <a:off x="570075" y="120875"/>
            <a:ext cx="3246900" cy="1221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Х</a:t>
            </a:r>
            <a:r>
              <a:rPr lang="ru" sz="2400"/>
              <a:t>вост вырастает до 18 см.</a:t>
            </a:r>
            <a:endParaRPr sz="2400"/>
          </a:p>
        </p:txBody>
      </p:sp>
      <p:sp>
        <p:nvSpPr>
          <p:cNvPr id="108" name="Google Shape;108;p18"/>
          <p:cNvSpPr/>
          <p:nvPr/>
        </p:nvSpPr>
        <p:spPr>
          <a:xfrm>
            <a:off x="4963225" y="3360400"/>
            <a:ext cx="3439800" cy="128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Рога длиной от 13 до 18 см.</a:t>
            </a:r>
            <a:endParaRPr sz="2400"/>
          </a:p>
        </p:txBody>
      </p:sp>
      <p:sp>
        <p:nvSpPr>
          <p:cNvPr id="109" name="Google Shape;109;p18"/>
          <p:cNvSpPr txBox="1"/>
          <p:nvPr/>
        </p:nvSpPr>
        <p:spPr>
          <a:xfrm>
            <a:off x="354575" y="4429550"/>
            <a:ext cx="22077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Амурский горал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6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19"/>
          <p:cNvPicPr preferRelativeResize="0"/>
          <p:nvPr/>
        </p:nvPicPr>
        <p:blipFill rotWithShape="1">
          <a:blip r:embed="rId3">
            <a:alphaModFix/>
          </a:blip>
          <a:srcRect b="16331" l="0" r="0" t="9500"/>
          <a:stretch/>
        </p:blipFill>
        <p:spPr>
          <a:xfrm>
            <a:off x="0" y="0"/>
            <a:ext cx="944127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/>
          <p:nvPr/>
        </p:nvSpPr>
        <p:spPr>
          <a:xfrm>
            <a:off x="452200" y="252900"/>
            <a:ext cx="3182700" cy="202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Длина её тела 19,5-28 см, хвоста — 13-19 см (примерно 2/3 длины тела).</a:t>
            </a:r>
            <a:endParaRPr sz="2400"/>
          </a:p>
        </p:txBody>
      </p:sp>
      <p:sp>
        <p:nvSpPr>
          <p:cNvPr id="118" name="Google Shape;118;p19"/>
          <p:cNvSpPr/>
          <p:nvPr/>
        </p:nvSpPr>
        <p:spPr>
          <a:xfrm>
            <a:off x="5509975" y="3521150"/>
            <a:ext cx="3396900" cy="1178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В</a:t>
            </a:r>
            <a:r>
              <a:rPr lang="ru" sz="2400"/>
              <a:t>ес может </a:t>
            </a:r>
            <a:r>
              <a:rPr lang="ru" sz="2400"/>
              <a:t>составлять</a:t>
            </a:r>
            <a:r>
              <a:rPr lang="ru" sz="2400"/>
              <a:t> 250-340 г.</a:t>
            </a:r>
            <a:endParaRPr sz="2400"/>
          </a:p>
        </p:txBody>
      </p:sp>
      <p:sp>
        <p:nvSpPr>
          <p:cNvPr id="119" name="Google Shape;119;p19"/>
          <p:cNvSpPr txBox="1"/>
          <p:nvPr/>
        </p:nvSpPr>
        <p:spPr>
          <a:xfrm>
            <a:off x="548625" y="4356975"/>
            <a:ext cx="1242900" cy="47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/>
              <a:t>Белка</a:t>
            </a:r>
            <a:endParaRPr sz="19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20"/>
          <p:cNvPicPr preferRelativeResize="0"/>
          <p:nvPr/>
        </p:nvPicPr>
        <p:blipFill rotWithShape="1">
          <a:blip r:embed="rId3">
            <a:alphaModFix/>
          </a:blip>
          <a:srcRect b="10225" l="0" r="0" t="0"/>
          <a:stretch/>
        </p:blipFill>
        <p:spPr>
          <a:xfrm>
            <a:off x="0" y="-476250"/>
            <a:ext cx="9389736" cy="561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/>
          <p:nvPr/>
        </p:nvSpPr>
        <p:spPr>
          <a:xfrm>
            <a:off x="452200" y="60025"/>
            <a:ext cx="8326200" cy="1146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Длина тела волка может доходить до 110-160 см, высота волка в холке может быть от 60 до 90 см. Длина хвоста до 52 см.</a:t>
            </a:r>
            <a:endParaRPr sz="2400"/>
          </a:p>
        </p:txBody>
      </p:sp>
      <p:sp>
        <p:nvSpPr>
          <p:cNvPr id="128" name="Google Shape;128;p20"/>
          <p:cNvSpPr/>
          <p:nvPr/>
        </p:nvSpPr>
        <p:spPr>
          <a:xfrm>
            <a:off x="5156350" y="3306850"/>
            <a:ext cx="3987600" cy="1650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Масса тела волка достигает 80 кг, есть некоторые упоминания о волках достигающих веса 90-100 кг.</a:t>
            </a:r>
            <a:endParaRPr sz="2100"/>
          </a:p>
        </p:txBody>
      </p:sp>
      <p:pic>
        <p:nvPicPr>
          <p:cNvPr id="129" name="Google Shape;12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353512"/>
            <a:ext cx="9772502" cy="5497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/>
          <p:nvPr/>
        </p:nvSpPr>
        <p:spPr>
          <a:xfrm>
            <a:off x="311700" y="-29425"/>
            <a:ext cx="2421600" cy="1521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Обычный вес прибылого (годовалого) волка 20-30 кг.</a:t>
            </a:r>
            <a:endParaRPr sz="2100"/>
          </a:p>
        </p:txBody>
      </p:sp>
      <p:sp>
        <p:nvSpPr>
          <p:cNvPr id="131" name="Google Shape;131;p20"/>
          <p:cNvSpPr/>
          <p:nvPr/>
        </p:nvSpPr>
        <p:spPr>
          <a:xfrm>
            <a:off x="5884025" y="445025"/>
            <a:ext cx="2700900" cy="98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Вес переярка (2-3 года) 35-45 кг.</a:t>
            </a:r>
            <a:endParaRPr sz="2100"/>
          </a:p>
        </p:txBody>
      </p:sp>
      <p:sp>
        <p:nvSpPr>
          <p:cNvPr id="132" name="Google Shape;132;p20"/>
          <p:cNvSpPr/>
          <p:nvPr/>
        </p:nvSpPr>
        <p:spPr>
          <a:xfrm>
            <a:off x="5782463" y="3365750"/>
            <a:ext cx="2904000" cy="1318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В</a:t>
            </a:r>
            <a:r>
              <a:rPr lang="ru" sz="2100"/>
              <a:t>ес матерого волка (старше 3 лет) от 50 кг и больше.</a:t>
            </a:r>
            <a:endParaRPr sz="2100"/>
          </a:p>
        </p:txBody>
      </p:sp>
      <p:sp>
        <p:nvSpPr>
          <p:cNvPr id="133" name="Google Shape;133;p20"/>
          <p:cNvSpPr txBox="1"/>
          <p:nvPr/>
        </p:nvSpPr>
        <p:spPr>
          <a:xfrm>
            <a:off x="633150" y="4222250"/>
            <a:ext cx="7941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Волк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8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b="8623" l="0" r="0" t="15127"/>
          <a:stretch/>
        </p:blipFill>
        <p:spPr>
          <a:xfrm>
            <a:off x="0" y="0"/>
            <a:ext cx="9192676" cy="5257076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/>
          <p:nvPr/>
        </p:nvSpPr>
        <p:spPr>
          <a:xfrm>
            <a:off x="409325" y="338625"/>
            <a:ext cx="4071900" cy="1682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Длина туловища около 30 см. Длина хвоста колеблется до 12 см. Максимальный вес горностая составляет 260 г.</a:t>
            </a:r>
            <a:endParaRPr sz="2100"/>
          </a:p>
        </p:txBody>
      </p:sp>
      <p:sp>
        <p:nvSpPr>
          <p:cNvPr id="142" name="Google Shape;142;p21"/>
          <p:cNvSpPr txBox="1"/>
          <p:nvPr/>
        </p:nvSpPr>
        <p:spPr>
          <a:xfrm>
            <a:off x="6485100" y="4249825"/>
            <a:ext cx="15003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Горностай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