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7" r:id="rId2"/>
    <p:sldId id="258" r:id="rId3"/>
    <p:sldId id="259" r:id="rId4"/>
    <p:sldId id="288" r:id="rId5"/>
    <p:sldId id="289" r:id="rId6"/>
    <p:sldId id="290" r:id="rId7"/>
    <p:sldId id="291" r:id="rId8"/>
    <p:sldId id="264" r:id="rId9"/>
    <p:sldId id="295" r:id="rId10"/>
    <p:sldId id="294" r:id="rId11"/>
    <p:sldId id="293" r:id="rId12"/>
    <p:sldId id="292" r:id="rId13"/>
    <p:sldId id="269" r:id="rId14"/>
    <p:sldId id="296" r:id="rId15"/>
    <p:sldId id="297" r:id="rId16"/>
    <p:sldId id="299" r:id="rId17"/>
    <p:sldId id="298" r:id="rId18"/>
    <p:sldId id="274" r:id="rId19"/>
    <p:sldId id="300" r:id="rId20"/>
    <p:sldId id="301" r:id="rId21"/>
    <p:sldId id="303" r:id="rId22"/>
    <p:sldId id="302" r:id="rId23"/>
    <p:sldId id="279" r:id="rId24"/>
    <p:sldId id="307" r:id="rId25"/>
    <p:sldId id="306" r:id="rId26"/>
    <p:sldId id="305" r:id="rId27"/>
    <p:sldId id="304" r:id="rId28"/>
    <p:sldId id="308" r:id="rId29"/>
    <p:sldId id="330" r:id="rId30"/>
    <p:sldId id="309" r:id="rId31"/>
    <p:sldId id="331" r:id="rId32"/>
    <p:sldId id="310" r:id="rId33"/>
    <p:sldId id="311" r:id="rId34"/>
    <p:sldId id="312" r:id="rId35"/>
    <p:sldId id="313" r:id="rId36"/>
    <p:sldId id="314" r:id="rId37"/>
    <p:sldId id="315" r:id="rId38"/>
    <p:sldId id="316" r:id="rId39"/>
    <p:sldId id="317" r:id="rId40"/>
    <p:sldId id="318" r:id="rId41"/>
    <p:sldId id="332" r:id="rId42"/>
    <p:sldId id="319" r:id="rId43"/>
    <p:sldId id="320" r:id="rId44"/>
    <p:sldId id="321" r:id="rId45"/>
    <p:sldId id="322" r:id="rId46"/>
    <p:sldId id="323" r:id="rId47"/>
    <p:sldId id="324" r:id="rId48"/>
    <p:sldId id="325" r:id="rId49"/>
    <p:sldId id="326" r:id="rId50"/>
    <p:sldId id="327" r:id="rId51"/>
    <p:sldId id="328" r:id="rId52"/>
    <p:sldId id="329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4900"/>
    <a:srgbClr val="004200"/>
    <a:srgbClr val="2A65AC"/>
    <a:srgbClr val="FA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77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235795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973746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66087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1669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959351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067744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541978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7.jp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7.jp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16.xml"/><Relationship Id="rId26" Type="http://schemas.openxmlformats.org/officeDocument/2006/relationships/slide" Target="slide24.xml"/><Relationship Id="rId3" Type="http://schemas.openxmlformats.org/officeDocument/2006/relationships/image" Target="../media/image6.jpeg"/><Relationship Id="rId21" Type="http://schemas.openxmlformats.org/officeDocument/2006/relationships/slide" Target="slide19.xml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5" Type="http://schemas.openxmlformats.org/officeDocument/2006/relationships/slide" Target="slide23.xml"/><Relationship Id="rId2" Type="http://schemas.openxmlformats.org/officeDocument/2006/relationships/notesSlide" Target="../notesSlides/notesSlide2.xml"/><Relationship Id="rId16" Type="http://schemas.openxmlformats.org/officeDocument/2006/relationships/slide" Target="slide14.xml"/><Relationship Id="rId20" Type="http://schemas.openxmlformats.org/officeDocument/2006/relationships/slide" Target="slide18.xml"/><Relationship Id="rId29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slide" Target="slide9.xml"/><Relationship Id="rId24" Type="http://schemas.openxmlformats.org/officeDocument/2006/relationships/slide" Target="slide22.xml"/><Relationship Id="rId5" Type="http://schemas.openxmlformats.org/officeDocument/2006/relationships/slide" Target="slide3.xml"/><Relationship Id="rId15" Type="http://schemas.openxmlformats.org/officeDocument/2006/relationships/slide" Target="slide13.xml"/><Relationship Id="rId23" Type="http://schemas.openxmlformats.org/officeDocument/2006/relationships/slide" Target="slide21.xml"/><Relationship Id="rId28" Type="http://schemas.openxmlformats.org/officeDocument/2006/relationships/slide" Target="slide26.xml"/><Relationship Id="rId10" Type="http://schemas.openxmlformats.org/officeDocument/2006/relationships/slide" Target="slide8.xml"/><Relationship Id="rId19" Type="http://schemas.openxmlformats.org/officeDocument/2006/relationships/slide" Target="slide17.xml"/><Relationship Id="rId4" Type="http://schemas.openxmlformats.org/officeDocument/2006/relationships/image" Target="../media/image7.jpg"/><Relationship Id="rId9" Type="http://schemas.openxmlformats.org/officeDocument/2006/relationships/slide" Target="slide7.xml"/><Relationship Id="rId14" Type="http://schemas.openxmlformats.org/officeDocument/2006/relationships/slide" Target="slide12.xml"/><Relationship Id="rId22" Type="http://schemas.openxmlformats.org/officeDocument/2006/relationships/slide" Target="slide20.xml"/><Relationship Id="rId27" Type="http://schemas.openxmlformats.org/officeDocument/2006/relationships/slide" Target="slide25.xml"/><Relationship Id="rId30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7.jp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004" y="0"/>
            <a:ext cx="9144000" cy="6957392"/>
          </a:xfrm>
          <a:prstGeom prst="rect">
            <a:avLst/>
          </a:prstGeom>
        </p:spPr>
      </p:pic>
      <p:pic>
        <p:nvPicPr>
          <p:cNvPr id="10" name="Рисунок 9" descr="Рисунок17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1106972" y="1122590"/>
            <a:ext cx="7416824" cy="650226"/>
          </a:xfrm>
          <a:prstGeom prst="rect">
            <a:avLst/>
          </a:prstGeom>
        </p:spPr>
      </p:pic>
      <p:pic>
        <p:nvPicPr>
          <p:cNvPr id="12" name="Рисунок 11" descr="Рисунок19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228184" y="6497960"/>
            <a:ext cx="2700300" cy="36004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457834" y="1772816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3540" y="2693866"/>
            <a:ext cx="68580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Экологическое ассорти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BBB59">
                        <a:lumMod val="50000"/>
                      </a:srgbClr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ЖУЧКИ, ЧЕРВЯЧКИ</a:t>
            </a:r>
            <a:endParaRPr lang="ru-RU" sz="2800" b="1" spc="50" dirty="0">
              <a:ln w="11430"/>
              <a:gradFill>
                <a:gsLst>
                  <a:gs pos="25000">
                    <a:srgbClr val="9BBB59">
                      <a:lumMod val="50000"/>
                    </a:srgbClr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114252" y="4482551"/>
            <a:ext cx="1249835" cy="1931830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7158" y="3071810"/>
            <a:ext cx="8496944" cy="104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Ответ: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Паук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.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spcBef>
                <a:spcPct val="20000"/>
              </a:spcBef>
            </a:pPr>
            <a:endParaRPr lang="ru-RU" sz="2800" i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Вопрос: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путешествует по воздуху на нитке </a:t>
            </a: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32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BBB59">
                        <a:lumMod val="50000"/>
                      </a:srgbClr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ЖУЧКИ, ЧЕРВЯЧКИ</a:t>
            </a:r>
            <a:endParaRPr lang="ru-RU" sz="2800" b="1" spc="50" dirty="0">
              <a:ln w="11430"/>
              <a:gradFill>
                <a:gsLst>
                  <a:gs pos="25000">
                    <a:srgbClr val="9BBB59">
                      <a:lumMod val="50000"/>
                    </a:srgbClr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317790" y="4797152"/>
            <a:ext cx="1046298" cy="161722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7158" y="3143248"/>
            <a:ext cx="8496944" cy="147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Бабочка. Три стадии развития: кокон, гусеница, взрослое насекомое 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91682" y="1284829"/>
            <a:ext cx="8496944" cy="180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Вопрос: Кто трижды родится, прежде чем стать взрослым?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2800" b="1" i="1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BBB59">
                        <a:lumMod val="50000"/>
                      </a:srgbClr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ЖУЧКИ, ЧЕРВЯЧКИ</a:t>
            </a:r>
            <a:endParaRPr lang="ru-RU" sz="2800" b="1" spc="50" dirty="0">
              <a:ln w="11430"/>
              <a:gradFill>
                <a:gsLst>
                  <a:gs pos="25000">
                    <a:srgbClr val="9BBB59">
                      <a:lumMod val="50000"/>
                    </a:srgbClr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7158" y="2357430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Большинство из них гибнет с первыми холодами. Некоторые спасаются под корой деревьев, в щелях домов, заборов. </a:t>
            </a:r>
            <a:endParaRPr lang="ru-RU" sz="2800" b="1" i="1" dirty="0" smtClean="0">
              <a:latin typeface="Georgia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62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Вопрос: Куда осенью исчезают бабочки? </a:t>
            </a:r>
            <a:endParaRPr lang="ru-RU" sz="3200" b="1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Нина Анатольевна\Desktop\letole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786573"/>
          </a:xfrm>
          <a:prstGeom prst="rect">
            <a:avLst/>
          </a:prstGeom>
          <a:noFill/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21110" y="332656"/>
            <a:ext cx="663526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О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твет: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Пингвин.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228600" algn="l"/>
              </a:tabLs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Вопрос: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Какая птица круглый год ходит во фраке? 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Нина Анатольевна\Desktop\letole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331640" y="3113311"/>
            <a:ext cx="5184576" cy="110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Едва родившись.</a:t>
            </a:r>
          </a:p>
          <a:p>
            <a:pPr lvl="0"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95936" y="4581128"/>
            <a:ext cx="1251188" cy="19339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90449" y="2234757"/>
            <a:ext cx="7830023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Вопрос: Когда ежи не колются? 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22004" y="24032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Нина Анатольевна\Desktop\letole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827584" y="3420615"/>
            <a:ext cx="48610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 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Заяц.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228600" algn="l"/>
              </a:tabLs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Вопрос:</a:t>
            </a:r>
          </a:p>
          <a:p>
            <a:pPr lvl="0">
              <a:spcAft>
                <a:spcPts val="0"/>
              </a:spcAft>
              <a:buSzPts val="1000"/>
              <a:tabLst>
                <a:tab pos="228600" algn="l"/>
              </a:tabLs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Какое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животное во время бега выставляет вперед задние лапы? 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23928" y="4188372"/>
            <a:ext cx="1440160" cy="222600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387360" y="3297993"/>
            <a:ext cx="33704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00298" y="285728"/>
            <a:ext cx="450796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Нина Анатольевна\Desktop\letole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Ответ: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Лось. Раз в год, зимой он сбрасывает свои рога.</a:t>
            </a:r>
            <a:endParaRPr lang="ru-RU" sz="2800" b="1" i="1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228600" algn="l"/>
              </a:tabLs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Вопрос: Какое животное каждую зиму теряет свой «головной убор»? 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02215" y="4383107"/>
            <a:ext cx="1425867" cy="220391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00298" y="357166"/>
            <a:ext cx="45079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Нина Анатольевна\Desktop\letole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665566" y="2811566"/>
            <a:ext cx="63727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Ответ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</a:rPr>
              <a:t>: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Гепард.</a:t>
            </a:r>
            <a:endParaRPr lang="ru-RU" sz="3200" b="1" i="1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479730" y="970838"/>
            <a:ext cx="84969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228600" algn="l"/>
              </a:tabLs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Вопрос: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Aft>
                <a:spcPts val="0"/>
              </a:spcAft>
              <a:buSzPts val="1000"/>
              <a:tabLst>
                <a:tab pos="228600" algn="l"/>
              </a:tabLs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зверь, по праву, считается самым быстрым? 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57488" y="428604"/>
            <a:ext cx="45079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ЗАГАДКИ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79512" y="4293096"/>
            <a:ext cx="8496944" cy="155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Ответ: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Ива</a:t>
            </a:r>
            <a:endParaRPr lang="ru-RU" sz="2800" b="1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0">
              <a:spcBef>
                <a:spcPct val="20000"/>
              </a:spcBef>
            </a:pP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5918" y="2000240"/>
            <a:ext cx="599811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Кудри в речку опустила</a:t>
            </a:r>
          </a:p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 чём-то загрустила,</a:t>
            </a:r>
          </a:p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о чём грустит, никому не говорит.</a:t>
            </a:r>
          </a:p>
          <a:p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6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ЗАГАДКИ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691680" y="3092502"/>
            <a:ext cx="47525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Ответ: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7704" y="1676771"/>
            <a:ext cx="360951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кого одна нога, </a:t>
            </a:r>
          </a:p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 и та без сапога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19" name="AutoShape 4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997969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3121" name="AutoShape 4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93300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3122" name="AutoShape 5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869632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3123" name="AutoShape 5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0625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3124" name="AutoShape 5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41294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25" name="AutoShape 5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997969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3126" name="AutoShape 54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93300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3127" name="AutoShape 5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869632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3128" name="AutoShape 56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680625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3129" name="AutoShape 5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7741294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30" name="AutoShape 58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997969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3131" name="AutoShape 59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93300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3132" name="AutoShape 60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869632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3133" name="AutoShape 6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0625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3134" name="AutoShape 62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741294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35" name="AutoShape 63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3997969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3136" name="AutoShape 64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4933007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3137" name="AutoShape 65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69632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3138" name="AutoShape 66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8776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3139" name="AutoShape 67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7412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40" name="AutoShape 68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39979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3142" name="AutoShape 70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4933007" y="515711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3143" name="AutoShape 7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59410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3144" name="AutoShape 72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68776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3145" name="AutoShape 73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7412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468312" y="1700734"/>
            <a:ext cx="302356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Лес чудес</a:t>
            </a: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468312" y="5157118"/>
            <a:ext cx="3023568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endParaRPr lang="ru-RU" sz="2400" b="1" cap="all" dirty="0" smtClean="0">
              <a:latin typeface="Georgia" pitchFamily="18" charset="0"/>
            </a:endParaRPr>
          </a:p>
          <a:p>
            <a:pPr algn="ctr"/>
            <a:r>
              <a:rPr lang="ru-RU" sz="1600" b="1" cap="all" dirty="0" smtClean="0">
                <a:latin typeface="Georgia" pitchFamily="18" charset="0"/>
              </a:rPr>
              <a:t>Обо всём </a:t>
            </a:r>
          </a:p>
          <a:p>
            <a:pPr algn="ctr"/>
            <a:r>
              <a:rPr lang="ru-RU" sz="1600" b="1" cap="all" dirty="0" smtClean="0">
                <a:latin typeface="Georgia" pitchFamily="18" charset="0"/>
              </a:rPr>
              <a:t>понемногу</a:t>
            </a:r>
            <a:endParaRPr lang="ru-RU" sz="1600" b="1" cap="all" dirty="0">
              <a:latin typeface="Georgia" pitchFamily="18" charset="0"/>
            </a:endParaRPr>
          </a:p>
          <a:p>
            <a:pPr algn="ctr"/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468312" y="4293022"/>
            <a:ext cx="302356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загадки</a:t>
            </a:r>
            <a:endParaRPr lang="ru-RU" sz="1600" b="1" cap="all" dirty="0">
              <a:latin typeface="Georgia" pitchFamily="18" charset="0"/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468312" y="2564830"/>
            <a:ext cx="302356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endParaRPr lang="ru-RU" sz="1600" b="1" cap="all" dirty="0" smtClean="0">
              <a:latin typeface="Georgia" pitchFamily="18" charset="0"/>
            </a:endParaRPr>
          </a:p>
          <a:p>
            <a:pPr algn="ctr"/>
            <a:r>
              <a:rPr lang="ru-RU" sz="1600" b="1" cap="all" dirty="0" smtClean="0">
                <a:latin typeface="Georgia" pitchFamily="18" charset="0"/>
              </a:rPr>
              <a:t>Жучки, червячки</a:t>
            </a:r>
            <a:endParaRPr lang="ru-RU" sz="1600" b="1" cap="all" dirty="0">
              <a:latin typeface="Georgia" pitchFamily="18" charset="0"/>
            </a:endParaRPr>
          </a:p>
          <a:p>
            <a:pPr algn="ctr"/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68312" y="3428926"/>
            <a:ext cx="302356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В мире животных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87624" y="56642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тур «Знатоки природы»</a:t>
            </a:r>
            <a:endParaRPr lang="ru-RU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4348" y="6215082"/>
            <a:ext cx="123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Викторина</a:t>
            </a:r>
            <a:endParaRPr lang="ru-RU" dirty="0"/>
          </a:p>
        </p:txBody>
      </p:sp>
      <p:sp>
        <p:nvSpPr>
          <p:cNvPr id="36" name="Прямоугольник 35">
            <a:hlinkClick r:id="rId30" action="ppaction://hlinksldjump"/>
          </p:cNvPr>
          <p:cNvSpPr/>
          <p:nvPr/>
        </p:nvSpPr>
        <p:spPr>
          <a:xfrm>
            <a:off x="714348" y="6215082"/>
            <a:ext cx="185738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викторина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6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ЗАГАДКИ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333871" y="3515331"/>
            <a:ext cx="33843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Ответ: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Радуга.</a:t>
            </a:r>
            <a:endParaRPr lang="ru-RU" sz="2800" b="1" i="1" dirty="0" smtClean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899592" y="1471480"/>
            <a:ext cx="5328592" cy="1494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Поднялись ворота </a:t>
            </a:r>
            <a:endParaRPr lang="ru-RU" sz="3600" b="1" dirty="0" smtClean="0">
              <a:solidFill>
                <a:schemeClr val="accent3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сему </a:t>
            </a: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миру красота. 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effectLst/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6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ЗАГАДКИ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283968" y="4457546"/>
            <a:ext cx="1375026" cy="2125334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043608" y="3770702"/>
            <a:ext cx="36393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Ответ:</a:t>
            </a: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Дерево</a:t>
            </a: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4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2800" b="1" i="1" dirty="0"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7522" y="1268179"/>
            <a:ext cx="4369722" cy="23391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Его весной и летом</a:t>
            </a:r>
          </a:p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видели одетым,</a:t>
            </a:r>
          </a:p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осенью с бедняжки</a:t>
            </a:r>
          </a:p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Сорвали все рубашки.</a:t>
            </a: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6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ЗАГАДКИ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23928" y="4602189"/>
            <a:ext cx="1296144" cy="2003409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547664" y="3508281"/>
            <a:ext cx="3710786" cy="104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Ответ: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  <a:ea typeface="Calibri"/>
                <a:cs typeface="Times New Roman"/>
              </a:rPr>
              <a:t>Месяцы.</a:t>
            </a:r>
            <a:endParaRPr lang="ru-RU" sz="2800" b="1" i="1" dirty="0" smtClean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114300" algn="just">
              <a:spcAft>
                <a:spcPts val="0"/>
              </a:spcAft>
              <a:tabLst>
                <a:tab pos="571500" algn="l"/>
              </a:tabLst>
            </a:pPr>
            <a:r>
              <a:rPr lang="ru-RU" sz="2800" b="1" i="1" dirty="0" smtClean="0">
                <a:latin typeface="Times New Roman"/>
                <a:ea typeface="Times New Roman"/>
              </a:rPr>
              <a:t>                                   </a:t>
            </a:r>
            <a:endParaRPr lang="ru-RU" sz="2400" b="1" dirty="0">
              <a:latin typeface="Times New Roman"/>
              <a:ea typeface="Times New Roman"/>
            </a:endParaRPr>
          </a:p>
          <a:p>
            <a:r>
              <a:rPr lang="ru-RU" sz="2800" i="1" dirty="0">
                <a:latin typeface="Times New Roman"/>
                <a:ea typeface="Times New Roman"/>
              </a:rPr>
              <a:t>                                      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1488158"/>
            <a:ext cx="4572000" cy="17912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latin typeface="Georgia" pitchFamily="18" charset="0"/>
              </a:rPr>
              <a:t>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Двенадцать братьев друг за другом ходят, друг друга не находят. 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Нина Анатольевна\Desktop\letole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47664" y="469569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Понемногу обо всём</a:t>
            </a:r>
            <a:endParaRPr lang="ru-RU" sz="32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427984" y="5220462"/>
            <a:ext cx="905450" cy="1397404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483768" y="3612169"/>
            <a:ext cx="4608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Ответ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: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грязный. 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buSzPts val="1000"/>
              <a:tabLst>
                <a:tab pos="228600" algn="l"/>
              </a:tabLst>
            </a:pPr>
            <a:r>
              <a:rPr lang="ru-RU" sz="28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endParaRPr lang="ru-RU" sz="2400" b="1" i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53402" y="2214153"/>
            <a:ext cx="56692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снег тает быстрее –</a:t>
            </a:r>
          </a:p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чистый или грязный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Нина Анатольевна\Desktop\letole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957392"/>
          </a:xfrm>
          <a:prstGeom prst="rect">
            <a:avLst/>
          </a:prstGeom>
          <a:noFill/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23928" y="4951149"/>
            <a:ext cx="1079952" cy="1666717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627700" y="3538471"/>
            <a:ext cx="36724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Ответ:  грачей.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39552" y="2344298"/>
            <a:ext cx="8496944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Прилёт каких птиц означает начало весны?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72144" y="481407"/>
            <a:ext cx="4799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Понемногу обо всём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Нина Анатольевна\Desktop\letole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11387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Понемногу обо всём</a:t>
            </a:r>
          </a:p>
          <a:p>
            <a:pPr algn="ctr"/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23928" y="4814922"/>
            <a:ext cx="1092081" cy="1685436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915816" y="3629197"/>
            <a:ext cx="41764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Ответ: бобёр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547664" y="2428868"/>
            <a:ext cx="709630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buSzPts val="1000"/>
              <a:tabLst>
                <a:tab pos="228600" algn="l"/>
              </a:tabLst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Животное, которое строит дом на реке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Нина Анатольевна\Desktop\letole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01157" cy="6857999"/>
          </a:xfrm>
          <a:prstGeom prst="rect">
            <a:avLst/>
          </a:prstGeom>
          <a:noFill/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11387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Понемногу обо всём</a:t>
            </a:r>
          </a:p>
          <a:p>
            <a:pPr algn="ctr"/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499992" y="5077258"/>
            <a:ext cx="863928" cy="1333322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627784" y="3434605"/>
            <a:ext cx="37444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Ответ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: самец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28728" y="2143116"/>
            <a:ext cx="5214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кукует у кукушки – самец или самка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Нина Анатольевна\Desktop\letole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69"/>
            <a:ext cx="9144000" cy="6858000"/>
          </a:xfrm>
          <a:prstGeom prst="rect">
            <a:avLst/>
          </a:prstGeom>
          <a:noFill/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Понемногу обо всём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283968" y="4743862"/>
            <a:ext cx="1079952" cy="1666717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374980" y="3645024"/>
            <a:ext cx="46451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Ответ: одинаковые.</a:t>
            </a:r>
            <a:endParaRPr lang="ru-RU" sz="2800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2741" y="2122841"/>
            <a:ext cx="69496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SzPts val="1000"/>
              <a:tabLst>
                <a:tab pos="228600" algn="l"/>
              </a:tabLst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Какие ноги у жирафа длиннее – </a:t>
            </a:r>
          </a:p>
          <a:p>
            <a:pPr lvl="0">
              <a:buSzPts val="1000"/>
              <a:tabLst>
                <a:tab pos="228600" algn="l"/>
              </a:tabLst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передние или задние? 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00166" y="1857364"/>
            <a:ext cx="7143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Второй тур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«12 месяцев»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85852" y="142852"/>
            <a:ext cx="71438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«12 месяцев»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1428736"/>
            <a:ext cx="7928418" cy="44012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fontAlgn="base"/>
            <a:r>
              <a:rPr lang="ru-RU" sz="2400" dirty="0" smtClean="0">
                <a:latin typeface="Arial Black" pitchFamily="34" charset="0"/>
              </a:rPr>
              <a:t>1.</a:t>
            </a:r>
            <a:r>
              <a:rPr lang="ru-RU" sz="2000" dirty="0" smtClean="0">
                <a:latin typeface="Arial Black" pitchFamily="34" charset="0"/>
              </a:rPr>
              <a:t>.…………….силен метелью, а март капелью. </a:t>
            </a:r>
          </a:p>
          <a:p>
            <a:pPr fontAlgn="base"/>
            <a:endParaRPr lang="ru-RU" sz="2000" dirty="0" smtClean="0">
              <a:latin typeface="Arial Black" pitchFamily="34" charset="0"/>
            </a:endParaRPr>
          </a:p>
          <a:p>
            <a:pPr lvl="0" fontAlgn="base"/>
            <a:r>
              <a:rPr lang="ru-RU" sz="2000" dirty="0" smtClean="0">
                <a:latin typeface="Arial Black" pitchFamily="34" charset="0"/>
              </a:rPr>
              <a:t>2. ……………..году начало, зиме середина. </a:t>
            </a:r>
          </a:p>
          <a:p>
            <a:pPr lvl="0" fontAlgn="base"/>
            <a:endParaRPr lang="ru-RU" sz="2000" dirty="0" smtClean="0">
              <a:latin typeface="Arial Black" pitchFamily="34" charset="0"/>
            </a:endParaRPr>
          </a:p>
          <a:p>
            <a:pPr marL="457200" indent="-457200" fontAlgn="base"/>
            <a:r>
              <a:rPr lang="ru-RU" sz="2000" dirty="0" smtClean="0">
                <a:latin typeface="Arial Black" pitchFamily="34" charset="0"/>
              </a:rPr>
              <a:t>3. В…………….мороз скрипуч, да не жгуч. </a:t>
            </a:r>
          </a:p>
          <a:p>
            <a:pPr marL="457200" indent="-457200" fontAlgn="base">
              <a:buAutoNum type="arabicPeriod" startAt="4"/>
            </a:pPr>
            <a:endParaRPr lang="ru-RU" sz="2000" dirty="0" smtClean="0">
              <a:latin typeface="Arial Black" pitchFamily="34" charset="0"/>
            </a:endParaRPr>
          </a:p>
          <a:p>
            <a:pPr marL="457200" indent="-457200" fontAlgn="base"/>
            <a:r>
              <a:rPr lang="ru-RU" sz="2000" dirty="0" smtClean="0">
                <a:latin typeface="Arial Black" pitchFamily="34" charset="0"/>
              </a:rPr>
              <a:t>4. Где в …………река, там в июле лужица. </a:t>
            </a:r>
          </a:p>
          <a:p>
            <a:pPr marL="457200" indent="-457200" fontAlgn="base">
              <a:buAutoNum type="arabicPeriod" startAt="5"/>
            </a:pPr>
            <a:endParaRPr lang="ru-RU" sz="2000" dirty="0" smtClean="0">
              <a:latin typeface="Arial Black" pitchFamily="34" charset="0"/>
            </a:endParaRPr>
          </a:p>
          <a:p>
            <a:pPr marL="457200" indent="-457200" fontAlgn="base"/>
            <a:r>
              <a:rPr lang="ru-RU" sz="2000" dirty="0" smtClean="0">
                <a:latin typeface="Arial Black" pitchFamily="34" charset="0"/>
              </a:rPr>
              <a:t>5. В…………..соберешь, с тем и зиму проведешь </a:t>
            </a:r>
          </a:p>
          <a:p>
            <a:pPr marL="457200" indent="-457200" fontAlgn="base"/>
            <a:endParaRPr lang="ru-RU" sz="2000" dirty="0" smtClean="0">
              <a:latin typeface="Arial Black" pitchFamily="34" charset="0"/>
            </a:endParaRPr>
          </a:p>
          <a:p>
            <a:pPr fontAlgn="base"/>
            <a:r>
              <a:rPr lang="ru-RU" sz="2000" dirty="0" smtClean="0">
                <a:latin typeface="Arial Black" pitchFamily="34" charset="0"/>
              </a:rPr>
              <a:t>6. В……………на дворе пусто, а в поле густо. </a:t>
            </a:r>
          </a:p>
          <a:p>
            <a:pPr fontAlgn="base"/>
            <a:r>
              <a:rPr lang="ru-RU" sz="2000" dirty="0" smtClean="0">
                <a:latin typeface="Arial Black" pitchFamily="34" charset="0"/>
              </a:rPr>
              <a:t> </a:t>
            </a:r>
          </a:p>
          <a:p>
            <a:pPr fontAlgn="base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6" y="-165266"/>
            <a:ext cx="9144000" cy="6957393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195736" y="3313431"/>
            <a:ext cx="39604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Ответ: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Дятла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.</a:t>
            </a:r>
            <a:endParaRPr lang="ru-RU" sz="2800" b="1" i="1" dirty="0" smtClean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91680" y="1857364"/>
            <a:ext cx="7162422" cy="159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tabLst>
                <a:tab pos="408940" algn="l"/>
              </a:tabLst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Вопрос: Кого по праву называют «лесным доктором»?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ЛЕС ЧУДЕС </a:t>
            </a:r>
            <a:endParaRPr lang="ru-RU" sz="2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283968" y="4744875"/>
            <a:ext cx="1080120" cy="166950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85852" y="142852"/>
            <a:ext cx="71438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«12 месяцев»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86" y="1285860"/>
            <a:ext cx="7928418" cy="470898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fontAlgn="base"/>
            <a:r>
              <a:rPr lang="ru-RU" sz="2400" dirty="0" smtClean="0">
                <a:latin typeface="Arial Black" pitchFamily="34" charset="0"/>
              </a:rPr>
              <a:t>1.</a:t>
            </a: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Февраль</a:t>
            </a:r>
            <a:r>
              <a:rPr lang="ru-RU" sz="2000" dirty="0" smtClean="0">
                <a:latin typeface="Arial Black" pitchFamily="34" charset="0"/>
              </a:rPr>
              <a:t> силен метелью, а март капелью. </a:t>
            </a:r>
          </a:p>
          <a:p>
            <a:pPr fontAlgn="base"/>
            <a:endParaRPr lang="ru-RU" sz="2000" dirty="0" smtClean="0">
              <a:latin typeface="Arial Black" pitchFamily="34" charset="0"/>
            </a:endParaRPr>
          </a:p>
          <a:p>
            <a:pPr lvl="0" fontAlgn="base"/>
            <a:r>
              <a:rPr lang="ru-RU" sz="2000" dirty="0" smtClean="0">
                <a:latin typeface="Arial Black" pitchFamily="34" charset="0"/>
              </a:rPr>
              <a:t>2. </a:t>
            </a: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Январь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- году начало, зиме середина</a:t>
            </a:r>
          </a:p>
          <a:p>
            <a:pPr lvl="0" fontAlgn="base"/>
            <a:endParaRPr lang="ru-RU" sz="2000" dirty="0" smtClean="0">
              <a:latin typeface="Arial Black" pitchFamily="34" charset="0"/>
            </a:endParaRPr>
          </a:p>
          <a:p>
            <a:pPr marL="457200" indent="-457200" fontAlgn="base"/>
            <a:r>
              <a:rPr lang="ru-RU" sz="2000" dirty="0" smtClean="0">
                <a:latin typeface="Arial Black" pitchFamily="34" charset="0"/>
              </a:rPr>
              <a:t>3. В </a:t>
            </a: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марте</a:t>
            </a:r>
            <a:r>
              <a:rPr lang="ru-RU" sz="2000" dirty="0" smtClean="0">
                <a:latin typeface="Arial Black" pitchFamily="34" charset="0"/>
              </a:rPr>
              <a:t> мороз скрипуч, да не жгуч. </a:t>
            </a:r>
          </a:p>
          <a:p>
            <a:pPr marL="457200" indent="-457200" fontAlgn="base">
              <a:buAutoNum type="arabicPeriod" startAt="4"/>
            </a:pPr>
            <a:endParaRPr lang="ru-RU" sz="2000" dirty="0" smtClean="0">
              <a:latin typeface="Arial Black" pitchFamily="34" charset="0"/>
            </a:endParaRPr>
          </a:p>
          <a:p>
            <a:pPr marL="457200" indent="-457200" fontAlgn="base"/>
            <a:r>
              <a:rPr lang="ru-RU" sz="2000" dirty="0" smtClean="0">
                <a:latin typeface="Arial Black" pitchFamily="34" charset="0"/>
              </a:rPr>
              <a:t>4. Где в </a:t>
            </a: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апреле</a:t>
            </a:r>
            <a:r>
              <a:rPr lang="ru-RU" sz="2000" dirty="0" smtClean="0">
                <a:latin typeface="Arial Black" pitchFamily="34" charset="0"/>
              </a:rPr>
              <a:t> река, там в июле лужица. </a:t>
            </a:r>
          </a:p>
          <a:p>
            <a:pPr marL="457200" indent="-457200" fontAlgn="base">
              <a:buAutoNum type="arabicPeriod" startAt="5"/>
            </a:pPr>
            <a:endParaRPr lang="ru-RU" sz="2000" dirty="0" smtClean="0">
              <a:latin typeface="Arial Black" pitchFamily="34" charset="0"/>
            </a:endParaRPr>
          </a:p>
          <a:p>
            <a:pPr marL="457200" indent="-457200" fontAlgn="base"/>
            <a:r>
              <a:rPr lang="ru-RU" sz="2000" dirty="0" smtClean="0">
                <a:latin typeface="Arial Black" pitchFamily="34" charset="0"/>
              </a:rPr>
              <a:t>5. Что в </a:t>
            </a: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августе</a:t>
            </a:r>
            <a:r>
              <a:rPr lang="ru-RU" sz="2000" dirty="0" smtClean="0">
                <a:latin typeface="Arial Black" pitchFamily="34" charset="0"/>
              </a:rPr>
              <a:t> соберешь, с тем и зиму проведешь</a:t>
            </a:r>
          </a:p>
          <a:p>
            <a:pPr marL="457200" indent="-457200" fontAlgn="base"/>
            <a:endParaRPr lang="ru-RU" sz="2000" dirty="0" smtClean="0">
              <a:latin typeface="Arial Black" pitchFamily="34" charset="0"/>
            </a:endParaRPr>
          </a:p>
          <a:p>
            <a:pPr fontAlgn="base"/>
            <a:r>
              <a:rPr lang="ru-RU" sz="2000" dirty="0" smtClean="0">
                <a:latin typeface="Arial Black" pitchFamily="34" charset="0"/>
              </a:rPr>
              <a:t>7. В </a:t>
            </a:r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июле</a:t>
            </a:r>
            <a:r>
              <a:rPr lang="ru-RU" sz="2000" dirty="0" smtClean="0">
                <a:latin typeface="Arial Black" pitchFamily="34" charset="0"/>
              </a:rPr>
              <a:t> на дворе пусто, а в поле густо. </a:t>
            </a:r>
          </a:p>
          <a:p>
            <a:pPr fontAlgn="base"/>
            <a:r>
              <a:rPr lang="ru-RU" sz="2000" dirty="0" smtClean="0">
                <a:latin typeface="Arial Black" pitchFamily="34" charset="0"/>
              </a:rPr>
              <a:t> </a:t>
            </a:r>
          </a:p>
          <a:p>
            <a:pPr fontAlgn="base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Нина Анатольевна\Desktop\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857364"/>
            <a:ext cx="3857652" cy="2893239"/>
          </a:xfrm>
          <a:prstGeom prst="rect">
            <a:avLst/>
          </a:prstGeom>
          <a:noFill/>
        </p:spPr>
      </p:pic>
      <p:pic>
        <p:nvPicPr>
          <p:cNvPr id="1027" name="Picture 3" descr="C:\Users\Нина Анатольевна\Desktop\899725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928802"/>
            <a:ext cx="3571900" cy="285752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14414" y="642918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Третий тур   «зверьё мое»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rcRect l="-3125"/>
          <a:stretch>
            <a:fillRect/>
          </a:stretch>
        </p:blipFill>
        <p:spPr>
          <a:xfrm>
            <a:off x="-285784" y="0"/>
            <a:ext cx="9715504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8" y="785794"/>
            <a:ext cx="792958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четвертый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тур  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</a:t>
            </a:r>
            <a:r>
              <a:rPr lang="ru-RU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Знаешь ли ты птиц?»</a:t>
            </a:r>
          </a:p>
        </p:txBody>
      </p:sp>
      <p:pic>
        <p:nvPicPr>
          <p:cNvPr id="1026" name="Picture 2" descr="C:\Users\Нина Анатольевна\Desktop\slide0015_image017.jpg"/>
          <p:cNvPicPr>
            <a:picLocks noChangeAspect="1" noChangeArrowheads="1"/>
          </p:cNvPicPr>
          <p:nvPr/>
        </p:nvPicPr>
        <p:blipFill>
          <a:blip r:embed="rId3"/>
          <a:srcRect l="11701" t="4683" r="18096" b="30408"/>
          <a:stretch>
            <a:fillRect/>
          </a:stretch>
        </p:blipFill>
        <p:spPr bwMode="auto">
          <a:xfrm>
            <a:off x="928662" y="2000240"/>
            <a:ext cx="2928958" cy="342902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714876" y="2357430"/>
            <a:ext cx="4116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Малиновка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3929066"/>
            <a:ext cx="27638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3. Щегол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6314" y="3143248"/>
            <a:ext cx="3054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2. Синица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14480" y="428604"/>
            <a:ext cx="6286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«Знаешь ли ты птиц?»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2050" name="Picture 2" descr="C:\Users\Нина Анатольевна\Desktop\4842416_zimuyuschie_ptici_7.png"/>
          <p:cNvPicPr>
            <a:picLocks noChangeAspect="1" noChangeArrowheads="1"/>
          </p:cNvPicPr>
          <p:nvPr/>
        </p:nvPicPr>
        <p:blipFill>
          <a:blip r:embed="rId3"/>
          <a:srcRect l="27500" t="5882" r="27500" b="21095"/>
          <a:stretch>
            <a:fillRect/>
          </a:stretch>
        </p:blipFill>
        <p:spPr bwMode="auto">
          <a:xfrm>
            <a:off x="1428728" y="1928802"/>
            <a:ext cx="3000396" cy="3429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857752" y="2143116"/>
            <a:ext cx="3571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Соловей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2857496"/>
            <a:ext cx="3429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Пищуха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3571876"/>
            <a:ext cx="27109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Воробей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0"/>
            <a:ext cx="9286908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571604" y="785794"/>
            <a:ext cx="63579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«Знаешь ли ты птиц?»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3074" name="Picture 2" descr="C:\Users\Нина Анатольевна\Desktop\ДРОЗД.jpg"/>
          <p:cNvPicPr>
            <a:picLocks noChangeAspect="1" noChangeArrowheads="1"/>
          </p:cNvPicPr>
          <p:nvPr/>
        </p:nvPicPr>
        <p:blipFill>
          <a:blip r:embed="rId3"/>
          <a:srcRect l="21875" t="10000" r="19062" b="30000"/>
          <a:stretch>
            <a:fillRect/>
          </a:stretch>
        </p:blipFill>
        <p:spPr bwMode="auto">
          <a:xfrm>
            <a:off x="1071538" y="2398252"/>
            <a:ext cx="3786214" cy="288473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429256" y="2357430"/>
            <a:ext cx="3143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Соловей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29256" y="3143248"/>
            <a:ext cx="2247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Щегол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00694" y="3929066"/>
            <a:ext cx="24817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Синица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00232" y="428604"/>
            <a:ext cx="62151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«Знаешь ли ты птиц?»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4098" name="Picture 2" descr="C:\Users\Нина Анатольевна\Desktop\4842423_zimuyuschie_ptici_14.png"/>
          <p:cNvPicPr>
            <a:picLocks noChangeAspect="1" noChangeArrowheads="1"/>
          </p:cNvPicPr>
          <p:nvPr/>
        </p:nvPicPr>
        <p:blipFill>
          <a:blip r:embed="rId3"/>
          <a:srcRect l="26428" t="5882" r="24286" b="28702"/>
          <a:stretch>
            <a:fillRect/>
          </a:stretch>
        </p:blipFill>
        <p:spPr bwMode="auto">
          <a:xfrm>
            <a:off x="1214414" y="2000240"/>
            <a:ext cx="3286148" cy="307183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429256" y="2143116"/>
            <a:ext cx="2440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Ворона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928934"/>
            <a:ext cx="2409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Сорока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3786190"/>
            <a:ext cx="2109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Галка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00232" y="500042"/>
            <a:ext cx="62151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«Знаешь ли ты птиц?»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2143116"/>
            <a:ext cx="19143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Орел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928934"/>
            <a:ext cx="18517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Сова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3786190"/>
            <a:ext cx="23567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Ястреб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pic>
        <p:nvPicPr>
          <p:cNvPr id="5122" name="Picture 2" descr="C:\Users\Нина Анатольевна\Desktop\0009-009-Ptitsy.jpg"/>
          <p:cNvPicPr>
            <a:picLocks noChangeAspect="1" noChangeArrowheads="1"/>
          </p:cNvPicPr>
          <p:nvPr/>
        </p:nvPicPr>
        <p:blipFill>
          <a:blip r:embed="rId3"/>
          <a:srcRect l="8333" t="4166" r="22222" b="29167"/>
          <a:stretch>
            <a:fillRect/>
          </a:stretch>
        </p:blipFill>
        <p:spPr bwMode="auto">
          <a:xfrm>
            <a:off x="1214414" y="2000240"/>
            <a:ext cx="3031650" cy="388051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28794" y="428604"/>
            <a:ext cx="62151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«Знаешь ли ты птиц?»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2143116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Малиновка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928934"/>
            <a:ext cx="2247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Щегол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3786190"/>
            <a:ext cx="32896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Поползень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pic>
        <p:nvPicPr>
          <p:cNvPr id="6146" name="Picture 2" descr="C:\Users\Нина Анатольевна\Desktop\4842414_zimuyuschie_ptici_4.png"/>
          <p:cNvPicPr>
            <a:picLocks noChangeAspect="1" noChangeArrowheads="1"/>
          </p:cNvPicPr>
          <p:nvPr/>
        </p:nvPicPr>
        <p:blipFill>
          <a:blip r:embed="rId3"/>
          <a:srcRect l="21071" t="7403" r="20000" b="25659"/>
          <a:stretch>
            <a:fillRect/>
          </a:stretch>
        </p:blipFill>
        <p:spPr bwMode="auto">
          <a:xfrm>
            <a:off x="857224" y="2071678"/>
            <a:ext cx="3929090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14546" y="428604"/>
            <a:ext cx="62151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«Знаешь ли ты птиц?»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2143116"/>
            <a:ext cx="34628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Свиристель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928934"/>
            <a:ext cx="26452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Снегирь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3786190"/>
            <a:ext cx="21755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Дрозд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pic>
        <p:nvPicPr>
          <p:cNvPr id="7170" name="Picture 2" descr="C:\Users\Нина Анатольевна\Desktop\zimujushhie_pticy_1.png"/>
          <p:cNvPicPr>
            <a:picLocks noChangeAspect="1" noChangeArrowheads="1"/>
          </p:cNvPicPr>
          <p:nvPr/>
        </p:nvPicPr>
        <p:blipFill>
          <a:blip r:embed="rId3" cstate="print"/>
          <a:srcRect l="26373" t="5753" r="26373" b="21843"/>
          <a:stretch>
            <a:fillRect/>
          </a:stretch>
        </p:blipFill>
        <p:spPr bwMode="auto">
          <a:xfrm>
            <a:off x="1071538" y="2000240"/>
            <a:ext cx="3175022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28728" y="285728"/>
            <a:ext cx="728667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Пятый тур</a:t>
            </a:r>
            <a:endParaRPr lang="ru-RU" sz="2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«лекарственные Растения»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8194" name="Picture 2" descr="C:\Users\Нина Анатольевна\Desktop\1396807072_25.jpg"/>
          <p:cNvPicPr>
            <a:picLocks noChangeAspect="1" noChangeArrowheads="1"/>
          </p:cNvPicPr>
          <p:nvPr/>
        </p:nvPicPr>
        <p:blipFill>
          <a:blip r:embed="rId3"/>
          <a:srcRect l="18317" t="2000" r="23762" b="22000"/>
          <a:stretch>
            <a:fillRect/>
          </a:stretch>
        </p:blipFill>
        <p:spPr bwMode="auto">
          <a:xfrm>
            <a:off x="642910" y="2000240"/>
            <a:ext cx="1917546" cy="228601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000364" y="43576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071670" y="3429000"/>
            <a:ext cx="497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195" name="Picture 3" descr="C:\Users\Нина Анатольевна\Desktop\1396807107_18.jpg"/>
          <p:cNvPicPr>
            <a:picLocks noChangeAspect="1" noChangeArrowheads="1"/>
          </p:cNvPicPr>
          <p:nvPr/>
        </p:nvPicPr>
        <p:blipFill>
          <a:blip r:embed="rId4"/>
          <a:srcRect l="23437" r="25000" b="23958"/>
          <a:stretch>
            <a:fillRect/>
          </a:stretch>
        </p:blipFill>
        <p:spPr bwMode="auto">
          <a:xfrm>
            <a:off x="2571736" y="2000240"/>
            <a:ext cx="1857388" cy="228601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5214942" y="41433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57620" y="3429000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196" name="Picture 4" descr="C:\Users\Нина Анатольевна\Desktop\2603496_poleznye-travy-foto.jpg"/>
          <p:cNvPicPr>
            <a:picLocks noChangeAspect="1" noChangeArrowheads="1"/>
          </p:cNvPicPr>
          <p:nvPr/>
        </p:nvPicPr>
        <p:blipFill>
          <a:blip r:embed="rId5"/>
          <a:srcRect l="50535"/>
          <a:stretch>
            <a:fillRect/>
          </a:stretch>
        </p:blipFill>
        <p:spPr bwMode="auto">
          <a:xfrm>
            <a:off x="4429124" y="2000240"/>
            <a:ext cx="2021543" cy="228601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4714876" y="3429000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pic>
        <p:nvPicPr>
          <p:cNvPr id="1026" name="Picture 2" descr="C:\Users\Нина Анатольевна\Desktop\sea_buckthorn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2000240"/>
            <a:ext cx="2472854" cy="2286016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7215206" y="2071678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 descr="C:\Users\Нина Анатольевна\Desktop\753503_petrushka-fotografii.jpg"/>
          <p:cNvPicPr>
            <a:picLocks noChangeAspect="1" noChangeArrowheads="1"/>
          </p:cNvPicPr>
          <p:nvPr/>
        </p:nvPicPr>
        <p:blipFill>
          <a:blip r:embed="rId7"/>
          <a:srcRect t="12110" r="25634" b="5858"/>
          <a:stretch>
            <a:fillRect/>
          </a:stretch>
        </p:blipFill>
        <p:spPr bwMode="auto">
          <a:xfrm>
            <a:off x="1857356" y="4429132"/>
            <a:ext cx="2786082" cy="2000264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2000232" y="4572008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8" name="Picture 4" descr="C:\Users\Нина Анатольевна\Desktop\1396807131_24.jpg"/>
          <p:cNvPicPr>
            <a:picLocks noChangeAspect="1" noChangeArrowheads="1"/>
          </p:cNvPicPr>
          <p:nvPr/>
        </p:nvPicPr>
        <p:blipFill>
          <a:blip r:embed="rId8"/>
          <a:srcRect l="12500" t="27708" r="38281" b="21667"/>
          <a:stretch>
            <a:fillRect/>
          </a:stretch>
        </p:blipFill>
        <p:spPr bwMode="auto">
          <a:xfrm>
            <a:off x="4929190" y="4500570"/>
            <a:ext cx="2500330" cy="1928826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072066" y="4357694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6" y="-165266"/>
            <a:ext cx="9144000" cy="6957393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835696" y="3502705"/>
            <a:ext cx="44644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Ответ: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Сорока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.</a:t>
            </a:r>
            <a:endParaRPr lang="ru-RU" sz="2800" i="1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28596" y="2143116"/>
            <a:ext cx="84969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tabLst>
                <a:tab pos="408940" algn="l"/>
              </a:tabLst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Вопрос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Какая лесная птица считается самой болтливой?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7644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rgbClr val="1F497D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ЛЕС ЧУДЕС </a:t>
            </a:r>
            <a:endParaRPr lang="ru-RU" sz="2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rgbClr val="1F497D">
                      <a:lumMod val="7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067944" y="4410973"/>
            <a:ext cx="1296144" cy="20034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28728" y="500042"/>
            <a:ext cx="72866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«лекарственные Растения»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2050" name="Picture 2" descr="C:\Users\Нина Анатольевна\Desktop\1396807055_16.jpg"/>
          <p:cNvPicPr>
            <a:picLocks noChangeAspect="1" noChangeArrowheads="1"/>
          </p:cNvPicPr>
          <p:nvPr/>
        </p:nvPicPr>
        <p:blipFill>
          <a:blip r:embed="rId3"/>
          <a:srcRect l="20312" t="30207" r="26563" b="21875"/>
          <a:stretch>
            <a:fillRect/>
          </a:stretch>
        </p:blipFill>
        <p:spPr bwMode="auto">
          <a:xfrm>
            <a:off x="3357554" y="1571612"/>
            <a:ext cx="3071834" cy="2078005"/>
          </a:xfrm>
          <a:prstGeom prst="rect">
            <a:avLst/>
          </a:prstGeom>
          <a:noFill/>
        </p:spPr>
      </p:pic>
      <p:pic>
        <p:nvPicPr>
          <p:cNvPr id="2051" name="Picture 3" descr="C:\Users\Нина Анатольевна\Desktop\52031-kak-izbavitsya-ot-alkogolizma-i-kureniya-otzyvy.jpg"/>
          <p:cNvPicPr>
            <a:picLocks noChangeAspect="1" noChangeArrowheads="1"/>
          </p:cNvPicPr>
          <p:nvPr/>
        </p:nvPicPr>
        <p:blipFill>
          <a:blip r:embed="rId4"/>
          <a:srcRect l="21500" t="500" r="20000" b="12500"/>
          <a:stretch>
            <a:fillRect/>
          </a:stretch>
        </p:blipFill>
        <p:spPr bwMode="auto">
          <a:xfrm>
            <a:off x="6858016" y="2000240"/>
            <a:ext cx="2000264" cy="2974752"/>
          </a:xfrm>
          <a:prstGeom prst="rect">
            <a:avLst/>
          </a:prstGeom>
          <a:noFill/>
        </p:spPr>
      </p:pic>
      <p:pic>
        <p:nvPicPr>
          <p:cNvPr id="2052" name="Picture 4" descr="C:\Users\Нина Анатольевна\Desktop\ukrop.jpg"/>
          <p:cNvPicPr>
            <a:picLocks noChangeAspect="1" noChangeArrowheads="1"/>
          </p:cNvPicPr>
          <p:nvPr/>
        </p:nvPicPr>
        <p:blipFill>
          <a:blip r:embed="rId5"/>
          <a:srcRect l="6589" r="7759" b="16541"/>
          <a:stretch>
            <a:fillRect/>
          </a:stretch>
        </p:blipFill>
        <p:spPr bwMode="auto">
          <a:xfrm>
            <a:off x="714348" y="1928802"/>
            <a:ext cx="2214578" cy="3151515"/>
          </a:xfrm>
          <a:prstGeom prst="rect">
            <a:avLst/>
          </a:prstGeom>
          <a:noFill/>
        </p:spPr>
      </p:pic>
      <p:pic>
        <p:nvPicPr>
          <p:cNvPr id="2053" name="Picture 5" descr="C:\Users\Нина Анатольевна\Desktop\shipovnik-min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3857628"/>
            <a:ext cx="3139806" cy="245542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42976" y="2214554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00760" y="2786058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2285992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4000504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57158" y="1500174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шестой тур 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 «Электронное письмо»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42976" y="571480"/>
            <a:ext cx="600079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 «Электронное письмо»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802" y="22859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142976" y="1214422"/>
            <a:ext cx="7715189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- самое высокое из млекопитающих. </a:t>
            </a: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меня маленькая головка на длинной шее</a:t>
            </a: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длинные ноги.</a:t>
            </a: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Глаза черные с густыми ресницами. 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меня все приспособлено для того,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доставать листочки с самых вершин деревьев.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Мое любимое лакомство – листья акации.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Узнали, кто я?  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Нина Анатольевна\Desktop\giraffe-11.jpg"/>
          <p:cNvPicPr>
            <a:picLocks noChangeAspect="1" noChangeArrowheads="1"/>
          </p:cNvPicPr>
          <p:nvPr/>
        </p:nvPicPr>
        <p:blipFill>
          <a:blip r:embed="rId3"/>
          <a:srcRect l="14583" r="14583"/>
          <a:stretch>
            <a:fillRect/>
          </a:stretch>
        </p:blipFill>
        <p:spPr bwMode="auto">
          <a:xfrm>
            <a:off x="5929322" y="4071942"/>
            <a:ext cx="2103591" cy="25985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57422" y="428604"/>
            <a:ext cx="5650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«Электронное письмо»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214422"/>
            <a:ext cx="72866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Мы умеем хорошо лазить по деревьям. Нас легко можно узнать по черным полоскам на спине. Предпочитаем хвойные леса. Любим питаться орехами, разными семенами, грибами и ягодами. Нас считают самыми чистоплотными животными. Кто мы? 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Нина Анатольевна\Desktop\398142_burunduk-risuno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978157"/>
            <a:ext cx="3862394" cy="2699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14612" y="428604"/>
            <a:ext cx="5591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Электронное письмо»</a:t>
            </a:r>
            <a:endParaRPr lang="ru-RU" sz="28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1071546"/>
            <a:ext cx="70723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 нас длинное, лишенное ног туловище, покрытое сухой кожей с роговыми чешуйками. Рот устроен так, что мы можем открывать его очень хорошо и заглатывать целиком добычу. Зубы развиты хорошо и служат для укуса, но не для жевания. Язык раздвоенный и является важнейшим органом чувств. Есть ноздри – мы хорошо чувствуем запахи. Ушей нет совсем, поэтому мы совершенно глухие. Догадались, кто мы?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Нина Анатольевна\Desktop\3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4500570"/>
            <a:ext cx="3405178" cy="2022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85984" y="357166"/>
            <a:ext cx="5591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Электронное письмо»</a:t>
            </a:r>
            <a:endParaRPr lang="ru-RU" sz="28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928670"/>
            <a:ext cx="60722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«Ох, и не любят меня люди! Голос им мой не нравится, и глаза у меня - навыкате. Считают, что я беду приношу. Все это неправда, польза от меня большая, я мошкару люблю и урожай сохраняю».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Нина Анатольевна\Desktop\Rhacophorus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143248"/>
            <a:ext cx="3810000" cy="2099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591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Электронное письмо»</a:t>
            </a:r>
            <a:endParaRPr lang="ru-RU" sz="28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157161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меня все боятся, потому, что темноту люблю. Не похожа я ни на птицу, ни на зверя. Люблю висеть вниз головой. Кто я?»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69" name="Picture 1" descr="C:\Users\Нина Анатольевна\Desktop\522016ace47b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786190"/>
            <a:ext cx="4068564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591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Электронное письмо»</a:t>
            </a:r>
            <a:endParaRPr lang="ru-RU" sz="28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1071546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Мы не пользуемся популярностью среди людей. Они борются с нами, чтобы нас стало меньше. Хотя мы необходимы природе! Наши личинки живут в воде. Ими питаются некоторые рыбы. Мы сами – любимое лакомство многих птиц! Особенно нас любят стрекозы. Вы догадались, кто мы?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3" name="Picture 1" descr="C:\Users\Нина Анатольевна\Desktop\media_229366_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500570"/>
            <a:ext cx="2875757" cy="1868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591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Электронное письмо»</a:t>
            </a:r>
            <a:endParaRPr lang="ru-RU" sz="28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27146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714480" y="928670"/>
            <a:ext cx="728667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я проживаю в наших лесах.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арактер у меня не по росту задиристый.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Умею отвоевать себе место: не задумываясь, займу сорочье гнездо.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Разных гнезд у меня несколько (до 5) - для сна,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потомства, для укрытия от непогоды.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Устраивая частые новоселья, я спасаюсь таким образом от паразитов?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я?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3" name="Picture 7" descr="C:\Users\Нина Анатольевна\Desktop\69537782_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786190"/>
            <a:ext cx="2838587" cy="22920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5591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Электронное письмо»</a:t>
            </a:r>
            <a:endParaRPr lang="ru-RU" sz="28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27146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107154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Существование мое на Земле далеко не безоблачно. То и дело слышишь  горькие вздохи, о том, что в нашем краю на одного меня - 10 охотников.  Я  умудряюсь  выжить благодаря моей  плодовитости: выводков бывает до 3-4 в год и в каждом по 8 детенышей.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C:\Users\Нина Анатольевна\Desktop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071942"/>
            <a:ext cx="2871860" cy="2473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6" y="-165266"/>
            <a:ext cx="9144000" cy="6957393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85720" y="3714752"/>
            <a:ext cx="54384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О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твет: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Сыроежки.</a:t>
            </a:r>
            <a:endParaRPr lang="ru-RU" sz="2800" b="1" i="1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59532" y="1464417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tabLst>
                <a:tab pos="408940" algn="l"/>
              </a:tabLst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Вопрос: У этих грибов шляпки самого разного цвета: и синие, и красные, и      желтые, и фиолетовые. А название одно…</a:t>
            </a:r>
          </a:p>
          <a:p>
            <a:pPr marL="342900" lvl="0" indent="-342900">
              <a:spcAft>
                <a:spcPts val="0"/>
              </a:spcAft>
              <a:tabLst>
                <a:tab pos="408940" algn="l"/>
              </a:tabLst>
            </a:pPr>
            <a:r>
              <a:rPr lang="ru-RU" sz="2800" dirty="0" smtClean="0">
                <a:latin typeface="Georgia" pitchFamily="18" charset="0"/>
              </a:rPr>
              <a:t> </a:t>
            </a:r>
            <a:endParaRPr lang="ru-RU" sz="2400" b="1" i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7644" y="304704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rgbClr val="1F497D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ЛЕС ЧУДЕС </a:t>
            </a:r>
            <a:endParaRPr lang="ru-RU" sz="2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rgbClr val="1F497D">
                      <a:lumMod val="7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139952" y="4522274"/>
            <a:ext cx="1224136" cy="189210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3108" y="357166"/>
            <a:ext cx="6054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cs typeface="Times New Roman" pitchFamily="18" charset="0"/>
              </a:rPr>
              <a:t>Экологические ребусы»</a:t>
            </a:r>
            <a:endParaRPr lang="ru-RU" sz="28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27146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1986" name="Picture 2" descr="C:\Users\Нина Анатольевна\Desktop\ребусы 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928670"/>
            <a:ext cx="3857652" cy="1685937"/>
          </a:xfrm>
          <a:prstGeom prst="rect">
            <a:avLst/>
          </a:prstGeom>
          <a:noFill/>
        </p:spPr>
      </p:pic>
      <p:pic>
        <p:nvPicPr>
          <p:cNvPr id="41987" name="Picture 3" descr="C:\Users\Нина Анатольевна\Desktop\926261_rebusy-dlya-detei-s-bukvam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000108"/>
            <a:ext cx="3571900" cy="1557125"/>
          </a:xfrm>
          <a:prstGeom prst="rect">
            <a:avLst/>
          </a:prstGeom>
          <a:noFill/>
        </p:spPr>
      </p:pic>
      <p:pic>
        <p:nvPicPr>
          <p:cNvPr id="41988" name="Picture 4" descr="C:\Users\Нина Анатольевна\Desktop\hello_html_4a847de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714620"/>
            <a:ext cx="3517124" cy="1500195"/>
          </a:xfrm>
          <a:prstGeom prst="rect">
            <a:avLst/>
          </a:prstGeom>
          <a:noFill/>
        </p:spPr>
      </p:pic>
      <p:pic>
        <p:nvPicPr>
          <p:cNvPr id="41990" name="Picture 6" descr="C:\Users\Нина Анатольевна\Desktop\394541_html_7dbd143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4429132"/>
            <a:ext cx="3500462" cy="1393548"/>
          </a:xfrm>
          <a:prstGeom prst="rect">
            <a:avLst/>
          </a:prstGeom>
          <a:noFill/>
        </p:spPr>
      </p:pic>
      <p:pic>
        <p:nvPicPr>
          <p:cNvPr id="41991" name="Picture 7" descr="C:\Users\Нина Анатольевна\Desktop\1692_html_3bcedf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4429132"/>
            <a:ext cx="3571900" cy="1428761"/>
          </a:xfrm>
          <a:prstGeom prst="rect">
            <a:avLst/>
          </a:prstGeom>
          <a:noFill/>
        </p:spPr>
      </p:pic>
      <p:pic>
        <p:nvPicPr>
          <p:cNvPr id="41992" name="Picture 8" descr="C:\Users\Нина Анатольевна\Desktop\ckvor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2643182"/>
            <a:ext cx="3571899" cy="161592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85720" y="785794"/>
            <a:ext cx="4704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20" y="2428868"/>
            <a:ext cx="444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3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6314" y="785794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2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57752" y="250030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4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43306" y="52863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715272" y="54292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4500570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5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29190" y="4500570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6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928926" y="27146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643306" y="52863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715272" y="54292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23" name="Picture 1" descr="C:\Users\Нина Анатольевна\Desktop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76" cy="3241783"/>
          </a:xfrm>
          <a:prstGeom prst="rect">
            <a:avLst/>
          </a:prstGeom>
          <a:noFill/>
        </p:spPr>
      </p:pic>
      <p:pic>
        <p:nvPicPr>
          <p:cNvPr id="24" name="Picture 2" descr="C:\Users\Нина Анатольевна\Desktop\wildlife_photography_0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0"/>
            <a:ext cx="4429123" cy="3214686"/>
          </a:xfrm>
          <a:prstGeom prst="rect">
            <a:avLst/>
          </a:prstGeom>
          <a:noFill/>
        </p:spPr>
      </p:pic>
      <p:pic>
        <p:nvPicPr>
          <p:cNvPr id="25" name="Picture 3" descr="C:\Users\Нина Анатольевна\Desktop\beverly_joubert_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14686"/>
            <a:ext cx="4714876" cy="3643314"/>
          </a:xfrm>
          <a:prstGeom prst="rect">
            <a:avLst/>
          </a:prstGeom>
          <a:noFill/>
        </p:spPr>
      </p:pic>
      <p:pic>
        <p:nvPicPr>
          <p:cNvPr id="26" name="Picture 4" descr="C:\Users\Нина Анатольевна\Desktop\1368021906_best_animal_pics_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3214686"/>
            <a:ext cx="4429124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1" name="Picture 1" descr="C:\Users\Нина Анатольевна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28860" y="1214422"/>
            <a:ext cx="5178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игру!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9" y="-171400"/>
            <a:ext cx="9144000" cy="6957393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363409" y="2868325"/>
            <a:ext cx="56886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О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твет: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Из осины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.</a:t>
            </a:r>
            <a:endParaRPr lang="ru-RU" sz="2800" b="1" i="1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328723" y="1628800"/>
            <a:ext cx="749174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408940" algn="l"/>
              </a:tabLst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Вопрос: </a:t>
            </a:r>
          </a:p>
          <a:p>
            <a:pPr lvl="0">
              <a:spcAft>
                <a:spcPts val="0"/>
              </a:spcAft>
              <a:tabLst>
                <a:tab pos="408940" algn="l"/>
              </a:tabLst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какого дерева делают спички? 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28723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rgbClr val="1F497D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ЛЕС ЧУДЕС </a:t>
            </a:r>
            <a:endParaRPr lang="ru-RU" sz="2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rgbClr val="1F497D">
                      <a:lumMod val="7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6" y="-165266"/>
            <a:ext cx="9144000" cy="6957393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Ответ: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Сбор грибов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.</a:t>
            </a:r>
            <a:endParaRPr lang="ru-RU" sz="2800" b="1" i="1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408940" algn="l"/>
              </a:tabLst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Вопрос: </a:t>
            </a:r>
            <a:endParaRPr lang="ru-RU" sz="3200" b="1" dirty="0" smtClean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  <a:p>
            <a:pPr lvl="0">
              <a:spcAft>
                <a:spcPts val="0"/>
              </a:spcAft>
              <a:tabLst>
                <a:tab pos="408940" algn="l"/>
              </a:tabLst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Что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подразумевается под термином «тихая охота»?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</a:rPr>
              <a:t> 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7644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rgbClr val="1F497D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ЛЕС ЧУДЕС</a:t>
            </a:r>
            <a:endParaRPr lang="ru-RU" sz="2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rgbClr val="1F497D">
                      <a:lumMod val="7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95936" y="4299673"/>
            <a:ext cx="1368152" cy="21147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87624" y="188640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ЖУЧКИ, ЧЕРВЯЧКИ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23928" y="4188372"/>
            <a:ext cx="1440160" cy="22260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85720" y="3143248"/>
            <a:ext cx="64465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Ответ: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Хрущ майский, июньский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85720" y="1285860"/>
            <a:ext cx="8496944" cy="1848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Вопрос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Какие жуки носят название того месяца, в котором появляются?    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latin typeface="Georgia" pitchFamily="18" charset="0"/>
              </a:rPr>
              <a:t> </a:t>
            </a:r>
            <a:r>
              <a:rPr lang="ru-RU" sz="2800" b="1" i="1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2800" b="1" i="1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BBB59">
                        <a:lumMod val="50000"/>
                      </a:srgbClr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ЖУЧКИ, ЧЕРВЯЧКИ</a:t>
            </a:r>
            <a:endParaRPr lang="ru-RU" sz="2800" b="1" spc="50" dirty="0">
              <a:ln w="11430"/>
              <a:gradFill>
                <a:gsLst>
                  <a:gs pos="25000">
                    <a:srgbClr val="9BBB59">
                      <a:lumMod val="50000"/>
                    </a:srgbClr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687419" y="3025170"/>
            <a:ext cx="53285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твет: Шесть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32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475656" y="1721223"/>
            <a:ext cx="6552728" cy="1303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Вопрос: Сколько ног у жука? 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1203</Words>
  <Application>Microsoft Office PowerPoint</Application>
  <PresentationFormat>Экран (4:3)</PresentationFormat>
  <Paragraphs>289</Paragraphs>
  <Slides>52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8" baseType="lpstr">
      <vt:lpstr>Arial</vt:lpstr>
      <vt:lpstr>Arial Black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</cp:lastModifiedBy>
  <cp:revision>53</cp:revision>
  <dcterms:created xsi:type="dcterms:W3CDTF">2014-01-06T16:00:12Z</dcterms:created>
  <dcterms:modified xsi:type="dcterms:W3CDTF">2022-04-13T08:39:13Z</dcterms:modified>
</cp:coreProperties>
</file>