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9933FF"/>
    <a:srgbClr val="DCEBFF"/>
    <a:srgbClr val="0000FF"/>
    <a:srgbClr val="92DA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5" d="100"/>
          <a:sy n="85" d="100"/>
        </p:scale>
        <p:origin x="90" y="6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AB85B-7AB3-4A98-AA1A-5D5320AFD86F}" type="datetimeFigureOut">
              <a:rPr lang="ru-RU" smtClean="0"/>
              <a:t>28.04.2024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FDB14-AEFD-44D1-8EFD-F4521F665E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4449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AB85B-7AB3-4A98-AA1A-5D5320AFD86F}" type="datetimeFigureOut">
              <a:rPr lang="ru-RU" smtClean="0"/>
              <a:t>28.04.2024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FDB14-AEFD-44D1-8EFD-F4521F665E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6213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AB85B-7AB3-4A98-AA1A-5D5320AFD86F}" type="datetimeFigureOut">
              <a:rPr lang="ru-RU" smtClean="0"/>
              <a:t>28.04.2024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FDB14-AEFD-44D1-8EFD-F4521F665E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6051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AB85B-7AB3-4A98-AA1A-5D5320AFD86F}" type="datetimeFigureOut">
              <a:rPr lang="ru-RU" smtClean="0"/>
              <a:t>28.04.2024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FDB14-AEFD-44D1-8EFD-F4521F665E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3173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AB85B-7AB3-4A98-AA1A-5D5320AFD86F}" type="datetimeFigureOut">
              <a:rPr lang="ru-RU" smtClean="0"/>
              <a:t>28.04.2024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FDB14-AEFD-44D1-8EFD-F4521F665E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28585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AB85B-7AB3-4A98-AA1A-5D5320AFD86F}" type="datetimeFigureOut">
              <a:rPr lang="ru-RU" smtClean="0"/>
              <a:t>28.04.2024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FDB14-AEFD-44D1-8EFD-F4521F665E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2920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AB85B-7AB3-4A98-AA1A-5D5320AFD86F}" type="datetimeFigureOut">
              <a:rPr lang="ru-RU" smtClean="0"/>
              <a:t>28.04.2024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FDB14-AEFD-44D1-8EFD-F4521F665E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42471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AB85B-7AB3-4A98-AA1A-5D5320AFD86F}" type="datetimeFigureOut">
              <a:rPr lang="ru-RU" smtClean="0"/>
              <a:t>28.04.2024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FDB14-AEFD-44D1-8EFD-F4521F665E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61911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AB85B-7AB3-4A98-AA1A-5D5320AFD86F}" type="datetimeFigureOut">
              <a:rPr lang="ru-RU" smtClean="0"/>
              <a:t>28.04.2024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FDB14-AEFD-44D1-8EFD-F4521F665E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5770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AB85B-7AB3-4A98-AA1A-5D5320AFD86F}" type="datetimeFigureOut">
              <a:rPr lang="ru-RU" smtClean="0"/>
              <a:t>28.04.2024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FDB14-AEFD-44D1-8EFD-F4521F665E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7500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AB85B-7AB3-4A98-AA1A-5D5320AFD86F}" type="datetimeFigureOut">
              <a:rPr lang="ru-RU" smtClean="0"/>
              <a:t>28.04.2024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FDB14-AEFD-44D1-8EFD-F4521F665E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09236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EAB85B-7AB3-4A98-AA1A-5D5320AFD86F}" type="datetimeFigureOut">
              <a:rPr lang="ru-RU" smtClean="0"/>
              <a:t>28.04.2024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1FDB14-AEFD-44D1-8EFD-F4521F665E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5810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13.jpg"/><Relationship Id="rId7" Type="http://schemas.openxmlformats.org/officeDocument/2006/relationships/image" Target="../media/image17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8.png"/><Relationship Id="rId7" Type="http://schemas.openxmlformats.org/officeDocument/2006/relationships/image" Target="../media/image20.png"/><Relationship Id="rId12" Type="http://schemas.microsoft.com/office/2007/relationships/hdphoto" Target="../media/hdphoto5.wdp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22.png"/><Relationship Id="rId5" Type="http://schemas.openxmlformats.org/officeDocument/2006/relationships/image" Target="../media/image19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663440" y="2471173"/>
            <a:ext cx="7446236" cy="12779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3600" b="1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Обработка </a:t>
            </a:r>
            <a:r>
              <a:rPr lang="ru-RU" sz="3600" b="1" dirty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низа коротких рукавов различными </a:t>
            </a:r>
            <a:r>
              <a:rPr lang="ru-RU" sz="3600" b="1" dirty="0" smtClean="0">
                <a:ln w="0"/>
                <a:solidFill>
                  <a:srgbClr val="00B0F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способами</a:t>
            </a:r>
            <a:endParaRPr lang="ru-RU" sz="3600" b="1" dirty="0">
              <a:ln w="0"/>
              <a:solidFill>
                <a:srgbClr val="00B0F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2614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0" descr="Расстрочной шов с глухими краями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7804" y="2665029"/>
            <a:ext cx="1510504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8" descr="Двойной шов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9034" y="2746745"/>
            <a:ext cx="1459464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0" descr="Запошивочный шов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0529" y="4814475"/>
            <a:ext cx="1458245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Стачной шов вразутюжку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0229" y="456097"/>
            <a:ext cx="1553952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2" descr="Шов вподгибку с закрытым срезом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410" y="449938"/>
            <a:ext cx="1393557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8" descr="Окантовочный шов с двумя закрытыми срезами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3050" y="4749338"/>
            <a:ext cx="1507304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344151" y="1408290"/>
            <a:ext cx="364843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9525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</a:rPr>
              <a:t>Соединительные швы</a:t>
            </a:r>
            <a:endParaRPr lang="en-US" sz="2800" b="1" cap="none" spc="0" dirty="0">
              <a:ln w="9525">
                <a:solidFill>
                  <a:srgbClr val="00B0F0"/>
                </a:solidFill>
                <a:prstDash val="solid"/>
              </a:ln>
              <a:solidFill>
                <a:srgbClr val="00B0F0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44151" y="2955335"/>
            <a:ext cx="242245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95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</a:rPr>
              <a:t>Краевые швы</a:t>
            </a:r>
            <a:endParaRPr lang="en-US" sz="2800" b="1" cap="none" spc="0" dirty="0">
              <a:ln w="9525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</a:endParaRPr>
          </a:p>
        </p:txBody>
      </p:sp>
      <p:pic>
        <p:nvPicPr>
          <p:cNvPr id="27" name="Picture 42" descr="Односторонняя складка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9035" y="2674194"/>
            <a:ext cx="1395931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4" descr="Встречная складка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9037" y="412115"/>
            <a:ext cx="1459584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Rectangle 31"/>
          <p:cNvSpPr/>
          <p:nvPr/>
        </p:nvSpPr>
        <p:spPr>
          <a:xfrm>
            <a:off x="344151" y="4606815"/>
            <a:ext cx="290752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95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</a:rPr>
              <a:t>Отделочные швы</a:t>
            </a:r>
            <a:endParaRPr lang="en-US" sz="2800" b="1" cap="none" spc="0" dirty="0">
              <a:ln w="9525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03086" y="1956813"/>
            <a:ext cx="2066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B050"/>
                </a:solidFill>
              </a:rPr>
              <a:t>в</a:t>
            </a:r>
            <a:r>
              <a:rPr lang="ru-RU" b="1" dirty="0" smtClean="0">
                <a:solidFill>
                  <a:srgbClr val="00B050"/>
                </a:solidFill>
              </a:rPr>
              <a:t>подгибку с закрытым срезом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009043" y="6147271"/>
            <a:ext cx="23735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B050"/>
                </a:solidFill>
              </a:rPr>
              <a:t>о</a:t>
            </a:r>
            <a:r>
              <a:rPr lang="ru-RU" b="1" dirty="0" smtClean="0">
                <a:solidFill>
                  <a:srgbClr val="00B050"/>
                </a:solidFill>
              </a:rPr>
              <a:t>кантовочный с закрытыми срезами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356109" y="4218935"/>
            <a:ext cx="2196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B0F0"/>
                </a:solidFill>
              </a:rPr>
              <a:t>расстрочной</a:t>
            </a:r>
            <a:endParaRPr lang="ru-RU" b="1" dirty="0">
              <a:solidFill>
                <a:srgbClr val="00B0F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03086" y="4222094"/>
            <a:ext cx="16754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B0F0"/>
                </a:solidFill>
              </a:rPr>
              <a:t>двойной</a:t>
            </a:r>
            <a:endParaRPr lang="ru-RU" b="1" dirty="0">
              <a:solidFill>
                <a:srgbClr val="00B0F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40002" y="4145074"/>
            <a:ext cx="18972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односторонняя складка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06478" y="1938128"/>
            <a:ext cx="18715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B0F0"/>
                </a:solidFill>
              </a:rPr>
              <a:t>с</a:t>
            </a:r>
            <a:r>
              <a:rPr lang="ru-RU" b="1" dirty="0" smtClean="0">
                <a:solidFill>
                  <a:srgbClr val="00B0F0"/>
                </a:solidFill>
              </a:rPr>
              <a:t>тачной вразутюжку</a:t>
            </a:r>
            <a:endParaRPr lang="ru-RU" b="1" dirty="0">
              <a:solidFill>
                <a:srgbClr val="00B0F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86189" y="6254475"/>
            <a:ext cx="18328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B0F0"/>
                </a:solidFill>
              </a:rPr>
              <a:t>запошивочный</a:t>
            </a:r>
            <a:endParaRPr lang="ru-RU" b="1" dirty="0">
              <a:solidFill>
                <a:srgbClr val="00B0F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767087" y="1997125"/>
            <a:ext cx="2128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бантовая складка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13340" cy="1113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590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87" y="-85312"/>
            <a:ext cx="12192000" cy="694331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26" r="16283" b="34609"/>
          <a:stretch/>
        </p:blipFill>
        <p:spPr>
          <a:xfrm>
            <a:off x="2667511" y="3484542"/>
            <a:ext cx="2183122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6"/>
          <a:stretch/>
        </p:blipFill>
        <p:spPr>
          <a:xfrm>
            <a:off x="9865687" y="2431072"/>
            <a:ext cx="1857645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6741" y="3484542"/>
            <a:ext cx="1919520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4357" y="2431072"/>
            <a:ext cx="1894515" cy="28365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57547" y="2299873"/>
            <a:ext cx="2133900" cy="29677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Rectangle 3"/>
          <p:cNvSpPr/>
          <p:nvPr/>
        </p:nvSpPr>
        <p:spPr>
          <a:xfrm>
            <a:off x="2468872" y="327834"/>
            <a:ext cx="80272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n w="0"/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Какими по конструкции бывают рукава? </a:t>
            </a:r>
            <a:endParaRPr lang="ru-RU" sz="3200" b="1" dirty="0">
              <a:ln w="0"/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9480" y="2018609"/>
            <a:ext cx="1894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тачной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34031" y="2943578"/>
            <a:ext cx="21439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цельнокроенный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48742" y="1818554"/>
            <a:ext cx="1894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реглан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526419" y="2943578"/>
            <a:ext cx="1894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рубашечный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696809" y="1931424"/>
            <a:ext cx="22475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комбинированный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87" y="-135440"/>
            <a:ext cx="1113340" cy="1113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242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371615" y="3057338"/>
            <a:ext cx="3549426" cy="487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имитирующая манжета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95583" y="1244353"/>
            <a:ext cx="2976341" cy="487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мужская </a:t>
            </a:r>
            <a:r>
              <a:rPr lang="ru-RU" sz="2400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рубашка</a:t>
            </a:r>
            <a:endParaRPr lang="ru-RU" sz="2400" dirty="0">
              <a:solidFill>
                <a:srgbClr val="0000FF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4934" y="3628808"/>
            <a:ext cx="1909032" cy="29724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12" descr="E:\ГРУППА ШВЕЯ\Макаренко 2023\картинки для урока\рубашка.jpg"/>
          <p:cNvPicPr/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264" r="13357"/>
          <a:stretch/>
        </p:blipFill>
        <p:spPr bwMode="auto">
          <a:xfrm>
            <a:off x="477825" y="3651912"/>
            <a:ext cx="2302856" cy="29724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Picture 13"/>
          <p:cNvPicPr/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1031" y="3651912"/>
            <a:ext cx="2202544" cy="29262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15"/>
          <p:cNvPicPr/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646" r="5362"/>
          <a:stretch/>
        </p:blipFill>
        <p:spPr bwMode="auto">
          <a:xfrm>
            <a:off x="2968217" y="3651912"/>
            <a:ext cx="2032408" cy="29724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7" name="Rectangle 16"/>
          <p:cNvSpPr/>
          <p:nvPr/>
        </p:nvSpPr>
        <p:spPr>
          <a:xfrm>
            <a:off x="427289" y="293858"/>
            <a:ext cx="1134026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9525">
                  <a:solidFill>
                    <a:srgbClr val="C00000"/>
                  </a:solidFill>
                  <a:prstDash val="solid"/>
                </a:ln>
                <a:solidFill>
                  <a:srgbClr val="FF99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Подобрать </a:t>
            </a:r>
            <a:r>
              <a:rPr lang="ru-RU" sz="2400" b="1" dirty="0">
                <a:ln w="9525">
                  <a:solidFill>
                    <a:srgbClr val="C00000"/>
                  </a:solidFill>
                  <a:prstDash val="solid"/>
                </a:ln>
                <a:solidFill>
                  <a:srgbClr val="FF99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вид обработки к каждой модели изделия </a:t>
            </a:r>
            <a:r>
              <a:rPr lang="ru-RU" sz="2400" b="1" dirty="0">
                <a:ln w="9525">
                  <a:solidFill>
                    <a:srgbClr val="C00000"/>
                  </a:solidFill>
                  <a:prstDash val="solid"/>
                </a:ln>
                <a:solidFill>
                  <a:srgbClr val="FF99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 зависимости от свойств </a:t>
            </a:r>
            <a:r>
              <a:rPr lang="ru-RU" sz="2400" b="1" dirty="0" smtClean="0">
                <a:ln w="9525">
                  <a:solidFill>
                    <a:srgbClr val="C00000"/>
                  </a:solidFill>
                  <a:prstDash val="solid"/>
                </a:ln>
                <a:solidFill>
                  <a:srgbClr val="FF99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материала и </a:t>
            </a:r>
            <a:r>
              <a:rPr lang="ru-RU" sz="2400" b="1" dirty="0">
                <a:ln w="9525">
                  <a:solidFill>
                    <a:srgbClr val="C00000"/>
                  </a:solidFill>
                  <a:prstDash val="solid"/>
                </a:ln>
                <a:solidFill>
                  <a:srgbClr val="FF99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назначения</a:t>
            </a:r>
            <a:endParaRPr lang="ru-RU" sz="2400" b="1" dirty="0">
              <a:ln w="9525">
                <a:solidFill>
                  <a:srgbClr val="C00000"/>
                </a:solidFill>
                <a:prstDash val="solid"/>
              </a:ln>
              <a:solidFill>
                <a:srgbClr val="FF99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995582" y="2143536"/>
            <a:ext cx="2795368" cy="487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женское платье</a:t>
            </a:r>
          </a:p>
        </p:txBody>
      </p:sp>
      <p:sp>
        <p:nvSpPr>
          <p:cNvPr id="20" name="Rectangle 19"/>
          <p:cNvSpPr/>
          <p:nvPr/>
        </p:nvSpPr>
        <p:spPr>
          <a:xfrm>
            <a:off x="990855" y="1705118"/>
            <a:ext cx="2289061" cy="487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детское платье</a:t>
            </a:r>
            <a:endParaRPr lang="ru-RU" sz="24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009827" y="3036267"/>
            <a:ext cx="24382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9933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женская </a:t>
            </a:r>
            <a:r>
              <a:rPr lang="ru-RU" sz="2400" dirty="0">
                <a:solidFill>
                  <a:srgbClr val="9933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блузка</a:t>
            </a:r>
            <a:endParaRPr lang="ru-RU" sz="2400" dirty="0">
              <a:solidFill>
                <a:srgbClr val="9933FF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013054" y="2557450"/>
            <a:ext cx="4533723" cy="487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костюм </a:t>
            </a:r>
            <a:r>
              <a:rPr lang="ru-RU" sz="2400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медицинского </a:t>
            </a:r>
            <a:r>
              <a:rPr lang="ru-RU" sz="2400" dirty="0" smtClean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работника</a:t>
            </a:r>
            <a:endParaRPr lang="ru-RU" sz="2400" dirty="0">
              <a:solidFill>
                <a:srgbClr val="00B05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371615" y="2153643"/>
            <a:ext cx="2690978" cy="487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притачная планка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6371615" y="2627004"/>
            <a:ext cx="2885805" cy="487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эластичная тесьма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371615" y="1229734"/>
            <a:ext cx="2964439" cy="487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окантовочная бейка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371615" y="1688891"/>
            <a:ext cx="5077435" cy="487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шов </a:t>
            </a:r>
            <a:r>
              <a:rPr lang="ru-RU" sz="2400" dirty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вподгибку с закрытым </a:t>
            </a:r>
            <a:r>
              <a:rPr lang="ru-RU" sz="2400" dirty="0" smtClean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срезом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770640" y="3651912"/>
            <a:ext cx="1888696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2298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9D5E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33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" grpId="0"/>
      <p:bldP spid="23" grpId="0"/>
      <p:bldP spid="24" grpId="0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75488" y="516087"/>
            <a:ext cx="11137392" cy="4146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Обработка нижнего среза короткого рукава имитирующей манжетой</a:t>
            </a:r>
          </a:p>
          <a:p>
            <a:pPr>
              <a:lnSpc>
                <a:spcPct val="107000"/>
              </a:lnSpc>
              <a:spcAft>
                <a:spcPts val="0"/>
              </a:spcAft>
              <a:tabLst>
                <a:tab pos="810260" algn="l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Уточнить длину рукава. Дать припуск на манжету 6 - 8см. </a:t>
            </a: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(Рис.1)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tabLst>
                <a:tab pos="810260" algn="l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Проложить прямые стежки по линии, определяющей ширину манжеты. 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tabLst>
                <a:tab pos="810260" algn="l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Сметать и стачать рукав. Разутюжить шов. Срезы обметать.</a:t>
            </a: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(Рис.2)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tabLst>
                <a:tab pos="810260" algn="l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Перегнуть нижний срез рукава на изнаночную сторону, располагая срез около намеченной линии. Заметать.</a:t>
            </a: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(Рис.3)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tabLst>
                <a:tab pos="810260" algn="l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Перегнуть низ рукава на изнаночную сторону еще раз, заметать. Следить, чтобы стежки располагались по сгибу.</a:t>
            </a: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(Рис.4)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tabLst>
                <a:tab pos="810260" algn="l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 Вывернуть рукав на лицевую сторону. Застрочить складку на 7 - 8 мм. от низа рукава по изнаночной стороне.</a:t>
            </a: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(Рис.5)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tabLst>
                <a:tab pos="810260" algn="l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7. Удалить нитки заметывания. 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  <a:tabLst>
                <a:tab pos="810260" algn="l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8. Отогнуть манжету вниз,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приутюжить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(Рис.6)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>
              <a:lnSpc>
                <a:spcPct val="107000"/>
              </a:lnSpc>
              <a:spcAft>
                <a:spcPts val="0"/>
              </a:spcAft>
              <a:tabLst>
                <a:tab pos="810260" algn="l"/>
              </a:tabLs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085" name="Picture 13" descr="Рукав 003.jpg"/>
          <p:cNvPicPr>
            <a:picLocks noGrp="1" noChangeAspect="1" noChangeArrowheads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688" y="4497607"/>
            <a:ext cx="1652186" cy="1620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Рукав 005.jpg"/>
          <p:cNvPicPr>
            <a:picLocks noGrp="1"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3" t="11604" b="3290"/>
          <a:stretch>
            <a:fillRect/>
          </a:stretch>
        </p:blipFill>
        <p:spPr bwMode="auto">
          <a:xfrm>
            <a:off x="2438406" y="4497607"/>
            <a:ext cx="1512715" cy="1620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 descr="Рукав 004_cr.jpg"/>
          <p:cNvPicPr>
            <a:picLocks noGrp="1" noChangeAspect="1" noChangeArrowheads="1"/>
          </p:cNvPicPr>
          <p:nvPr/>
        </p:nvPicPr>
        <p:blipFill>
          <a:blip r:embed="rId5">
            <a:clrChange>
              <a:clrFrom>
                <a:srgbClr val="FAF8FD"/>
              </a:clrFrom>
              <a:clrTo>
                <a:srgbClr val="FAF8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5932" y="4497607"/>
            <a:ext cx="1501988" cy="1620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Содержимое 6" descr="р.jpg"/>
          <p:cNvPicPr>
            <a:picLocks noGrp="1" noChangeAspect="1" noChangeArrowheads="1"/>
          </p:cNvPicPr>
          <p:nvPr/>
        </p:nvPicPr>
        <p:blipFill>
          <a:blip r:embed="rId6">
            <a:clrChange>
              <a:clrFrom>
                <a:srgbClr val="FBFDFC"/>
              </a:clrFrom>
              <a:clrTo>
                <a:srgbClr val="FBFD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4688"/>
          <a:stretch>
            <a:fillRect/>
          </a:stretch>
        </p:blipFill>
        <p:spPr bwMode="auto">
          <a:xfrm>
            <a:off x="4235187" y="4497607"/>
            <a:ext cx="1610182" cy="1620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Содержимое 6" descr="Рукав 006.jpg"/>
          <p:cNvPicPr>
            <a:picLocks noGrp="1" noChangeAspect="1" noChangeArrowheads="1"/>
          </p:cNvPicPr>
          <p:nvPr/>
        </p:nvPicPr>
        <p:blipFill>
          <a:blip r:embed="rId7">
            <a:clrChange>
              <a:clrFrom>
                <a:srgbClr val="FCFEFD"/>
              </a:clrFrom>
              <a:clrTo>
                <a:srgbClr val="FC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69"/>
          <a:stretch>
            <a:fillRect/>
          </a:stretch>
        </p:blipFill>
        <p:spPr bwMode="auto">
          <a:xfrm>
            <a:off x="7958213" y="4497607"/>
            <a:ext cx="1716271" cy="1620000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8" descr="Рукав 007.jpg"/>
          <p:cNvPicPr>
            <a:picLocks noGrp="1" noChangeAspect="1" noChangeArrowheads="1"/>
          </p:cNvPicPr>
          <p:nvPr/>
        </p:nvPicPr>
        <p:blipFill>
          <a:blip r:embed="rId8">
            <a:clrChange>
              <a:clrFrom>
                <a:srgbClr val="FAFCFB"/>
              </a:clrFrom>
              <a:clrTo>
                <a:srgbClr val="FAFC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11"/>
          <a:stretch>
            <a:fillRect/>
          </a:stretch>
        </p:blipFill>
        <p:spPr bwMode="auto">
          <a:xfrm>
            <a:off x="9945647" y="4497607"/>
            <a:ext cx="1781999" cy="1620000"/>
          </a:xfrm>
          <a:prstGeom prst="rect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556688" y="6127022"/>
            <a:ext cx="11170958" cy="338328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/>
              <a:t>         Рис.1                        Рис. 2                          Рис. 3                     Рис.4                          Рис. 5                            Рис. 6                 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9403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353312" y="1174879"/>
            <a:ext cx="8977586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0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265113" marR="0" lvl="0" indent="-265113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Сложить деталь планки вдоль изнаночной стороны внутрь и </a:t>
            </a:r>
            <a:r>
              <a:rPr kumimoji="0" lang="ru-RU" alt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приутюжить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5113" marR="0" lvl="0" indent="-265113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Приложить планку к нижнему срезу рукава, выравнивая срезы и приметать.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5113" marR="0" lvl="0" indent="-265113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Притачать планку к нижнему срезу рукава шириной шва 10 мм. 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(строчка 1)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5113" marR="0" lvl="0" indent="-265113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Обметать припуск шва притачивания.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4472C4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(строчка 2)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65113" marR="0" lvl="0" indent="-265113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alt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Приутюжить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направив шов притачивания на рукав.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q"/>
              <a:tabLst/>
            </a:pP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49" name="Рисунок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8404" y="4037201"/>
            <a:ext cx="3002045" cy="2194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859536" y="214884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257553" y="426896"/>
            <a:ext cx="96420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Обработка нижнего среза короткого рукава притачной планкой</a:t>
            </a:r>
            <a:endParaRPr lang="ru-RU" altLang="ru-RU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232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663440" y="2471173"/>
            <a:ext cx="7446236" cy="7184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4000" b="1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Самостоятельная работа</a:t>
            </a:r>
            <a:endParaRPr lang="ru-RU" sz="4000" b="1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403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545</TotalTime>
  <Words>296</Words>
  <Application>Microsoft Office PowerPoint</Application>
  <PresentationFormat>Широкоэкранный</PresentationFormat>
  <Paragraphs>47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Wingdings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Елена Петровна</dc:creator>
  <cp:lastModifiedBy>Ярослав Тимощук</cp:lastModifiedBy>
  <cp:revision>58</cp:revision>
  <dcterms:created xsi:type="dcterms:W3CDTF">2024-04-01T11:19:34Z</dcterms:created>
  <dcterms:modified xsi:type="dcterms:W3CDTF">2024-04-28T19:14:25Z</dcterms:modified>
</cp:coreProperties>
</file>