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8" r:id="rId2"/>
    <p:sldId id="256" r:id="rId3"/>
    <p:sldId id="259" r:id="rId4"/>
    <p:sldId id="257" r:id="rId5"/>
    <p:sldId id="260" r:id="rId6"/>
    <p:sldId id="267" r:id="rId7"/>
  </p:sldIdLst>
  <p:sldSz cx="18288000" cy="10287000"/>
  <p:notesSz cx="6858000" cy="9144000"/>
  <p:embeddedFontLst>
    <p:embeddedFont>
      <p:font typeface="Bobby Jones" panose="020B0604020202020204" charset="0"/>
      <p:regular r:id="rId8"/>
    </p:embeddedFont>
    <p:embeddedFont>
      <p:font typeface="Comic Sans MS" panose="030F0702030302020204" pitchFamily="66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25.png"/><Relationship Id="rId3" Type="http://schemas.openxmlformats.org/officeDocument/2006/relationships/image" Target="../media/image17.png"/><Relationship Id="rId7" Type="http://schemas.openxmlformats.org/officeDocument/2006/relationships/image" Target="../media/image8.png"/><Relationship Id="rId12" Type="http://schemas.openxmlformats.org/officeDocument/2006/relationships/image" Target="../media/image2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7.png"/><Relationship Id="rId10" Type="http://schemas.openxmlformats.org/officeDocument/2006/relationships/image" Target="../media/image22.svg"/><Relationship Id="rId4" Type="http://schemas.openxmlformats.org/officeDocument/2006/relationships/image" Target="../media/image18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3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19E5AC9E-4111-4DC1-C76B-38BEB0E3469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 t="-206523" b="-9526"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4C7E4E32-D47E-49DA-5E0F-83E6D33623D9}"/>
              </a:ext>
            </a:extLst>
          </p:cNvPr>
          <p:cNvSpPr/>
          <p:nvPr/>
        </p:nvSpPr>
        <p:spPr>
          <a:xfrm>
            <a:off x="2590800" y="3009900"/>
            <a:ext cx="12007179" cy="1886072"/>
          </a:xfrm>
          <a:custGeom>
            <a:avLst/>
            <a:gdLst/>
            <a:ahLst/>
            <a:cxnLst/>
            <a:rect l="l" t="t" r="r" b="b"/>
            <a:pathLst>
              <a:path w="1346403" h="570515">
                <a:moveTo>
                  <a:pt x="1143203" y="0"/>
                </a:moveTo>
                <a:lnTo>
                  <a:pt x="203200" y="0"/>
                </a:lnTo>
                <a:lnTo>
                  <a:pt x="0" y="285257"/>
                </a:lnTo>
                <a:lnTo>
                  <a:pt x="203200" y="570515"/>
                </a:lnTo>
                <a:lnTo>
                  <a:pt x="1143203" y="570515"/>
                </a:lnTo>
                <a:lnTo>
                  <a:pt x="1346403" y="285257"/>
                </a:lnTo>
                <a:lnTo>
                  <a:pt x="1143203" y="0"/>
                </a:lnTo>
                <a:close/>
              </a:path>
            </a:pathLst>
          </a:custGeom>
          <a:solidFill>
            <a:srgbClr val="00DCFF"/>
          </a:solidFill>
          <a:ln w="6667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CAFCC9BA-CA84-E6C7-FF06-DD94CD6B94C7}"/>
              </a:ext>
            </a:extLst>
          </p:cNvPr>
          <p:cNvSpPr txBox="1"/>
          <p:nvPr/>
        </p:nvSpPr>
        <p:spPr>
          <a:xfrm>
            <a:off x="3962400" y="3196318"/>
            <a:ext cx="9296400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08"/>
              </a:lnSpc>
            </a:pPr>
            <a:r>
              <a:rPr lang="ru-RU" sz="5400" dirty="0">
                <a:solidFill>
                  <a:srgbClr val="000000"/>
                </a:solidFill>
                <a:latin typeface="Comic Sans MS" panose="030F0702030302020204" pitchFamily="66" charset="0"/>
              </a:rPr>
              <a:t>Русский язык.</a:t>
            </a:r>
          </a:p>
          <a:p>
            <a:pPr algn="ctr">
              <a:lnSpc>
                <a:spcPts val="5908"/>
              </a:lnSpc>
            </a:pPr>
            <a:r>
              <a:rPr lang="ru-RU" sz="5400" dirty="0">
                <a:solidFill>
                  <a:srgbClr val="000000"/>
                </a:solidFill>
                <a:latin typeface="Comic Sans MS" panose="030F0702030302020204" pitchFamily="66" charset="0"/>
              </a:rPr>
              <a:t>Урок № 2</a:t>
            </a: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AFF02CC8-D372-775D-B589-54D948A080B6}"/>
              </a:ext>
            </a:extLst>
          </p:cNvPr>
          <p:cNvSpPr txBox="1"/>
          <p:nvPr/>
        </p:nvSpPr>
        <p:spPr>
          <a:xfrm>
            <a:off x="8610600" y="6972300"/>
            <a:ext cx="9296400" cy="29660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908"/>
              </a:lnSpc>
            </a:pPr>
            <a:r>
              <a:rPr lang="ru-RU" sz="4000" dirty="0">
                <a:solidFill>
                  <a:srgbClr val="000000"/>
                </a:solidFill>
                <a:latin typeface="Comic Sans MS" panose="030F0702030302020204" pitchFamily="66" charset="0"/>
              </a:rPr>
              <a:t>УМК «Школа России»</a:t>
            </a:r>
          </a:p>
          <a:p>
            <a:pPr algn="r">
              <a:lnSpc>
                <a:spcPts val="5908"/>
              </a:lnSpc>
            </a:pPr>
            <a:r>
              <a:rPr lang="ru-RU" sz="4000" dirty="0">
                <a:solidFill>
                  <a:srgbClr val="000000"/>
                </a:solidFill>
                <a:latin typeface="Comic Sans MS" panose="030F0702030302020204" pitchFamily="66" charset="0"/>
              </a:rPr>
              <a:t>Урок разработан учителем 4.3 класса</a:t>
            </a:r>
          </a:p>
          <a:p>
            <a:pPr algn="r">
              <a:lnSpc>
                <a:spcPts val="5908"/>
              </a:lnSpc>
            </a:pPr>
            <a:r>
              <a:rPr lang="ru-RU" sz="4000" dirty="0">
                <a:solidFill>
                  <a:srgbClr val="000000"/>
                </a:solidFill>
                <a:latin typeface="Comic Sans MS" panose="030F0702030302020204" pitchFamily="66" charset="0"/>
              </a:rPr>
              <a:t>Караниной Тамарой Александровной</a:t>
            </a:r>
          </a:p>
          <a:p>
            <a:pPr algn="r">
              <a:lnSpc>
                <a:spcPts val="5908"/>
              </a:lnSpc>
            </a:pPr>
            <a:r>
              <a:rPr lang="ru-RU" sz="4000" dirty="0">
                <a:solidFill>
                  <a:srgbClr val="000000"/>
                </a:solidFill>
                <a:latin typeface="Comic Sans MS" panose="030F0702030302020204" pitchFamily="66" charset="0"/>
              </a:rPr>
              <a:t>МОБУ «СОШ «Агалатовский ЦО»</a:t>
            </a:r>
          </a:p>
        </p:txBody>
      </p:sp>
    </p:spTree>
    <p:extLst>
      <p:ext uri="{BB962C8B-B14F-4D97-AF65-F5344CB8AC3E}">
        <p14:creationId xmlns:p14="http://schemas.microsoft.com/office/powerpoint/2010/main" val="2591003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8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</a:blip>
            <a:stretch>
              <a:fillRect t="-206523" b="-9526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-1495086" y="6887656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-10800000">
            <a:off x="14068249" y="-126657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-2869857" y="849527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>
            <a:off x="-1047235" y="-162306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>
            <a:off x="6030808" y="-2184057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0" y="0"/>
                </a:moveTo>
                <a:lnTo>
                  <a:pt x="3477006" y="0"/>
                </a:lnTo>
                <a:lnTo>
                  <a:pt x="347700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Freeform 8"/>
          <p:cNvSpPr/>
          <p:nvPr/>
        </p:nvSpPr>
        <p:spPr>
          <a:xfrm>
            <a:off x="14810994" y="6887656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0" y="0"/>
                </a:moveTo>
                <a:lnTo>
                  <a:pt x="3477006" y="0"/>
                </a:lnTo>
                <a:lnTo>
                  <a:pt x="347700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Freeform 9"/>
          <p:cNvSpPr/>
          <p:nvPr/>
        </p:nvSpPr>
        <p:spPr>
          <a:xfrm rot="-1017826" flipH="1">
            <a:off x="-139014" y="502631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Freeform 10"/>
          <p:cNvSpPr/>
          <p:nvPr/>
        </p:nvSpPr>
        <p:spPr>
          <a:xfrm>
            <a:off x="8128087" y="1047664"/>
            <a:ext cx="7829885" cy="6890299"/>
          </a:xfrm>
          <a:custGeom>
            <a:avLst/>
            <a:gdLst/>
            <a:ahLst/>
            <a:cxnLst/>
            <a:rect l="l" t="t" r="r" b="b"/>
            <a:pathLst>
              <a:path w="7829885" h="6890299">
                <a:moveTo>
                  <a:pt x="0" y="0"/>
                </a:moveTo>
                <a:lnTo>
                  <a:pt x="7829885" y="0"/>
                </a:lnTo>
                <a:lnTo>
                  <a:pt x="7829885" y="6890299"/>
                </a:lnTo>
                <a:lnTo>
                  <a:pt x="0" y="689029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1" name="Group 11"/>
          <p:cNvGrpSpPr/>
          <p:nvPr/>
        </p:nvGrpSpPr>
        <p:grpSpPr>
          <a:xfrm>
            <a:off x="11726000" y="6609198"/>
            <a:ext cx="4451089" cy="1886072"/>
            <a:chOff x="0" y="0"/>
            <a:chExt cx="5934786" cy="251476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5934786" cy="2514763"/>
              <a:chOff x="0" y="0"/>
              <a:chExt cx="1346403" cy="57051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346403" cy="570515"/>
              </a:xfrm>
              <a:custGeom>
                <a:avLst/>
                <a:gdLst/>
                <a:ahLst/>
                <a:cxnLst/>
                <a:rect l="l" t="t" r="r" b="b"/>
                <a:pathLst>
                  <a:path w="1346403" h="570515">
                    <a:moveTo>
                      <a:pt x="1143203" y="0"/>
                    </a:moveTo>
                    <a:lnTo>
                      <a:pt x="203200" y="0"/>
                    </a:lnTo>
                    <a:lnTo>
                      <a:pt x="0" y="285257"/>
                    </a:lnTo>
                    <a:lnTo>
                      <a:pt x="203200" y="570515"/>
                    </a:lnTo>
                    <a:lnTo>
                      <a:pt x="1143203" y="570515"/>
                    </a:lnTo>
                    <a:lnTo>
                      <a:pt x="1346403" y="285257"/>
                    </a:lnTo>
                    <a:lnTo>
                      <a:pt x="1143203" y="0"/>
                    </a:lnTo>
                    <a:close/>
                  </a:path>
                </a:pathLst>
              </a:custGeom>
              <a:solidFill>
                <a:srgbClr val="00DCFF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152400" y="-38100"/>
                <a:ext cx="1041603" cy="6086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503435" y="292832"/>
              <a:ext cx="4927914" cy="20176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08"/>
                </a:lnSpc>
              </a:pPr>
              <a:r>
                <a:rPr lang="ru-RU" sz="5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КАКОЙ</a:t>
              </a:r>
            </a:p>
            <a:p>
              <a:pPr algn="ctr">
                <a:lnSpc>
                  <a:spcPts val="5908"/>
                </a:lnSpc>
              </a:pPr>
              <a:r>
                <a:rPr lang="ru-RU" sz="5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ОН?</a:t>
              </a:r>
              <a:endParaRPr lang="en-US" sz="5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6" name="Freeform 16"/>
          <p:cNvSpPr/>
          <p:nvPr/>
        </p:nvSpPr>
        <p:spPr>
          <a:xfrm>
            <a:off x="1373021" y="796104"/>
            <a:ext cx="8265249" cy="9158171"/>
          </a:xfrm>
          <a:custGeom>
            <a:avLst/>
            <a:gdLst/>
            <a:ahLst/>
            <a:cxnLst/>
            <a:rect l="l" t="t" r="r" b="b"/>
            <a:pathLst>
              <a:path w="8265249" h="9158171">
                <a:moveTo>
                  <a:pt x="0" y="0"/>
                </a:moveTo>
                <a:lnTo>
                  <a:pt x="8265249" y="0"/>
                </a:lnTo>
                <a:lnTo>
                  <a:pt x="8265249" y="9158171"/>
                </a:lnTo>
                <a:lnTo>
                  <a:pt x="0" y="915817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7" name="TextBox 17"/>
          <p:cNvSpPr txBox="1"/>
          <p:nvPr/>
        </p:nvSpPr>
        <p:spPr>
          <a:xfrm>
            <a:off x="8795123" y="1747562"/>
            <a:ext cx="6246729" cy="3839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61"/>
              </a:lnSpc>
            </a:pPr>
            <a:r>
              <a:rPr lang="ru-RU" sz="12600" dirty="0">
                <a:solidFill>
                  <a:srgbClr val="000000"/>
                </a:solidFill>
                <a:latin typeface="Comic Sans MS" panose="030F0702030302020204" pitchFamily="66" charset="0"/>
              </a:rPr>
              <a:t>ТВОЙ ГЕРОЙ</a:t>
            </a:r>
            <a:endParaRPr lang="en-US" sz="126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8000"/>
            </a:blip>
            <a:stretch>
              <a:fillRect t="-108024" b="-108024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0" y="1028700"/>
            <a:ext cx="8760666" cy="9258300"/>
          </a:xfrm>
          <a:custGeom>
            <a:avLst/>
            <a:gdLst/>
            <a:ahLst/>
            <a:cxnLst/>
            <a:rect l="l" t="t" r="r" b="b"/>
            <a:pathLst>
              <a:path w="8760666" h="9258300">
                <a:moveTo>
                  <a:pt x="0" y="0"/>
                </a:moveTo>
                <a:lnTo>
                  <a:pt x="8760666" y="0"/>
                </a:lnTo>
                <a:lnTo>
                  <a:pt x="8760666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-10800000">
            <a:off x="14068249" y="-126657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8217118" y="1208040"/>
            <a:ext cx="9042182" cy="8635283"/>
          </a:xfrm>
          <a:custGeom>
            <a:avLst/>
            <a:gdLst/>
            <a:ahLst/>
            <a:cxnLst/>
            <a:rect l="l" t="t" r="r" b="b"/>
            <a:pathLst>
              <a:path w="9042182" h="8635283">
                <a:moveTo>
                  <a:pt x="0" y="0"/>
                </a:moveTo>
                <a:lnTo>
                  <a:pt x="9042182" y="0"/>
                </a:lnTo>
                <a:lnTo>
                  <a:pt x="9042182" y="8635283"/>
                </a:lnTo>
                <a:lnTo>
                  <a:pt x="0" y="86352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10365712" y="443677"/>
            <a:ext cx="4744994" cy="1777727"/>
            <a:chOff x="0" y="0"/>
            <a:chExt cx="6326659" cy="2370303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6326659" cy="2370303"/>
              <a:chOff x="0" y="0"/>
              <a:chExt cx="1346403" cy="50443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346403" cy="504434"/>
              </a:xfrm>
              <a:custGeom>
                <a:avLst/>
                <a:gdLst/>
                <a:ahLst/>
                <a:cxnLst/>
                <a:rect l="l" t="t" r="r" b="b"/>
                <a:pathLst>
                  <a:path w="1346403" h="504434">
                    <a:moveTo>
                      <a:pt x="1143203" y="0"/>
                    </a:moveTo>
                    <a:lnTo>
                      <a:pt x="203200" y="0"/>
                    </a:lnTo>
                    <a:lnTo>
                      <a:pt x="0" y="252217"/>
                    </a:lnTo>
                    <a:lnTo>
                      <a:pt x="203200" y="504434"/>
                    </a:lnTo>
                    <a:lnTo>
                      <a:pt x="1143203" y="504434"/>
                    </a:lnTo>
                    <a:lnTo>
                      <a:pt x="1346403" y="252217"/>
                    </a:lnTo>
                    <a:lnTo>
                      <a:pt x="1143203" y="0"/>
                    </a:lnTo>
                    <a:close/>
                  </a:path>
                </a:pathLst>
              </a:custGeom>
              <a:solidFill>
                <a:srgbClr val="00DCFF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152400" y="-38100"/>
                <a:ext cx="1041603" cy="54253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536678" y="245201"/>
              <a:ext cx="5253303" cy="18513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0831"/>
                </a:lnSpc>
                <a:spcBef>
                  <a:spcPct val="0"/>
                </a:spcBef>
              </a:pPr>
              <a:r>
                <a:rPr lang="en-US" sz="9026">
                  <a:solidFill>
                    <a:srgbClr val="000000"/>
                  </a:solidFill>
                  <a:latin typeface="Bobby Jones"/>
                </a:rPr>
                <a:t>01.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-1495086" y="6887656"/>
            <a:ext cx="4565659" cy="4114800"/>
          </a:xfrm>
          <a:custGeom>
            <a:avLst/>
            <a:gdLst/>
            <a:ahLst/>
            <a:cxnLst/>
            <a:rect l="l" t="t" r="r" b="b"/>
            <a:pathLst>
              <a:path w="4565659" h="4114800">
                <a:moveTo>
                  <a:pt x="0" y="0"/>
                </a:moveTo>
                <a:lnTo>
                  <a:pt x="4565659" y="0"/>
                </a:lnTo>
                <a:lnTo>
                  <a:pt x="45656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" name="Freeform 12"/>
          <p:cNvSpPr/>
          <p:nvPr/>
        </p:nvSpPr>
        <p:spPr>
          <a:xfrm rot="1571434">
            <a:off x="11551899" y="6944811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0" y="0"/>
                </a:moveTo>
                <a:lnTo>
                  <a:pt x="3477006" y="0"/>
                </a:lnTo>
                <a:lnTo>
                  <a:pt x="347700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 rot="-1017826" flipH="1">
            <a:off x="-931071" y="1328573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4" name="Freeform 14"/>
          <p:cNvSpPr/>
          <p:nvPr/>
        </p:nvSpPr>
        <p:spPr>
          <a:xfrm rot="1024734" flipH="1">
            <a:off x="258266" y="-2313245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5" name="TextBox 15"/>
          <p:cNvSpPr txBox="1"/>
          <p:nvPr/>
        </p:nvSpPr>
        <p:spPr>
          <a:xfrm>
            <a:off x="9198346" y="4210578"/>
            <a:ext cx="7079723" cy="144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795"/>
              </a:lnSpc>
              <a:spcBef>
                <a:spcPct val="0"/>
              </a:spcBef>
            </a:pPr>
            <a:r>
              <a:rPr lang="ru-RU" sz="4400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КАК И ТЕКСТ ИМЕЕТ СВОИ ПРИЗНАКИ</a:t>
            </a:r>
            <a:endParaRPr lang="en-US" sz="44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630505" y="2564484"/>
            <a:ext cx="8215409" cy="1414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532"/>
              </a:lnSpc>
              <a:spcBef>
                <a:spcPct val="0"/>
              </a:spcBef>
            </a:pPr>
            <a:r>
              <a:rPr lang="ru-RU" sz="6600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ИСТОРИЯ ГЕРОЯ</a:t>
            </a:r>
            <a:endParaRPr lang="en-US" sz="66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4000"/>
            </a:blip>
            <a:stretch>
              <a:fillRect t="-108024" b="-108024"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3" name="Freeform 3"/>
          <p:cNvSpPr/>
          <p:nvPr/>
        </p:nvSpPr>
        <p:spPr>
          <a:xfrm rot="1011221">
            <a:off x="6573349" y="4249539"/>
            <a:ext cx="6972730" cy="4956977"/>
          </a:xfrm>
          <a:custGeom>
            <a:avLst/>
            <a:gdLst/>
            <a:ahLst/>
            <a:cxnLst/>
            <a:rect l="l" t="t" r="r" b="b"/>
            <a:pathLst>
              <a:path w="6972730" h="4956977">
                <a:moveTo>
                  <a:pt x="0" y="0"/>
                </a:moveTo>
                <a:lnTo>
                  <a:pt x="6972730" y="0"/>
                </a:lnTo>
                <a:lnTo>
                  <a:pt x="6972730" y="4956977"/>
                </a:lnTo>
                <a:lnTo>
                  <a:pt x="0" y="49569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-1143140" y="3051742"/>
            <a:ext cx="7861908" cy="5946461"/>
          </a:xfrm>
          <a:custGeom>
            <a:avLst/>
            <a:gdLst/>
            <a:ahLst/>
            <a:cxnLst/>
            <a:rect l="l" t="t" r="r" b="b"/>
            <a:pathLst>
              <a:path w="7861908" h="5946461">
                <a:moveTo>
                  <a:pt x="0" y="0"/>
                </a:moveTo>
                <a:lnTo>
                  <a:pt x="7861908" y="0"/>
                </a:lnTo>
                <a:lnTo>
                  <a:pt x="7861908" y="5946461"/>
                </a:lnTo>
                <a:lnTo>
                  <a:pt x="0" y="594646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TextBox 9"/>
          <p:cNvSpPr txBox="1"/>
          <p:nvPr/>
        </p:nvSpPr>
        <p:spPr>
          <a:xfrm>
            <a:off x="1295400" y="539156"/>
            <a:ext cx="15170657" cy="2282676"/>
          </a:xfrm>
          <a:prstGeom prst="rect">
            <a:avLst/>
          </a:prstGeom>
          <a:solidFill>
            <a:schemeClr val="tx1">
              <a:alpha val="20000"/>
            </a:schemeClr>
          </a:solidFill>
          <a:effectLst>
            <a:softEdge rad="241300"/>
          </a:effectLst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883"/>
              </a:lnSpc>
              <a:spcBef>
                <a:spcPct val="0"/>
              </a:spcBef>
            </a:pPr>
            <a:r>
              <a:rPr lang="ru-RU" sz="8800" dirty="0">
                <a:solidFill>
                  <a:srgbClr val="FFFFFF"/>
                </a:solidFill>
                <a:latin typeface="Comic Sans MS" panose="030F0702030302020204" pitchFamily="66" charset="0"/>
              </a:rPr>
              <a:t>ИЗ ЧЕГО ДОЛЖНА СОСТОЯТЬ ИСТОРИЯ?</a:t>
            </a:r>
            <a:endParaRPr lang="en-US" sz="8800" u="none" strike="noStrike" dirty="0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" y="4156004"/>
            <a:ext cx="6144868" cy="5573772"/>
          </a:xfrm>
          <a:custGeom>
            <a:avLst/>
            <a:gdLst/>
            <a:ahLst/>
            <a:cxnLst/>
            <a:rect l="l" t="t" r="r" b="b"/>
            <a:pathLst>
              <a:path w="6985780" h="6147486">
                <a:moveTo>
                  <a:pt x="0" y="0"/>
                </a:moveTo>
                <a:lnTo>
                  <a:pt x="6985780" y="0"/>
                </a:lnTo>
                <a:lnTo>
                  <a:pt x="6985780" y="6147486"/>
                </a:lnTo>
                <a:lnTo>
                  <a:pt x="0" y="614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>
            <a:off x="12454195" y="1920187"/>
            <a:ext cx="6599145" cy="5639270"/>
          </a:xfrm>
          <a:custGeom>
            <a:avLst/>
            <a:gdLst/>
            <a:ahLst/>
            <a:cxnLst/>
            <a:rect l="l" t="t" r="r" b="b"/>
            <a:pathLst>
              <a:path w="6599145" h="5639270">
                <a:moveTo>
                  <a:pt x="0" y="0"/>
                </a:moveTo>
                <a:lnTo>
                  <a:pt x="6599146" y="0"/>
                </a:lnTo>
                <a:lnTo>
                  <a:pt x="6599146" y="5639270"/>
                </a:lnTo>
                <a:lnTo>
                  <a:pt x="0" y="563927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 rot="-143477" flipH="1">
            <a:off x="6006400" y="4217730"/>
            <a:ext cx="6552557" cy="6035697"/>
          </a:xfrm>
          <a:custGeom>
            <a:avLst/>
            <a:gdLst/>
            <a:ahLst/>
            <a:cxnLst/>
            <a:rect l="l" t="t" r="r" b="b"/>
            <a:pathLst>
              <a:path w="6552557" h="5766250">
                <a:moveTo>
                  <a:pt x="6552557" y="0"/>
                </a:moveTo>
                <a:lnTo>
                  <a:pt x="0" y="0"/>
                </a:lnTo>
                <a:lnTo>
                  <a:pt x="0" y="5766250"/>
                </a:lnTo>
                <a:lnTo>
                  <a:pt x="6552557" y="5766250"/>
                </a:lnTo>
                <a:lnTo>
                  <a:pt x="655255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Freeform 8"/>
          <p:cNvSpPr/>
          <p:nvPr/>
        </p:nvSpPr>
        <p:spPr>
          <a:xfrm>
            <a:off x="11880296" y="2344568"/>
            <a:ext cx="6529514" cy="7599531"/>
          </a:xfrm>
          <a:custGeom>
            <a:avLst/>
            <a:gdLst/>
            <a:ahLst/>
            <a:cxnLst/>
            <a:rect l="l" t="t" r="r" b="b"/>
            <a:pathLst>
              <a:path w="5682856" h="4986706">
                <a:moveTo>
                  <a:pt x="0" y="0"/>
                </a:moveTo>
                <a:lnTo>
                  <a:pt x="5682855" y="0"/>
                </a:lnTo>
                <a:lnTo>
                  <a:pt x="5682855" y="4986706"/>
                </a:lnTo>
                <a:lnTo>
                  <a:pt x="0" y="498670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Freeform 10"/>
          <p:cNvSpPr/>
          <p:nvPr/>
        </p:nvSpPr>
        <p:spPr>
          <a:xfrm>
            <a:off x="-3303338" y="-731573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>
          <a:xfrm>
            <a:off x="1476632" y="9258300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" name="Freeform 12"/>
          <p:cNvSpPr/>
          <p:nvPr/>
        </p:nvSpPr>
        <p:spPr>
          <a:xfrm>
            <a:off x="14061622" y="8440818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>
            <a:off x="14630400" y="-1490925"/>
            <a:ext cx="7315200" cy="2651760"/>
          </a:xfrm>
          <a:custGeom>
            <a:avLst/>
            <a:gdLst/>
            <a:ahLst/>
            <a:cxnLst/>
            <a:rect l="l" t="t" r="r" b="b"/>
            <a:pathLst>
              <a:path w="7315200" h="2651760">
                <a:moveTo>
                  <a:pt x="0" y="0"/>
                </a:moveTo>
                <a:lnTo>
                  <a:pt x="7315200" y="0"/>
                </a:lnTo>
                <a:lnTo>
                  <a:pt x="7315200" y="2651760"/>
                </a:lnTo>
                <a:lnTo>
                  <a:pt x="0" y="2651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4" name="Freeform 14"/>
          <p:cNvSpPr/>
          <p:nvPr/>
        </p:nvSpPr>
        <p:spPr>
          <a:xfrm>
            <a:off x="14930403" y="6735265"/>
            <a:ext cx="3796779" cy="3992415"/>
          </a:xfrm>
          <a:custGeom>
            <a:avLst/>
            <a:gdLst/>
            <a:ahLst/>
            <a:cxnLst/>
            <a:rect l="l" t="t" r="r" b="b"/>
            <a:pathLst>
              <a:path w="4516628" h="4882841">
                <a:moveTo>
                  <a:pt x="0" y="0"/>
                </a:moveTo>
                <a:lnTo>
                  <a:pt x="4516628" y="0"/>
                </a:lnTo>
                <a:lnTo>
                  <a:pt x="4516628" y="4882841"/>
                </a:lnTo>
                <a:lnTo>
                  <a:pt x="0" y="4882841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5" name="TextBox 15"/>
          <p:cNvSpPr txBox="1"/>
          <p:nvPr/>
        </p:nvSpPr>
        <p:spPr>
          <a:xfrm>
            <a:off x="464680" y="5437419"/>
            <a:ext cx="5141300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ХОРОШЕЕ ЗАГЛАВИЕ МОЖЕТ ОТРАЖАТЬ ОСНОВНУЮ ТЕМУ ИЛИ СЮЖЕТ ИГРЫ, ДАВАЯ ИГРОКАМ ПРЕДСТАВЛЕНИЕ О ТОМ, ЧТО ИХ ЖДЁТ.</a:t>
            </a:r>
            <a:endParaRPr lang="en-US" sz="2800" dirty="0">
              <a:solidFill>
                <a:srgbClr val="2D304E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49439" y="4629934"/>
            <a:ext cx="514130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4202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ЗАГЛАВИЕ</a:t>
            </a:r>
            <a:endParaRPr lang="en-US" sz="4202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445062" y="5362891"/>
            <a:ext cx="5778080" cy="3016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spcBef>
                <a:spcPct val="0"/>
              </a:spcBef>
            </a:pPr>
            <a:r>
              <a:rPr lang="ru-RU" sz="2800" dirty="0">
                <a:latin typeface="Comic Sans MS" panose="030F0702030302020204" pitchFamily="66" charset="0"/>
              </a:rPr>
              <a:t>О ЧЕМ ТЕКСТ ИЛИ ИГРА. ХОРОШО ПРОРАБОТАННАЯ ТЕМА МОЖЕТ ПРИВЛЕЧЬ ВНИМАНИЕ ИГРОКОВ, ДЕЛАЯ ИХ БОЛЕЕ ЗАИНТЕРЕСОВАННЫМИ В СЮЖЕТЕ И МИРЕ ИГРЫ.</a:t>
            </a:r>
            <a:endParaRPr lang="en-US" sz="2800" strike="noStrike" dirty="0">
              <a:solidFill>
                <a:srgbClr val="2D304E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599816" y="4650207"/>
            <a:ext cx="514130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4202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ТЕМА</a:t>
            </a:r>
            <a:endParaRPr lang="en-US" sz="4202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707083" y="4220892"/>
            <a:ext cx="4640497" cy="3016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spcBef>
                <a:spcPct val="0"/>
              </a:spcBef>
            </a:pPr>
            <a:r>
              <a:rPr lang="ru-RU" sz="2800" dirty="0">
                <a:latin typeface="Comic Sans MS" panose="030F0702030302020204" pitchFamily="66" charset="0"/>
              </a:rPr>
              <a:t>ЧЕМУ УЧИТ ТЕКСТ ИЛИ ИГРА. УНИКАЛЬНАЯ ОСНОВНАЯ МЫСЛЬ ПОМОГАЕТ ИГРЕ ВЫДЕЛЯТЬСЯ СРЕДИ ДРУГИХ, ПРИВЛЕКАЯ ИГРОКОВ</a:t>
            </a:r>
            <a:endParaRPr lang="en-US" sz="2800" strike="noStrike" dirty="0">
              <a:solidFill>
                <a:srgbClr val="2D304E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545299" y="2901724"/>
            <a:ext cx="4964063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4202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ОСНОВНАЯ МЫСЛЬ</a:t>
            </a:r>
            <a:endParaRPr lang="en-US" sz="4202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>
              <a:alphaModFix amt="71000"/>
            </a:blip>
            <a:stretch>
              <a:fillRect l="-1347" t="-103395" r="-729" b="-11921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-75645" flipH="1">
            <a:off x="2036603" y="777306"/>
            <a:ext cx="9006251" cy="7925501"/>
          </a:xfrm>
          <a:custGeom>
            <a:avLst/>
            <a:gdLst/>
            <a:ahLst/>
            <a:cxnLst/>
            <a:rect l="l" t="t" r="r" b="b"/>
            <a:pathLst>
              <a:path w="9006251" h="7925501">
                <a:moveTo>
                  <a:pt x="9006251" y="0"/>
                </a:moveTo>
                <a:lnTo>
                  <a:pt x="0" y="0"/>
                </a:lnTo>
                <a:lnTo>
                  <a:pt x="0" y="7925501"/>
                </a:lnTo>
                <a:lnTo>
                  <a:pt x="9006251" y="7925501"/>
                </a:lnTo>
                <a:lnTo>
                  <a:pt x="900625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2718450" y="1420394"/>
            <a:ext cx="7642556" cy="2492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5400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СЛЫСЛОВОЕ ЕДИНСТВО МЕЖДУ ПРЕДЛОЖЕНИЯМИ</a:t>
            </a:r>
            <a:endParaRPr lang="en-US" sz="54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813700" y="4281725"/>
            <a:ext cx="7547306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>
                <a:latin typeface="Comic Sans MS" panose="030F0702030302020204" pitchFamily="66" charset="0"/>
              </a:rPr>
              <a:t>СМЫСЛОВОЕ ЕДИНСТВО ПОМОГАЕТ ИГРОКАМ ЛУЧШЕ ВОСПРИНИМАТЬ ИНФОРМАЦИЮ, ЧТО ДЕЛАЕТ ИГРУ БОЛЕЕ ПОНЯТНОЙ И ИНТЕРЕСНОЙ. </a:t>
            </a:r>
            <a:endParaRPr lang="en-US" sz="28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Freeform 8"/>
          <p:cNvSpPr/>
          <p:nvPr/>
        </p:nvSpPr>
        <p:spPr>
          <a:xfrm rot="-1017826" flipH="1">
            <a:off x="524638" y="6272641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Freeform 9"/>
          <p:cNvSpPr/>
          <p:nvPr/>
        </p:nvSpPr>
        <p:spPr>
          <a:xfrm rot="-1017826">
            <a:off x="16151353" y="610981"/>
            <a:ext cx="3477006" cy="4114800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0" y="0"/>
                </a:moveTo>
                <a:lnTo>
                  <a:pt x="3477006" y="0"/>
                </a:lnTo>
                <a:lnTo>
                  <a:pt x="347700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657950E-6CE2-3F0F-2EE9-89C53B090B9D}"/>
              </a:ext>
            </a:extLst>
          </p:cNvPr>
          <p:cNvSpPr/>
          <p:nvPr/>
        </p:nvSpPr>
        <p:spPr>
          <a:xfrm>
            <a:off x="10119252" y="833485"/>
            <a:ext cx="9178451" cy="9603817"/>
          </a:xfrm>
          <a:custGeom>
            <a:avLst/>
            <a:gdLst/>
            <a:ahLst/>
            <a:cxnLst/>
            <a:rect l="l" t="t" r="r" b="b"/>
            <a:pathLst>
              <a:path w="9860009" h="9730596">
                <a:moveTo>
                  <a:pt x="9860009" y="0"/>
                </a:moveTo>
                <a:lnTo>
                  <a:pt x="0" y="0"/>
                </a:lnTo>
                <a:lnTo>
                  <a:pt x="0" y="9730596"/>
                </a:lnTo>
                <a:lnTo>
                  <a:pt x="9860009" y="9730596"/>
                </a:lnTo>
                <a:lnTo>
                  <a:pt x="9860009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1000"/>
            </a:blip>
            <a:stretch>
              <a:fillRect t="-108024" b="-108024"/>
            </a:stretch>
          </a:blipFill>
        </p:spPr>
        <p:txBody>
          <a:bodyPr/>
          <a:lstStyle/>
          <a:p>
            <a:endParaRPr lang="ru-RU">
              <a:latin typeface="Comic Sans MS" panose="030F0702030302020204" pitchFamily="66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618158" y="832022"/>
            <a:ext cx="17051684" cy="1939362"/>
            <a:chOff x="0" y="0"/>
            <a:chExt cx="22735578" cy="2585816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22735578" cy="2585816"/>
              <a:chOff x="0" y="0"/>
              <a:chExt cx="6043184" cy="68731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043184" cy="687318"/>
              </a:xfrm>
              <a:custGeom>
                <a:avLst/>
                <a:gdLst/>
                <a:ahLst/>
                <a:cxnLst/>
                <a:rect l="l" t="t" r="r" b="b"/>
                <a:pathLst>
                  <a:path w="6043184" h="687318">
                    <a:moveTo>
                      <a:pt x="5839984" y="0"/>
                    </a:moveTo>
                    <a:lnTo>
                      <a:pt x="203200" y="0"/>
                    </a:lnTo>
                    <a:lnTo>
                      <a:pt x="0" y="343659"/>
                    </a:lnTo>
                    <a:lnTo>
                      <a:pt x="203200" y="687318"/>
                    </a:lnTo>
                    <a:lnTo>
                      <a:pt x="5839984" y="687318"/>
                    </a:lnTo>
                    <a:lnTo>
                      <a:pt x="6043184" y="343659"/>
                    </a:lnTo>
                    <a:lnTo>
                      <a:pt x="5839984" y="0"/>
                    </a:lnTo>
                    <a:close/>
                  </a:path>
                </a:pathLst>
              </a:custGeom>
              <a:solidFill>
                <a:srgbClr val="00DCFF"/>
              </a:solidFill>
              <a:ln w="6667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>
                  <a:latin typeface="Comic Sans MS" panose="030F0702030302020204" pitchFamily="66" charset="0"/>
                </a:endParaRPr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152400" y="-38100"/>
                <a:ext cx="5738384" cy="7254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1739069" y="639533"/>
              <a:ext cx="18878351" cy="13731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883"/>
                </a:lnSpc>
                <a:spcBef>
                  <a:spcPct val="0"/>
                </a:spcBef>
              </a:pPr>
              <a:r>
                <a:rPr lang="ru-RU" sz="5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КАКИЕ ПРИЗНАКИ ТЕКСТА НАРУШЕНЫ</a:t>
              </a:r>
              <a:endParaRPr lang="en-US" sz="5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32" name="Freeform 16">
            <a:extLst>
              <a:ext uri="{FF2B5EF4-FFF2-40B4-BE49-F238E27FC236}">
                <a16:creationId xmlns:a16="http://schemas.microsoft.com/office/drawing/2014/main" id="{08E76254-BA04-49BD-5D93-D297621B115B}"/>
              </a:ext>
            </a:extLst>
          </p:cNvPr>
          <p:cNvSpPr/>
          <p:nvPr/>
        </p:nvSpPr>
        <p:spPr>
          <a:xfrm rot="-1017826" flipH="1">
            <a:off x="-2112853" y="4331381"/>
            <a:ext cx="2965863" cy="3555421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>
              <a:latin typeface="Comic Sans MS" panose="030F0702030302020204" pitchFamily="66" charset="0"/>
            </a:endParaRPr>
          </a:p>
        </p:txBody>
      </p:sp>
      <p:sp>
        <p:nvSpPr>
          <p:cNvPr id="33" name="Freeform 17">
            <a:extLst>
              <a:ext uri="{FF2B5EF4-FFF2-40B4-BE49-F238E27FC236}">
                <a16:creationId xmlns:a16="http://schemas.microsoft.com/office/drawing/2014/main" id="{99333606-01F1-64C2-C5A0-428C700A1EAB}"/>
              </a:ext>
            </a:extLst>
          </p:cNvPr>
          <p:cNvSpPr/>
          <p:nvPr/>
        </p:nvSpPr>
        <p:spPr>
          <a:xfrm rot="981507" flipH="1">
            <a:off x="-932269" y="1091109"/>
            <a:ext cx="2965863" cy="3555421"/>
          </a:xfrm>
          <a:custGeom>
            <a:avLst/>
            <a:gdLst/>
            <a:ahLst/>
            <a:cxnLst/>
            <a:rect l="l" t="t" r="r" b="b"/>
            <a:pathLst>
              <a:path w="3477006" h="4114800">
                <a:moveTo>
                  <a:pt x="3477006" y="0"/>
                </a:moveTo>
                <a:lnTo>
                  <a:pt x="0" y="0"/>
                </a:lnTo>
                <a:lnTo>
                  <a:pt x="0" y="4114800"/>
                </a:lnTo>
                <a:lnTo>
                  <a:pt x="3477006" y="4114800"/>
                </a:lnTo>
                <a:lnTo>
                  <a:pt x="347700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>
              <a:latin typeface="Comic Sans MS" panose="030F0702030302020204" pitchFamily="66" charset="0"/>
            </a:endParaRPr>
          </a:p>
        </p:txBody>
      </p:sp>
      <p:sp>
        <p:nvSpPr>
          <p:cNvPr id="34" name="Freeform 14">
            <a:extLst>
              <a:ext uri="{FF2B5EF4-FFF2-40B4-BE49-F238E27FC236}">
                <a16:creationId xmlns:a16="http://schemas.microsoft.com/office/drawing/2014/main" id="{E23D1F36-A479-0A29-890F-D31A4CF30B78}"/>
              </a:ext>
            </a:extLst>
          </p:cNvPr>
          <p:cNvSpPr/>
          <p:nvPr/>
        </p:nvSpPr>
        <p:spPr>
          <a:xfrm flipH="1">
            <a:off x="152400" y="3015275"/>
            <a:ext cx="7748052" cy="8950584"/>
          </a:xfrm>
          <a:custGeom>
            <a:avLst/>
            <a:gdLst/>
            <a:ahLst/>
            <a:cxnLst/>
            <a:rect l="l" t="t" r="r" b="b"/>
            <a:pathLst>
              <a:path w="9083366" h="10358792">
                <a:moveTo>
                  <a:pt x="9083366" y="0"/>
                </a:moveTo>
                <a:lnTo>
                  <a:pt x="0" y="0"/>
                </a:lnTo>
                <a:lnTo>
                  <a:pt x="0" y="10358793"/>
                </a:lnTo>
                <a:lnTo>
                  <a:pt x="9083366" y="10358793"/>
                </a:lnTo>
                <a:lnTo>
                  <a:pt x="9083366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ru-RU">
              <a:latin typeface="Comic Sans MS" panose="030F0702030302020204" pitchFamily="66" charset="0"/>
            </a:endParaRPr>
          </a:p>
        </p:txBody>
      </p:sp>
      <p:sp>
        <p:nvSpPr>
          <p:cNvPr id="35" name="Freeform 3">
            <a:extLst>
              <a:ext uri="{FF2B5EF4-FFF2-40B4-BE49-F238E27FC236}">
                <a16:creationId xmlns:a16="http://schemas.microsoft.com/office/drawing/2014/main" id="{D04FF856-5810-4D34-069E-E16F2147A936}"/>
              </a:ext>
            </a:extLst>
          </p:cNvPr>
          <p:cNvSpPr/>
          <p:nvPr/>
        </p:nvSpPr>
        <p:spPr>
          <a:xfrm flipH="1">
            <a:off x="9195893" y="3033388"/>
            <a:ext cx="4102124" cy="1343810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sz="1400">
              <a:latin typeface="Comic Sans MS" panose="030F0702030302020204" pitchFamily="66" charset="0"/>
            </a:endParaRPr>
          </a:p>
        </p:txBody>
      </p:sp>
      <p:sp>
        <p:nvSpPr>
          <p:cNvPr id="36" name="Freeform 4">
            <a:extLst>
              <a:ext uri="{FF2B5EF4-FFF2-40B4-BE49-F238E27FC236}">
                <a16:creationId xmlns:a16="http://schemas.microsoft.com/office/drawing/2014/main" id="{3F737365-497B-3E94-10A6-6C488F1ED569}"/>
              </a:ext>
            </a:extLst>
          </p:cNvPr>
          <p:cNvSpPr/>
          <p:nvPr/>
        </p:nvSpPr>
        <p:spPr>
          <a:xfrm flipH="1">
            <a:off x="9167162" y="4694202"/>
            <a:ext cx="4102124" cy="1343810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8"/>
                </a:lnTo>
                <a:lnTo>
                  <a:pt x="4426871" y="1892488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sz="1400">
              <a:latin typeface="Comic Sans MS" panose="030F0702030302020204" pitchFamily="66" charset="0"/>
            </a:endParaRP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D817AAEB-9010-A141-D179-0FF16633E531}"/>
              </a:ext>
            </a:extLst>
          </p:cNvPr>
          <p:cNvSpPr/>
          <p:nvPr/>
        </p:nvSpPr>
        <p:spPr>
          <a:xfrm flipH="1">
            <a:off x="9107773" y="6907079"/>
            <a:ext cx="4102124" cy="2358520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sz="1400">
              <a:latin typeface="Comic Sans MS" panose="030F0702030302020204" pitchFamily="66" charset="0"/>
            </a:endParaRPr>
          </a:p>
        </p:txBody>
      </p:sp>
      <p:sp>
        <p:nvSpPr>
          <p:cNvPr id="41" name="TextBox 10">
            <a:extLst>
              <a:ext uri="{FF2B5EF4-FFF2-40B4-BE49-F238E27FC236}">
                <a16:creationId xmlns:a16="http://schemas.microsoft.com/office/drawing/2014/main" id="{D0384B33-9BE5-6106-5BA3-5A98270AC86A}"/>
              </a:ext>
            </a:extLst>
          </p:cNvPr>
          <p:cNvSpPr txBox="1"/>
          <p:nvPr/>
        </p:nvSpPr>
        <p:spPr>
          <a:xfrm>
            <a:off x="9062948" y="3204908"/>
            <a:ext cx="4523591" cy="612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600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ЗАГЛАВИЕ</a:t>
            </a:r>
            <a:endParaRPr lang="en-US" sz="36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id="{76A1CB98-4E28-0DF1-29AE-6CE5E847E770}"/>
              </a:ext>
            </a:extLst>
          </p:cNvPr>
          <p:cNvSpPr txBox="1"/>
          <p:nvPr/>
        </p:nvSpPr>
        <p:spPr>
          <a:xfrm>
            <a:off x="8933266" y="4826031"/>
            <a:ext cx="4523591" cy="598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ТЕМА</a:t>
            </a:r>
            <a:endParaRPr lang="en-US" sz="36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3" name="TextBox 12">
            <a:extLst>
              <a:ext uri="{FF2B5EF4-FFF2-40B4-BE49-F238E27FC236}">
                <a16:creationId xmlns:a16="http://schemas.microsoft.com/office/drawing/2014/main" id="{7FB96629-3EEB-81D6-02DB-9486D85EE226}"/>
              </a:ext>
            </a:extLst>
          </p:cNvPr>
          <p:cNvSpPr txBox="1"/>
          <p:nvPr/>
        </p:nvSpPr>
        <p:spPr>
          <a:xfrm>
            <a:off x="8897039" y="7157551"/>
            <a:ext cx="4523591" cy="1237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600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ОСНОВНАЯ МЫСЛЬ</a:t>
            </a:r>
            <a:endParaRPr lang="en-US" sz="36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7" name="Freeform 5">
            <a:extLst>
              <a:ext uri="{FF2B5EF4-FFF2-40B4-BE49-F238E27FC236}">
                <a16:creationId xmlns:a16="http://schemas.microsoft.com/office/drawing/2014/main" id="{30D731C7-B983-106F-76A2-DE2019952096}"/>
              </a:ext>
            </a:extLst>
          </p:cNvPr>
          <p:cNvSpPr/>
          <p:nvPr/>
        </p:nvSpPr>
        <p:spPr>
          <a:xfrm flipH="1">
            <a:off x="13876766" y="4929831"/>
            <a:ext cx="4102124" cy="2358520"/>
          </a:xfrm>
          <a:custGeom>
            <a:avLst/>
            <a:gdLst/>
            <a:ahLst/>
            <a:cxnLst/>
            <a:rect l="l" t="t" r="r" b="b"/>
            <a:pathLst>
              <a:path w="4426871" h="1892487">
                <a:moveTo>
                  <a:pt x="4426871" y="0"/>
                </a:moveTo>
                <a:lnTo>
                  <a:pt x="0" y="0"/>
                </a:lnTo>
                <a:lnTo>
                  <a:pt x="0" y="1892487"/>
                </a:lnTo>
                <a:lnTo>
                  <a:pt x="4426871" y="1892487"/>
                </a:lnTo>
                <a:lnTo>
                  <a:pt x="442687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sz="1400">
              <a:latin typeface="Comic Sans MS" panose="030F0702030302020204" pitchFamily="66" charset="0"/>
            </a:endParaRPr>
          </a:p>
        </p:txBody>
      </p:sp>
      <p:sp>
        <p:nvSpPr>
          <p:cNvPr id="48" name="TextBox 12">
            <a:extLst>
              <a:ext uri="{FF2B5EF4-FFF2-40B4-BE49-F238E27FC236}">
                <a16:creationId xmlns:a16="http://schemas.microsoft.com/office/drawing/2014/main" id="{AACE6BFA-ECA4-426F-18FD-48920DB2F748}"/>
              </a:ext>
            </a:extLst>
          </p:cNvPr>
          <p:cNvSpPr txBox="1"/>
          <p:nvPr/>
        </p:nvSpPr>
        <p:spPr>
          <a:xfrm>
            <a:off x="13667591" y="5143500"/>
            <a:ext cx="4523591" cy="1237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3"/>
              </a:lnSpc>
              <a:spcBef>
                <a:spcPct val="0"/>
              </a:spcBef>
            </a:pPr>
            <a:r>
              <a:rPr lang="ru-RU" sz="3600" u="none" strike="noStrike" dirty="0">
                <a:solidFill>
                  <a:srgbClr val="000000"/>
                </a:solidFill>
                <a:latin typeface="Comic Sans MS" panose="030F0702030302020204" pitchFamily="66" charset="0"/>
              </a:rPr>
              <a:t>СМЫСЛОВОЕ ЕДИНСТВО</a:t>
            </a:r>
            <a:endParaRPr lang="en-US" sz="3600" u="none" strike="noStrike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circl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142</Words>
  <Application>Microsoft Office PowerPoint</Application>
  <PresentationFormat>Произвольный</PresentationFormat>
  <Paragraphs>26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Comic Sans MS</vt:lpstr>
      <vt:lpstr>Arial</vt:lpstr>
      <vt:lpstr>Bobby Jones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Anime Style Project Proposal Detailed Illustration Presentation</dc:title>
  <dc:creator>ASUS</dc:creator>
  <cp:lastModifiedBy>Тамара</cp:lastModifiedBy>
  <cp:revision>4</cp:revision>
  <dcterms:created xsi:type="dcterms:W3CDTF">2006-08-16T00:00:00Z</dcterms:created>
  <dcterms:modified xsi:type="dcterms:W3CDTF">2025-07-24T09:38:05Z</dcterms:modified>
  <dc:identifier>DAF8SOCphyc</dc:identifier>
</cp:coreProperties>
</file>