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4" r:id="rId5"/>
    <p:sldId id="265" r:id="rId6"/>
    <p:sldId id="266" r:id="rId7"/>
    <p:sldId id="261" r:id="rId8"/>
    <p:sldId id="262" r:id="rId9"/>
    <p:sldId id="257" r:id="rId10"/>
    <p:sldId id="258" r:id="rId11"/>
    <p:sldId id="267" r:id="rId12"/>
    <p:sldId id="25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19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6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1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8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53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4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56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23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48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810F7-DF45-4BAD-A135-69DA0AB0739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033D3-7FED-4C01-B761-31C134067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0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cpv.ru/modules/news/images/topics/804a8a9f-cd58-355e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2428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/>
              <a:t>«Социально-педагогические условия организации </a:t>
            </a:r>
            <a:r>
              <a:rPr lang="ru-RU" sz="2800" b="1" dirty="0" err="1"/>
              <a:t>краеведческо-профориентационной</a:t>
            </a:r>
            <a:r>
              <a:rPr lang="ru-RU" sz="2800" b="1" dirty="0"/>
              <a:t> работы в общеобразовательной школе на </a:t>
            </a:r>
            <a:r>
              <a:rPr lang="ru-RU" sz="3200" b="1" dirty="0"/>
              <a:t>современном этапе».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www.cpv.ru/modules/news/images/topics/804a8a9f-cd58-355e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5" y="2564904"/>
            <a:ext cx="8064896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7356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effectLst/>
              </a:rPr>
              <a:t>Основные сферы-источники вакансий в Череповце: февраль 2020</a:t>
            </a:r>
            <a:br>
              <a:rPr lang="ru-RU" sz="3600" b="1" dirty="0">
                <a:effectLst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Рабочий персонал - 18.3 %</a:t>
            </a:r>
          </a:p>
          <a:p>
            <a:r>
              <a:rPr lang="ru-RU" dirty="0"/>
              <a:t>Продажи - 14.1 %</a:t>
            </a:r>
          </a:p>
          <a:p>
            <a:r>
              <a:rPr lang="ru-RU" dirty="0"/>
              <a:t>Производство - 9.6 %</a:t>
            </a:r>
          </a:p>
          <a:p>
            <a:r>
              <a:rPr lang="ru-RU" dirty="0"/>
              <a:t>Транспорт, логистика - 8.8 %</a:t>
            </a:r>
          </a:p>
          <a:p>
            <a:r>
              <a:rPr lang="ru-RU" dirty="0"/>
              <a:t>Строительство, недвижимость - 7.5 %</a:t>
            </a:r>
          </a:p>
          <a:p>
            <a:r>
              <a:rPr lang="ru-RU" dirty="0"/>
              <a:t>Медицина, фармацевтика - 5.1 %</a:t>
            </a:r>
          </a:p>
          <a:p>
            <a:r>
              <a:rPr lang="ru-RU" dirty="0"/>
              <a:t>Наука, образование - 4 %</a:t>
            </a:r>
          </a:p>
          <a:p>
            <a:r>
              <a:rPr lang="ru-RU" dirty="0"/>
              <a:t>Инсталляция и сервис - 3.9 %</a:t>
            </a:r>
          </a:p>
          <a:p>
            <a:r>
              <a:rPr lang="ru-RU" dirty="0"/>
              <a:t>Информационные технологии, интернет, телеком - 3.8 %</a:t>
            </a:r>
          </a:p>
          <a:p>
            <a:r>
              <a:rPr lang="ru-RU" dirty="0"/>
              <a:t>Прочие - 24.8 %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824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Прогресс не стоит на месте — и сегодня появляются новые специальности, которые, возможно, для наших детей и внуков тоже станут только воспоминанием: </a:t>
            </a:r>
            <a:r>
              <a:rPr lang="ru-RU" dirty="0" err="1"/>
              <a:t>web</a:t>
            </a:r>
            <a:r>
              <a:rPr lang="ru-RU" dirty="0"/>
              <a:t>-дизайнеры, </a:t>
            </a:r>
            <a:r>
              <a:rPr lang="ru-RU" dirty="0" err="1"/>
              <a:t>наномедики</a:t>
            </a:r>
            <a:r>
              <a:rPr lang="ru-RU" dirty="0"/>
              <a:t>, </a:t>
            </a:r>
            <a:r>
              <a:rPr lang="ru-RU" dirty="0" err="1"/>
              <a:t>коучеры</a:t>
            </a:r>
            <a:r>
              <a:rPr lang="ru-RU" dirty="0"/>
              <a:t>, тренинг-менеджеры, трейдеры и виртуальные юристы. Как сложится судьба этих профессий, какие из них получат новое воплощение, а какие — забудутся потомками? Может, будущее за гидами по космическому туризму и брокерами времени? </a:t>
            </a:r>
          </a:p>
        </p:txBody>
      </p:sp>
    </p:spTree>
    <p:extLst>
      <p:ext uri="{BB962C8B-B14F-4D97-AF65-F5344CB8AC3E}">
        <p14:creationId xmlns:p14="http://schemas.microsoft.com/office/powerpoint/2010/main" val="1879327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6400" b="1" dirty="0"/>
              <a:t>Много есть профессий разных,</a:t>
            </a:r>
            <a:br>
              <a:rPr lang="ru-RU" sz="6400" b="1" dirty="0"/>
            </a:br>
            <a:r>
              <a:rPr lang="ru-RU" sz="6400" b="1" dirty="0"/>
              <a:t>Выбрать что – не знаешь сразу.</a:t>
            </a:r>
            <a:br>
              <a:rPr lang="ru-RU" sz="6400" b="1" dirty="0"/>
            </a:br>
            <a:r>
              <a:rPr lang="ru-RU" sz="6400" b="1" dirty="0"/>
              <a:t>В жизни много пригодится –</a:t>
            </a:r>
            <a:br>
              <a:rPr lang="ru-RU" sz="6400" b="1" dirty="0"/>
            </a:br>
            <a:r>
              <a:rPr lang="ru-RU" sz="6400" b="1" dirty="0"/>
              <a:t>Стоит только научиться.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1169981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Результаты поиска по запросу &quot;Школьный стенд по профориентации&quot; в Яндекс.Картинках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" r="2747" b="2103"/>
          <a:stretch/>
        </p:blipFill>
        <p:spPr bwMode="auto">
          <a:xfrm>
            <a:off x="179512" y="260648"/>
            <a:ext cx="8712967" cy="6264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6584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КРАЕВЕДЕНИЕ - </a:t>
            </a:r>
            <a:r>
              <a:rPr lang="ru-RU" sz="2800" dirty="0"/>
              <a:t>изучение природы, населения, хозяйства, истории и культуры какой-либо территории или объекта.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31292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+mj-lt"/>
              </a:rPr>
              <a:t>ПРОФЕССИОНАЛЬНАЯ ОРИЕНТАЦИЯ - </a:t>
            </a:r>
          </a:p>
          <a:p>
            <a:pPr marL="0" indent="0" algn="ctr">
              <a:buNone/>
            </a:pPr>
            <a:r>
              <a:rPr lang="ru-RU" sz="2800" dirty="0"/>
              <a:t>(профориентация, выбор профессии, ориентация на профессию, профессиональное самоопределение) – это комплекс действий для выявления у человека склонностей и талантов к определённым видам профессиональной деятельности, а также система действий, направленных на помощь в выборе карьерного пути людям всех возрастов.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267030"/>
            <a:ext cx="1584176" cy="122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98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532859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>
                <a:latin typeface="+mj-lt"/>
              </a:rPr>
              <a:t>Социально-педагогические условия </a:t>
            </a:r>
            <a:r>
              <a:rPr lang="ru-RU" sz="4000" dirty="0"/>
              <a:t>- это педагогическая поддержка, включающая в себя соблюдение определенных условий, таких как создание комфортной среды, формирование положительного отношения к деятельности, организация самореализации детей и т. д.</a:t>
            </a:r>
          </a:p>
        </p:txBody>
      </p:sp>
      <p:pic>
        <p:nvPicPr>
          <p:cNvPr id="2050" name="Picture 2" descr="https://avatars.mds.yandex.net/get-pdb/1750646/d3ad2dd6-1863-4a6b-a03c-fcca303accc7/s3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3024"/>
            <a:ext cx="3571875" cy="16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860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ru-RU" b="1" dirty="0" err="1"/>
              <a:t>Краеведческо-профориентационная</a:t>
            </a:r>
            <a:r>
              <a:rPr lang="ru-RU" b="1" dirty="0"/>
              <a:t> работа </a:t>
            </a:r>
            <a:r>
              <a:rPr lang="ru-RU" dirty="0"/>
              <a:t>в школе, выступает как разновидность социально важной деятельности, содержащей организацию процесса профессионального воспитания и обучения, сосредоточенных на формирование ценностных ориентаций, поведенческих норм, специальных знаний средствами краеведения и профессиональной ориентации и обеспечиваемой на основе обогащения профессиональных качеств учителей</a:t>
            </a:r>
          </a:p>
        </p:txBody>
      </p:sp>
      <p:pic>
        <p:nvPicPr>
          <p:cNvPr id="4" name="Рисунок 3" descr="https://avatars.mds.yandex.net/get-pdb/1756436/2698e497-1e58-4084-b9cb-9c5abbf7752a/s37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3" t="53832" b="16110"/>
          <a:stretch/>
        </p:blipFill>
        <p:spPr bwMode="auto">
          <a:xfrm>
            <a:off x="6660232" y="5517232"/>
            <a:ext cx="1888733" cy="1296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378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5865515"/>
          </a:xfrm>
        </p:spPr>
        <p:txBody>
          <a:bodyPr>
            <a:noAutofit/>
          </a:bodyPr>
          <a:lstStyle/>
          <a:p>
            <a:r>
              <a:rPr lang="ru-RU" sz="2800" dirty="0"/>
              <a:t>Социально-педагогическими предпосылками сближения краеведческой и </a:t>
            </a:r>
            <a:r>
              <a:rPr lang="ru-RU" sz="2800" dirty="0" err="1"/>
              <a:t>профориентационной</a:t>
            </a:r>
            <a:r>
              <a:rPr lang="ru-RU" sz="2800" dirty="0"/>
              <a:t> работы с учащимися на современном этапе является то, что </a:t>
            </a:r>
            <a:r>
              <a:rPr lang="ru-RU" sz="2800" b="1" dirty="0" err="1"/>
              <a:t>краеведческо-профориентационная</a:t>
            </a:r>
            <a:r>
              <a:rPr lang="ru-RU" sz="2800" b="1" dirty="0"/>
              <a:t> работа в  школе </a:t>
            </a:r>
            <a:r>
              <a:rPr lang="ru-RU" sz="2800" dirty="0"/>
              <a:t>стала социально существенной деятельностью, главная </a:t>
            </a:r>
            <a:r>
              <a:rPr lang="ru-RU" sz="2800" b="1" dirty="0"/>
              <a:t>цель которой </a:t>
            </a:r>
            <a:r>
              <a:rPr lang="ru-RU" sz="2800" dirty="0"/>
              <a:t>– это формирование профессионального самоопределения школьников в процессе обучения в школе; изучение истории, социального опыта края, его культуры и экономики предназначается расширению </a:t>
            </a:r>
            <a:r>
              <a:rPr lang="ru-RU" sz="2800" dirty="0" err="1"/>
              <a:t>профориентационного</a:t>
            </a:r>
            <a:r>
              <a:rPr lang="ru-RU" sz="2800" dirty="0"/>
              <a:t> кругозора обучающимся, а знание потребностей рынка труда своего города – знакомству с востребованными профессиями в нем.</a:t>
            </a:r>
          </a:p>
        </p:txBody>
      </p:sp>
    </p:spTree>
    <p:extLst>
      <p:ext uri="{BB962C8B-B14F-4D97-AF65-F5344CB8AC3E}">
        <p14:creationId xmlns:p14="http://schemas.microsoft.com/office/powerpoint/2010/main" val="2848563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"Кем быть?" Владимир Маяковский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5"/>
            <a:ext cx="6131024" cy="51125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6000" b="1" dirty="0"/>
              <a:t>У меня растут года,</a:t>
            </a:r>
            <a:br>
              <a:rPr lang="ru-RU" sz="6000" b="1" dirty="0"/>
            </a:br>
            <a:r>
              <a:rPr lang="ru-RU" sz="6000" b="1" dirty="0"/>
              <a:t>Будет и семнадцать.</a:t>
            </a:r>
            <a:br>
              <a:rPr lang="ru-RU" sz="6000" b="1" dirty="0"/>
            </a:br>
            <a:r>
              <a:rPr lang="ru-RU" sz="6000" b="1" dirty="0"/>
              <a:t>Где работать мне тогда,</a:t>
            </a:r>
            <a:br>
              <a:rPr lang="ru-RU" sz="6000" b="1" dirty="0"/>
            </a:br>
            <a:r>
              <a:rPr lang="ru-RU" sz="6000" b="1" dirty="0"/>
              <a:t>Чем заниматься?</a:t>
            </a:r>
          </a:p>
          <a:p>
            <a:endParaRPr lang="ru-RU" dirty="0"/>
          </a:p>
        </p:txBody>
      </p:sp>
      <p:pic>
        <p:nvPicPr>
          <p:cNvPr id="4" name="Рисунок 3" descr="https://avatars.mds.yandex.net/get-pdb/488223/d0e215e7-d318-47ec-a472-7ab7e6703056/s37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65765"/>
            <a:ext cx="2340610" cy="2881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519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Внешние причины выбора</a:t>
            </a:r>
            <a:br>
              <a:rPr lang="ru-RU" sz="3600" b="1" dirty="0"/>
            </a:br>
            <a:r>
              <a:rPr lang="ru-RU" sz="3600" b="1" dirty="0"/>
              <a:t> профессии</a:t>
            </a:r>
            <a:br>
              <a:rPr lang="ru-RU" b="1" dirty="0"/>
            </a:b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6984776" cy="4741987"/>
          </a:xfrm>
        </p:spPr>
        <p:txBody>
          <a:bodyPr>
            <a:normAutofit fontScale="32500" lnSpcReduction="20000"/>
          </a:bodyPr>
          <a:lstStyle/>
          <a:p>
            <a:endParaRPr lang="ru-RU" sz="3800" b="1" dirty="0"/>
          </a:p>
          <a:p>
            <a:r>
              <a:rPr lang="ru-RU" sz="4800" b="1" dirty="0"/>
              <a:t>Мнение окружающих о профессии и её престижности</a:t>
            </a:r>
            <a:r>
              <a:rPr lang="ru-RU" sz="4800" dirty="0"/>
              <a:t> (друзья, родители, успешные знакомые и т.д.) – часто специальность выбирается под впечатлением от её престижности в глазах окружающих, что обычно приводит к ситуации неудовлетворения от работы и необходимости переучиваться. К тому же существует риск, что модный сегодня род занятий завтра значительно снизит свою популярность, а то и перестанет существовать вовсе.</a:t>
            </a:r>
          </a:p>
          <a:p>
            <a:r>
              <a:rPr lang="ru-RU" sz="4800" b="1" dirty="0"/>
              <a:t>Желание родителей</a:t>
            </a:r>
            <a:r>
              <a:rPr lang="ru-RU" sz="4800" dirty="0"/>
              <a:t> – очень распространены случаи, когда профессия выбирается под давлением со стороны родителей, желающих устроить своего ребёнка на наиболее выгодную, с их точки зрения, специальность. С одной стороны ими двигают исключительно благие побуждения, с другой же практически всегда стремления, желания и способности непосредственно ребёнка уходят на второй план и не учитываются.</a:t>
            </a:r>
          </a:p>
          <a:p>
            <a:r>
              <a:rPr lang="ru-RU" sz="4800" b="1" dirty="0"/>
              <a:t>Уровень заработной платы</a:t>
            </a:r>
            <a:r>
              <a:rPr lang="ru-RU" sz="4800" dirty="0"/>
              <a:t> – немаловажная причина, которую, несомненно, стоит учитывать вместе с остальными. Одной из самых распространённых ошибок при выборе является упор исключительно на предполагаемую зарплату без учёта желаний и талантов.</a:t>
            </a:r>
          </a:p>
          <a:p>
            <a:r>
              <a:rPr lang="ru-RU" sz="4800" b="1" dirty="0"/>
              <a:t>Доступность обучения</a:t>
            </a:r>
            <a:r>
              <a:rPr lang="ru-RU" sz="4800" dirty="0"/>
              <a:t> – согласитесь, получать образование намного легче и комфортнее в своём родном городе, а необходимость переезда и жизни в общежитии может отпугнуть многих людей.</a:t>
            </a:r>
          </a:p>
          <a:p>
            <a:endParaRPr lang="ru-RU" sz="3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6632"/>
            <a:ext cx="171481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7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/>
              <a:t>"Где родился, там и пригодился"</a:t>
            </a:r>
          </a:p>
        </p:txBody>
      </p:sp>
      <p:pic>
        <p:nvPicPr>
          <p:cNvPr id="4" name="Рисунок 3" descr="https://avatars.mds.yandex.net/get-pdb/1811460/e25e6dd1-7834-45a3-bcf4-e22b16ffa2f2/s37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" t="59843"/>
          <a:stretch/>
        </p:blipFill>
        <p:spPr bwMode="auto">
          <a:xfrm>
            <a:off x="4355976" y="4365104"/>
            <a:ext cx="3528392" cy="216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3312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Самые востребованные профессии в Череповце: февраль 2020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Менеджер - 4.5 %</a:t>
            </a:r>
          </a:p>
          <a:p>
            <a:r>
              <a:rPr lang="ru-RU" dirty="0"/>
              <a:t>Продавец - 4.1 %</a:t>
            </a:r>
          </a:p>
          <a:p>
            <a:r>
              <a:rPr lang="ru-RU" dirty="0"/>
              <a:t>Водитель - 3.9 %</a:t>
            </a:r>
          </a:p>
          <a:p>
            <a:r>
              <a:rPr lang="ru-RU" dirty="0"/>
              <a:t>Инженер - 3.3 %</a:t>
            </a:r>
          </a:p>
          <a:p>
            <a:r>
              <a:rPr lang="ru-RU" dirty="0"/>
              <a:t>Консультант - 2.3 %</a:t>
            </a:r>
          </a:p>
          <a:p>
            <a:r>
              <a:rPr lang="ru-RU" dirty="0"/>
              <a:t>Слесарь - 2 %</a:t>
            </a:r>
          </a:p>
          <a:p>
            <a:r>
              <a:rPr lang="ru-RU" dirty="0"/>
              <a:t>Врач - 2 %</a:t>
            </a:r>
          </a:p>
          <a:p>
            <a:r>
              <a:rPr lang="ru-RU" dirty="0"/>
              <a:t>Оператор - 1.9 %</a:t>
            </a:r>
          </a:p>
          <a:p>
            <a:r>
              <a:rPr lang="ru-RU" dirty="0"/>
              <a:t>Продавец-консультант - 1.8 %</a:t>
            </a:r>
          </a:p>
          <a:p>
            <a:r>
              <a:rPr lang="ru-RU" dirty="0"/>
              <a:t>Прочие - 74.2 %</a:t>
            </a:r>
          </a:p>
          <a:p>
            <a:endParaRPr lang="ru-RU" dirty="0"/>
          </a:p>
        </p:txBody>
      </p:sp>
      <p:pic>
        <p:nvPicPr>
          <p:cNvPr id="3074" name="Picture 2" descr="https://avatars.mds.yandex.net/get-pdb/963327/e3a9c18f-70e8-4d6b-82fc-99b7c36bf811/s3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0808"/>
            <a:ext cx="424847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700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672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«Социально-педагогические условия организации краеведческо-профориентационной работы в общеобразовательной школе на современном этапе».</vt:lpstr>
      <vt:lpstr>КРАЕВЕДЕНИЕ - изучение природы, населения, хозяйства, истории и культуры какой-либо территории или объекта. </vt:lpstr>
      <vt:lpstr>Презентация PowerPoint</vt:lpstr>
      <vt:lpstr>Презентация PowerPoint</vt:lpstr>
      <vt:lpstr>Презентация PowerPoint</vt:lpstr>
      <vt:lpstr>"Кем быть?" Владимир Маяковский </vt:lpstr>
      <vt:lpstr>Внешние причины выбора  профессии  </vt:lpstr>
      <vt:lpstr>Презентация PowerPoint</vt:lpstr>
      <vt:lpstr>Самые востребованные профессии в Череповце: февраль 2020 </vt:lpstr>
      <vt:lpstr>Основные сферы-источники вакансий в Череповце: февраль 2020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Кудряшова</dc:creator>
  <cp:lastModifiedBy>nivina.lyubov@yandex.ru</cp:lastModifiedBy>
  <cp:revision>10</cp:revision>
  <dcterms:created xsi:type="dcterms:W3CDTF">2020-03-10T14:31:56Z</dcterms:created>
  <dcterms:modified xsi:type="dcterms:W3CDTF">2021-02-23T10:14:05Z</dcterms:modified>
</cp:coreProperties>
</file>