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62" r:id="rId6"/>
    <p:sldId id="258" r:id="rId7"/>
    <p:sldId id="268" r:id="rId8"/>
    <p:sldId id="257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64" d="100"/>
          <a:sy n="64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B8860-DA77-49A7-BA48-EE17BF7BCDAF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392A7-E301-425E-8A54-1435E3B3C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581492D1-AA3B-4D16-BE8C-0C5763355056}" type="slidenum">
              <a:rPr lang="ru-RU" smtClean="0">
                <a:ea typeface="Microsoft YaHei" charset="-122"/>
              </a:rPr>
              <a:pPr/>
              <a:t>11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3795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49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</a:pPr>
            <a:fld id="{5FE152DA-58C2-4C5E-8E03-DC65A3F06224}" type="slidenum">
              <a:rPr lang="ru-RU" sz="1200">
                <a:solidFill>
                  <a:srgbClr val="000000"/>
                </a:solidFill>
                <a:latin typeface="Times New Roman" pitchFamily="16" charset="0"/>
              </a:rPr>
              <a:pPr algn="r">
                <a:lnSpc>
                  <a:spcPct val="95000"/>
                </a:lnSpc>
                <a:tabLst>
                  <a:tab pos="0" algn="l"/>
                  <a:tab pos="392477" algn="l"/>
                  <a:tab pos="786346" algn="l"/>
                  <a:tab pos="1180214" algn="l"/>
                  <a:tab pos="1574082" algn="l"/>
                  <a:tab pos="1967950" algn="l"/>
                  <a:tab pos="2361819" algn="l"/>
                  <a:tab pos="2755687" algn="l"/>
                  <a:tab pos="3149556" algn="l"/>
                  <a:tab pos="3543424" algn="l"/>
                  <a:tab pos="3937293" algn="l"/>
                  <a:tab pos="4331161" algn="l"/>
                  <a:tab pos="4725030" algn="l"/>
                  <a:tab pos="5118898" algn="l"/>
                  <a:tab pos="5512767" algn="l"/>
                  <a:tab pos="5906635" algn="l"/>
                  <a:tab pos="6300504" algn="l"/>
                  <a:tab pos="6694372" algn="l"/>
                  <a:tab pos="7088240" algn="l"/>
                  <a:tab pos="7482108" algn="l"/>
                  <a:tab pos="7875977" algn="l"/>
                </a:tabLst>
              </a:pPr>
              <a:t>11</a:t>
            </a:fld>
            <a:endParaRPr lang="ru-RU" sz="12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76895" cy="410563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CA623C3-8558-4BCA-8D18-275A81B4B39A}" type="slidenum">
              <a:rPr lang="ru-RU" smtClean="0">
                <a:ea typeface="Microsoft YaHei" charset="-122"/>
              </a:rPr>
              <a:pPr/>
              <a:t>12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493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</a:pPr>
            <a:fld id="{97556B80-CE17-43C3-BC5F-B137741EE3F0}" type="slidenum">
              <a:rPr lang="ru-RU" sz="1200">
                <a:solidFill>
                  <a:srgbClr val="000000"/>
                </a:solidFill>
                <a:latin typeface="Times New Roman" pitchFamily="16" charset="0"/>
              </a:rPr>
              <a:pPr algn="r">
                <a:lnSpc>
                  <a:spcPct val="95000"/>
                </a:lnSpc>
                <a:tabLst>
                  <a:tab pos="0" algn="l"/>
                  <a:tab pos="392477" algn="l"/>
                  <a:tab pos="786346" algn="l"/>
                  <a:tab pos="1180214" algn="l"/>
                  <a:tab pos="1574082" algn="l"/>
                  <a:tab pos="1967950" algn="l"/>
                  <a:tab pos="2361819" algn="l"/>
                  <a:tab pos="2755687" algn="l"/>
                  <a:tab pos="3149556" algn="l"/>
                  <a:tab pos="3543424" algn="l"/>
                  <a:tab pos="3937293" algn="l"/>
                  <a:tab pos="4331161" algn="l"/>
                  <a:tab pos="4725030" algn="l"/>
                  <a:tab pos="5118898" algn="l"/>
                  <a:tab pos="5512767" algn="l"/>
                  <a:tab pos="5906635" algn="l"/>
                  <a:tab pos="6300504" algn="l"/>
                  <a:tab pos="6694372" algn="l"/>
                  <a:tab pos="7088240" algn="l"/>
                  <a:tab pos="7482108" algn="l"/>
                  <a:tab pos="7875977" algn="l"/>
                </a:tabLst>
              </a:pPr>
              <a:t>12</a:t>
            </a:fld>
            <a:endParaRPr lang="ru-RU" sz="12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76895" cy="410563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CDF1A8-03DF-4AF5-9632-24B0A5972CE8}" type="datetimeFigureOut">
              <a:rPr lang="ru-RU" smtClean="0"/>
              <a:pPr/>
              <a:t>21.09.2021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A971C0B-00FA-4CF6-B335-321910BD3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IG BEN - RVCJ M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3424"/>
            <a:ext cx="9217022" cy="5184576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+mn-lt"/>
              </a:rPr>
              <a:t>Where are we?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+mn-lt"/>
              </a:rPr>
              <a:t>Home task</a:t>
            </a:r>
            <a:br>
              <a:rPr lang="en-US" sz="2800" b="1" dirty="0" smtClean="0">
                <a:solidFill>
                  <a:schemeClr val="tx1"/>
                </a:solidFill>
                <a:latin typeface="+mn-lt"/>
              </a:rPr>
            </a:br>
            <a:r>
              <a:rPr lang="en-US" sz="2800" b="1" dirty="0" smtClean="0">
                <a:solidFill>
                  <a:schemeClr val="tx1"/>
                </a:solidFill>
                <a:latin typeface="+mn-lt"/>
              </a:rPr>
              <a:t>Recommend your friend to visit one place in London.</a:t>
            </a:r>
            <a:endParaRPr lang="ru-RU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844824"/>
            <a:ext cx="7772400" cy="417497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The sight</a:t>
            </a:r>
            <a:endParaRPr lang="ru-RU" sz="2700" dirty="0" smtClean="0">
              <a:latin typeface="Times New Roman" pitchFamily="18" charset="0"/>
              <a:ea typeface="Adobe Kaiti Std R" pitchFamily="18" charset="-128"/>
              <a:cs typeface="Times New Roman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This</a:t>
            </a:r>
            <a:r>
              <a:rPr lang="ru-RU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place</a:t>
            </a:r>
            <a:r>
              <a:rPr lang="ru-RU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is</a:t>
            </a:r>
            <a:r>
              <a:rPr lang="ru-RU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famous</a:t>
            </a:r>
            <a:r>
              <a:rPr lang="ru-RU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fo</a:t>
            </a:r>
            <a:r>
              <a:rPr lang="en-US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r...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We</a:t>
            </a:r>
            <a:r>
              <a:rPr lang="ru-RU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can</a:t>
            </a:r>
            <a:r>
              <a:rPr lang="ru-RU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see</a:t>
            </a:r>
            <a:r>
              <a:rPr lang="ru-RU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there</a:t>
            </a:r>
            <a:r>
              <a:rPr lang="ru-RU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/</a:t>
            </a:r>
            <a:r>
              <a:rPr lang="ru-RU" sz="2700" dirty="0" err="1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find</a:t>
            </a:r>
            <a:r>
              <a:rPr lang="ru-RU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 </a:t>
            </a:r>
            <a:r>
              <a:rPr lang="en-US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...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The history of this place (2-3 sentences)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Why do tourists visit this place?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ea typeface="Adobe Kaiti Std R" pitchFamily="18" charset="-128"/>
                <a:cs typeface="Times New Roman" pitchFamily="18" charset="0"/>
              </a:rPr>
              <a:t>Why do you like this place and recommend to your friend</a:t>
            </a:r>
            <a:r>
              <a:rPr lang="en-US" dirty="0" smtClean="0">
                <a:ea typeface="Adobe Kaiti Std R" pitchFamily="18" charset="-128"/>
              </a:rPr>
              <a:t>?</a:t>
            </a:r>
            <a:endParaRPr lang="ru-RU" dirty="0">
              <a:ea typeface="Adobe Kaiti Std R" pitchFamily="18" charset="-128"/>
            </a:endParaRPr>
          </a:p>
        </p:txBody>
      </p:sp>
      <p:pic>
        <p:nvPicPr>
          <p:cNvPr id="4" name="Рисунок 3" descr="6YU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3984" y="1844824"/>
            <a:ext cx="2430016" cy="243001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899592" y="2420888"/>
            <a:ext cx="3440458" cy="611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hangingPunct="1">
              <a:lnSpc>
                <a:spcPct val="150000"/>
              </a:lnSpc>
              <a:spcBef>
                <a:spcPts val="10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I </a:t>
            </a:r>
            <a:r>
              <a:rPr lang="ru-RU" sz="2800" dirty="0" err="1">
                <a:solidFill>
                  <a:srgbClr val="000000"/>
                </a:solidFill>
                <a:latin typeface="Times New Roman" pitchFamily="16" charset="0"/>
              </a:rPr>
              <a:t>can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itchFamily="16" charset="0"/>
              </a:rPr>
              <a:t>speak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itchFamily="16" charset="0"/>
              </a:rPr>
              <a:t>about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6" charset="0"/>
              </a:rPr>
              <a:t>the sights of London</a:t>
            </a:r>
            <a:endParaRPr lang="ru-RU" sz="28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899592" y="980728"/>
            <a:ext cx="3886885" cy="581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50000"/>
              </a:lnSpc>
              <a:spcBef>
                <a:spcPts val="10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I </a:t>
            </a:r>
            <a:r>
              <a:rPr lang="ru-RU" sz="2800" dirty="0" err="1">
                <a:solidFill>
                  <a:srgbClr val="000000"/>
                </a:solidFill>
                <a:latin typeface="Times New Roman" pitchFamily="16" charset="0"/>
              </a:rPr>
              <a:t>can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6" charset="0"/>
              </a:rPr>
              <a:t>tell the poem about Big Ben</a:t>
            </a:r>
            <a:endParaRPr lang="ru-RU" sz="28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5034498" y="1905000"/>
            <a:ext cx="2524986" cy="2532112"/>
          </a:xfrm>
          <a:prstGeom prst="rect">
            <a:avLst/>
          </a:prstGeom>
          <a:solidFill>
            <a:srgbClr val="FFFFFF"/>
          </a:solidFill>
          <a:ln w="76320" cap="sq">
            <a:solidFill>
              <a:srgbClr val="54A021"/>
            </a:solidFill>
            <a:round/>
            <a:headEnd/>
            <a:tailEnd/>
          </a:ln>
        </p:spPr>
        <p:txBody>
          <a:bodyPr lIns="90000" tIns="45000" rIns="90000" bIns="45000"/>
          <a:lstStyle/>
          <a:p>
            <a:pPr marL="228600" indent="-227013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</a:tabLst>
            </a:pPr>
            <a:r>
              <a:rPr lang="ru-RU" sz="2800" dirty="0" err="1">
                <a:solidFill>
                  <a:srgbClr val="000000"/>
                </a:solidFill>
                <a:latin typeface="Times New Roman" pitchFamily="16" charset="0"/>
              </a:rPr>
              <a:t>Very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itchFamily="16" charset="0"/>
              </a:rPr>
              <a:t>well</a:t>
            </a:r>
            <a:endParaRPr lang="ru-RU" sz="2800" dirty="0">
              <a:solidFill>
                <a:srgbClr val="000000"/>
              </a:solidFill>
              <a:latin typeface="Times New Roman" pitchFamily="16" charset="0"/>
            </a:endParaRPr>
          </a:p>
          <a:p>
            <a:pPr marL="228600" indent="-227013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</a:tabLst>
            </a:pPr>
            <a:r>
              <a:rPr lang="ru-RU" sz="2800" dirty="0" err="1">
                <a:solidFill>
                  <a:srgbClr val="000000"/>
                </a:solidFill>
                <a:latin typeface="Times New Roman" pitchFamily="16" charset="0"/>
              </a:rPr>
              <a:t>Quite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itchFamily="16" charset="0"/>
              </a:rPr>
              <a:t>well</a:t>
            </a:r>
            <a:endParaRPr lang="ru-RU" sz="2800" dirty="0">
              <a:solidFill>
                <a:srgbClr val="000000"/>
              </a:solidFill>
              <a:latin typeface="Times New Roman" pitchFamily="16" charset="0"/>
            </a:endParaRPr>
          </a:p>
          <a:p>
            <a:pPr marL="228600" indent="-227013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</a:tabLst>
            </a:pPr>
            <a:r>
              <a:rPr lang="ru-RU" sz="2800" dirty="0" err="1">
                <a:solidFill>
                  <a:srgbClr val="000000"/>
                </a:solidFill>
                <a:latin typeface="Times New Roman" pitchFamily="16" charset="0"/>
              </a:rPr>
              <a:t>With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Times New Roman" pitchFamily="16" charset="0"/>
              </a:rPr>
              <a:t>some</a:t>
            </a: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6" charset="0"/>
              </a:rPr>
              <a:t>difficulty</a:t>
            </a:r>
            <a:endParaRPr lang="ru-RU" sz="2800" dirty="0" smtClean="0">
              <a:solidFill>
                <a:srgbClr val="000000"/>
              </a:solidFill>
              <a:latin typeface="Times New Roman" pitchFamily="16" charset="0"/>
            </a:endParaRPr>
          </a:p>
          <a:p>
            <a:pPr marL="228600" indent="-227013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</a:tabLs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6" charset="0"/>
              </a:rPr>
              <a:t>Very quickly</a:t>
            </a:r>
            <a:endParaRPr lang="ru-RU" sz="2800" dirty="0" smtClean="0">
              <a:solidFill>
                <a:srgbClr val="000000"/>
              </a:solidFill>
              <a:latin typeface="Times New Roman" pitchFamily="16" charset="0"/>
            </a:endParaRPr>
          </a:p>
          <a:p>
            <a:pPr marL="228600" indent="-227013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</a:tabLst>
            </a:pPr>
            <a:endParaRPr lang="ru-RU" sz="28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899592" y="3645024"/>
            <a:ext cx="3440458" cy="611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hangingPunct="1">
              <a:lnSpc>
                <a:spcPct val="150000"/>
              </a:lnSpc>
              <a:spcBef>
                <a:spcPts val="10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 pitchFamily="16" charset="0"/>
              </a:rPr>
              <a:t>I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6" charset="0"/>
              </a:rPr>
              <a:t>can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6" charset="0"/>
              </a:rPr>
              <a:t> find the sights on the map</a:t>
            </a:r>
            <a:endParaRPr lang="ru-RU" sz="28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1639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17032"/>
            <a:ext cx="270236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9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492896"/>
            <a:ext cx="270237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9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270237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572000" y="3140968"/>
            <a:ext cx="4399977" cy="34528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23850" hangingPunct="1">
              <a:lnSpc>
                <a:spcPct val="10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At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home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I’ll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pay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more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attention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to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…</a:t>
            </a:r>
          </a:p>
          <a:p>
            <a:pPr marL="333375" indent="-325438" hangingPunct="1">
              <a:lnSpc>
                <a:spcPct val="100000"/>
              </a:lnSpc>
              <a:spcBef>
                <a:spcPts val="1000"/>
              </a:spcBef>
              <a:buFont typeface="Courier New" pitchFamily="49" charset="0"/>
              <a:buChar char="o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My</a:t>
            </a:r>
            <a:r>
              <a:rPr lang="ru-RU" sz="2800" dirty="0">
                <a:solidFill>
                  <a:srgbClr val="00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grammar</a:t>
            </a:r>
            <a:endParaRPr lang="ru-RU" sz="2800" dirty="0">
              <a:solidFill>
                <a:srgbClr val="000000"/>
              </a:solidFill>
              <a:ea typeface="Microsoft YaHei" charset="0"/>
            </a:endParaRPr>
          </a:p>
          <a:p>
            <a:pPr marL="333375" indent="-325438" hangingPunct="1">
              <a:lnSpc>
                <a:spcPct val="100000"/>
              </a:lnSpc>
              <a:spcBef>
                <a:spcPts val="1000"/>
              </a:spcBef>
              <a:buFont typeface="Courier New" pitchFamily="49" charset="0"/>
              <a:buChar char="o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My</a:t>
            </a:r>
            <a:r>
              <a:rPr lang="ru-RU" sz="2800" dirty="0">
                <a:solidFill>
                  <a:srgbClr val="00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vocabulary</a:t>
            </a:r>
            <a:endParaRPr lang="ru-RU" sz="2800" dirty="0">
              <a:solidFill>
                <a:srgbClr val="000000"/>
              </a:solidFill>
              <a:ea typeface="Microsoft YaHei" charset="0"/>
            </a:endParaRPr>
          </a:p>
          <a:p>
            <a:pPr marL="333375" indent="-325438" hangingPunct="1">
              <a:lnSpc>
                <a:spcPct val="100000"/>
              </a:lnSpc>
              <a:spcBef>
                <a:spcPts val="1000"/>
              </a:spcBef>
              <a:buFont typeface="Courier New" pitchFamily="49" charset="0"/>
              <a:buChar char="o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My</a:t>
            </a:r>
            <a:r>
              <a:rPr lang="ru-RU" sz="2800" dirty="0">
                <a:solidFill>
                  <a:srgbClr val="00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pronunciation</a:t>
            </a:r>
            <a:endParaRPr lang="ru-RU" sz="2800" dirty="0">
              <a:solidFill>
                <a:srgbClr val="000000"/>
              </a:solidFill>
              <a:ea typeface="Microsoft YaHei" charset="0"/>
            </a:endParaRP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54760" y="528638"/>
            <a:ext cx="4283311" cy="3206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23850" hangingPunct="1">
              <a:lnSpc>
                <a:spcPct val="100000"/>
              </a:lnSpc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After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the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lesson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 I </a:t>
            </a:r>
            <a:r>
              <a:rPr lang="ru-RU" sz="2800" dirty="0" err="1">
                <a:solidFill>
                  <a:srgbClr val="FF0000"/>
                </a:solidFill>
                <a:ea typeface="Microsoft YaHei" charset="0"/>
              </a:rPr>
              <a:t>feel</a:t>
            </a:r>
            <a:r>
              <a:rPr lang="ru-RU" sz="2800" dirty="0">
                <a:solidFill>
                  <a:srgbClr val="FF0000"/>
                </a:solidFill>
                <a:ea typeface="Microsoft YaHei" charset="0"/>
              </a:rPr>
              <a:t>…</a:t>
            </a:r>
          </a:p>
          <a:p>
            <a:pPr marL="333375" indent="-325438" hangingPunct="1">
              <a:lnSpc>
                <a:spcPct val="100000"/>
              </a:lnSpc>
              <a:spcBef>
                <a:spcPts val="1000"/>
              </a:spcBef>
              <a:buFont typeface="Courier New" pitchFamily="49" charset="0"/>
              <a:buChar char="o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Excited</a:t>
            </a:r>
            <a:endParaRPr lang="ru-RU" sz="2800" dirty="0">
              <a:solidFill>
                <a:srgbClr val="000000"/>
              </a:solidFill>
              <a:ea typeface="Microsoft YaHei" charset="0"/>
            </a:endParaRPr>
          </a:p>
          <a:p>
            <a:pPr marL="333375" indent="-325438" hangingPunct="1">
              <a:lnSpc>
                <a:spcPct val="100000"/>
              </a:lnSpc>
              <a:spcBef>
                <a:spcPts val="1000"/>
              </a:spcBef>
              <a:buFont typeface="Courier New" pitchFamily="49" charset="0"/>
              <a:buChar char="o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Satisfied</a:t>
            </a:r>
            <a:r>
              <a:rPr lang="ru-RU" sz="2800" dirty="0">
                <a:solidFill>
                  <a:srgbClr val="000000"/>
                </a:solidFill>
                <a:ea typeface="Microsoft YaHei" charset="0"/>
              </a:rPr>
              <a:t> </a:t>
            </a:r>
          </a:p>
          <a:p>
            <a:pPr marL="333375" indent="-325438" hangingPunct="1">
              <a:lnSpc>
                <a:spcPct val="100000"/>
              </a:lnSpc>
              <a:spcBef>
                <a:spcPts val="1000"/>
              </a:spcBef>
              <a:buFont typeface="Courier New" pitchFamily="49" charset="0"/>
              <a:buChar char="o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Disappointed</a:t>
            </a:r>
            <a:endParaRPr lang="ru-RU" sz="2800" dirty="0">
              <a:solidFill>
                <a:srgbClr val="000000"/>
              </a:solidFill>
              <a:ea typeface="Microsoft YaHei" charset="0"/>
            </a:endParaRPr>
          </a:p>
          <a:p>
            <a:pPr marL="333375" indent="-325438" hangingPunct="1">
              <a:lnSpc>
                <a:spcPct val="100000"/>
              </a:lnSpc>
              <a:spcBef>
                <a:spcPts val="1000"/>
              </a:spcBef>
              <a:buFont typeface="Courier New" pitchFamily="49" charset="0"/>
              <a:buChar char="o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Tired</a:t>
            </a:r>
            <a:r>
              <a:rPr lang="ru-RU" sz="2800" dirty="0">
                <a:solidFill>
                  <a:srgbClr val="000000"/>
                </a:solidFill>
                <a:ea typeface="Microsoft YaHei" charset="0"/>
              </a:rPr>
              <a:t> </a:t>
            </a:r>
          </a:p>
          <a:p>
            <a:pPr marL="333375" indent="-325438" hangingPunct="1">
              <a:lnSpc>
                <a:spcPct val="100000"/>
              </a:lnSpc>
              <a:spcBef>
                <a:spcPts val="1000"/>
              </a:spcBef>
              <a:buFont typeface="Courier New" pitchFamily="49" charset="0"/>
              <a:buChar char="o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Inspired</a:t>
            </a:r>
            <a:r>
              <a:rPr lang="ru-RU" sz="2800" dirty="0">
                <a:solidFill>
                  <a:srgbClr val="00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to</a:t>
            </a:r>
            <a:r>
              <a:rPr lang="ru-RU" sz="2800" dirty="0">
                <a:solidFill>
                  <a:srgbClr val="00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study</a:t>
            </a:r>
            <a:r>
              <a:rPr lang="ru-RU" sz="2800" dirty="0">
                <a:solidFill>
                  <a:srgbClr val="000000"/>
                </a:solidFill>
                <a:ea typeface="Microsoft YaHei" charset="0"/>
              </a:rPr>
              <a:t> </a:t>
            </a:r>
            <a:r>
              <a:rPr lang="ru-RU" sz="2800" dirty="0" err="1">
                <a:solidFill>
                  <a:srgbClr val="000000"/>
                </a:solidFill>
                <a:ea typeface="Microsoft YaHei" charset="0"/>
              </a:rPr>
              <a:t>more</a:t>
            </a:r>
            <a:endParaRPr lang="ru-RU" sz="2800" dirty="0">
              <a:solidFill>
                <a:srgbClr val="000000"/>
              </a:solidFill>
              <a:ea typeface="Microsoft YaHei" charset="0"/>
            </a:endParaRP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2" y="630239"/>
            <a:ext cx="341964" cy="41790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284984"/>
            <a:ext cx="353537" cy="4320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5313784" cy="652534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en-US" sz="4400" b="1" dirty="0" smtClean="0"/>
              <a:t>	Tick-tock,</a:t>
            </a:r>
            <a:br>
              <a:rPr lang="en-US" sz="4400" b="1" dirty="0" smtClean="0"/>
            </a:br>
            <a:r>
              <a:rPr lang="en-US" sz="4400" b="1" dirty="0" smtClean="0"/>
              <a:t>Tick-tock,</a:t>
            </a:r>
            <a:br>
              <a:rPr lang="en-US" sz="4400" b="1" dirty="0" smtClean="0"/>
            </a:br>
            <a:r>
              <a:rPr lang="en-US" sz="4400" b="1" dirty="0" smtClean="0"/>
              <a:t>This is Big Ben.</a:t>
            </a:r>
            <a:br>
              <a:rPr lang="en-US" sz="4400" b="1" dirty="0" smtClean="0"/>
            </a:br>
            <a:r>
              <a:rPr lang="en-US" sz="4400" b="1" dirty="0" smtClean="0"/>
              <a:t>Big Ben is a clock.</a:t>
            </a:r>
            <a:br>
              <a:rPr lang="en-US" sz="4400" b="1" dirty="0" smtClean="0"/>
            </a:br>
            <a:r>
              <a:rPr lang="en-US" sz="4400" b="1" dirty="0" smtClean="0"/>
              <a:t>Day and night</a:t>
            </a:r>
            <a:br>
              <a:rPr lang="en-US" sz="4400" b="1" dirty="0" smtClean="0"/>
            </a:br>
            <a:r>
              <a:rPr lang="en-US" sz="4400" b="1" dirty="0" smtClean="0"/>
              <a:t>With all its might</a:t>
            </a:r>
            <a:br>
              <a:rPr lang="en-US" sz="4400" b="1" dirty="0" smtClean="0"/>
            </a:br>
            <a:r>
              <a:rPr lang="en-US" sz="4400" b="1" dirty="0" smtClean="0"/>
              <a:t>Big Ben, the clock,</a:t>
            </a:r>
            <a:br>
              <a:rPr lang="en-US" sz="4400" b="1" dirty="0" smtClean="0"/>
            </a:br>
            <a:r>
              <a:rPr lang="en-US" sz="4400" b="1" dirty="0" smtClean="0"/>
              <a:t>Says: Tick-tock.</a:t>
            </a:r>
            <a:endParaRPr lang="ru-RU" sz="4400" b="1" dirty="0" smtClean="0"/>
          </a:p>
          <a:p>
            <a:endParaRPr lang="ru-RU" dirty="0"/>
          </a:p>
        </p:txBody>
      </p:sp>
      <p:pic>
        <p:nvPicPr>
          <p:cNvPr id="4" name="Содержимое 3" descr="big-ben-1.jpg"/>
          <p:cNvPicPr>
            <a:picLocks noChangeAspect="1"/>
          </p:cNvPicPr>
          <p:nvPr/>
        </p:nvPicPr>
        <p:blipFill>
          <a:blip r:embed="rId2" cstate="print"/>
          <a:srcRect r="26899"/>
          <a:stretch>
            <a:fillRect/>
          </a:stretch>
        </p:blipFill>
        <p:spPr>
          <a:xfrm>
            <a:off x="5880413" y="2393504"/>
            <a:ext cx="3263587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5313784" cy="652534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en-US" sz="4400" b="1" dirty="0" smtClean="0"/>
              <a:t>	Tick-tock,</a:t>
            </a:r>
            <a:br>
              <a:rPr lang="en-US" sz="4400" b="1" dirty="0" smtClean="0"/>
            </a:br>
            <a:r>
              <a:rPr lang="en-US" sz="4400" b="1" dirty="0" smtClean="0"/>
              <a:t>Tick-tock,</a:t>
            </a:r>
            <a:br>
              <a:rPr lang="en-US" sz="4400" b="1" dirty="0" smtClean="0"/>
            </a:br>
            <a:r>
              <a:rPr lang="en-US" sz="4400" b="1" dirty="0" smtClean="0"/>
              <a:t>This is Big Ben.</a:t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Day and night</a:t>
            </a:r>
            <a:br>
              <a:rPr lang="en-US" sz="4400" b="1" dirty="0" smtClean="0"/>
            </a:br>
            <a:r>
              <a:rPr lang="en-US" sz="4400" b="1" dirty="0" smtClean="0"/>
              <a:t>With all its might</a:t>
            </a:r>
            <a:br>
              <a:rPr lang="en-US" sz="4400" b="1" dirty="0" smtClean="0"/>
            </a:br>
            <a:r>
              <a:rPr lang="en-US" sz="4400" b="1" dirty="0" smtClean="0"/>
              <a:t>Big Ben, the clock,</a:t>
            </a:r>
            <a:br>
              <a:rPr lang="en-US" sz="4400" b="1" dirty="0" smtClean="0"/>
            </a:br>
            <a:r>
              <a:rPr lang="en-US" sz="4400" b="1" dirty="0" smtClean="0"/>
              <a:t>Says: Tick-tock.</a:t>
            </a:r>
            <a:endParaRPr lang="ru-RU" sz="4400" b="1" dirty="0" smtClean="0"/>
          </a:p>
          <a:p>
            <a:endParaRPr lang="ru-RU" dirty="0"/>
          </a:p>
        </p:txBody>
      </p:sp>
      <p:pic>
        <p:nvPicPr>
          <p:cNvPr id="4" name="Содержимое 3" descr="big-ben-1.jpg"/>
          <p:cNvPicPr>
            <a:picLocks noChangeAspect="1"/>
          </p:cNvPicPr>
          <p:nvPr/>
        </p:nvPicPr>
        <p:blipFill>
          <a:blip r:embed="rId2" cstate="print"/>
          <a:srcRect r="26899"/>
          <a:stretch>
            <a:fillRect/>
          </a:stretch>
        </p:blipFill>
        <p:spPr>
          <a:xfrm>
            <a:off x="5880413" y="2393504"/>
            <a:ext cx="3263587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5313784" cy="652534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en-US" sz="4400" b="1" dirty="0" smtClean="0"/>
              <a:t>	Tick-tock,</a:t>
            </a:r>
            <a:br>
              <a:rPr lang="en-US" sz="4400" b="1" dirty="0" smtClean="0"/>
            </a:br>
            <a:r>
              <a:rPr lang="en-US" sz="4400" b="1" dirty="0" smtClean="0"/>
              <a:t>Tick-tock,</a:t>
            </a:r>
            <a:br>
              <a:rPr lang="en-US" sz="4400" b="1" dirty="0" smtClean="0"/>
            </a:br>
            <a:r>
              <a:rPr lang="en-US" sz="4400" b="1" dirty="0" smtClean="0"/>
              <a:t>This is Big Ben.</a:t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Day and night</a:t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Big Ben, the clock,</a:t>
            </a:r>
            <a:br>
              <a:rPr lang="en-US" sz="4400" b="1" dirty="0" smtClean="0"/>
            </a:br>
            <a:r>
              <a:rPr lang="en-US" sz="4400" b="1" dirty="0" smtClean="0"/>
              <a:t>Says: Tick-tock.</a:t>
            </a:r>
            <a:endParaRPr lang="ru-RU" sz="4400" b="1" dirty="0" smtClean="0"/>
          </a:p>
          <a:p>
            <a:endParaRPr lang="ru-RU" dirty="0"/>
          </a:p>
        </p:txBody>
      </p:sp>
      <p:pic>
        <p:nvPicPr>
          <p:cNvPr id="4" name="Содержимое 3" descr="big-ben-1.jpg"/>
          <p:cNvPicPr>
            <a:picLocks noChangeAspect="1"/>
          </p:cNvPicPr>
          <p:nvPr/>
        </p:nvPicPr>
        <p:blipFill>
          <a:blip r:embed="rId2" cstate="print"/>
          <a:srcRect r="26899"/>
          <a:stretch>
            <a:fillRect/>
          </a:stretch>
        </p:blipFill>
        <p:spPr>
          <a:xfrm>
            <a:off x="5880413" y="2393504"/>
            <a:ext cx="3263587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5313784" cy="652534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en-US" sz="4400" b="1" dirty="0" smtClean="0"/>
              <a:t>	Tick-tock,</a:t>
            </a:r>
            <a:br>
              <a:rPr lang="en-US" sz="4400" b="1" dirty="0" smtClean="0"/>
            </a:br>
            <a:r>
              <a:rPr lang="en-US" sz="4400" b="1" dirty="0" smtClean="0"/>
              <a:t>Tick-tock,</a:t>
            </a:r>
            <a:br>
              <a:rPr lang="en-US" sz="4400" b="1" dirty="0" smtClean="0"/>
            </a:br>
            <a:r>
              <a:rPr lang="en-US" sz="4400" b="1" dirty="0" smtClean="0"/>
              <a:t>This is Big Ben.</a:t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Day and night</a:t>
            </a:r>
            <a:br>
              <a:rPr lang="en-US" sz="4400" b="1" dirty="0" smtClean="0"/>
            </a:b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Big Ben, the clock,</a:t>
            </a:r>
            <a:br>
              <a:rPr lang="en-US" sz="4400" b="1" dirty="0" smtClean="0"/>
            </a:br>
            <a:endParaRPr lang="ru-RU" sz="4400" b="1" dirty="0" smtClean="0"/>
          </a:p>
          <a:p>
            <a:endParaRPr lang="ru-RU" dirty="0"/>
          </a:p>
        </p:txBody>
      </p:sp>
      <p:pic>
        <p:nvPicPr>
          <p:cNvPr id="4" name="Содержимое 3" descr="big-ben-1.jpg"/>
          <p:cNvPicPr>
            <a:picLocks noChangeAspect="1"/>
          </p:cNvPicPr>
          <p:nvPr/>
        </p:nvPicPr>
        <p:blipFill>
          <a:blip r:embed="rId2" cstate="print"/>
          <a:srcRect r="26899"/>
          <a:stretch>
            <a:fillRect/>
          </a:stretch>
        </p:blipFill>
        <p:spPr>
          <a:xfrm>
            <a:off x="5880413" y="2393504"/>
            <a:ext cx="3263587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0235" t="19313" r="36635" b="19657"/>
          <a:stretch>
            <a:fillRect/>
          </a:stretch>
        </p:blipFill>
        <p:spPr bwMode="auto">
          <a:xfrm>
            <a:off x="0" y="332656"/>
            <a:ext cx="91440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World tourism and travel to england concept. famous landmarks of great  britain. london touristic poster with famous landmarks | CanStock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 l="3024" t="4361" r="4745" b="6955"/>
          <a:stretch>
            <a:fillRect/>
          </a:stretch>
        </p:blipFill>
        <p:spPr bwMode="auto">
          <a:xfrm>
            <a:off x="5669231" y="3573016"/>
            <a:ext cx="3474769" cy="3024336"/>
          </a:xfrm>
          <a:prstGeom prst="rect">
            <a:avLst/>
          </a:prstGeom>
          <a:noFill/>
        </p:spPr>
      </p:pic>
      <p:pic>
        <p:nvPicPr>
          <p:cNvPr id="1026" name="Picture 2" descr="Free Vector | London landmarks flat icons set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5507088" y="332656"/>
            <a:ext cx="3636912" cy="32401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Bahnschrift Condensed" pitchFamily="34" charset="0"/>
              </a:rPr>
              <a:t>What do we need to do to make our trip a success?</a:t>
            </a:r>
            <a:endParaRPr lang="ru-RU" dirty="0">
              <a:solidFill>
                <a:srgbClr val="FF0000"/>
              </a:solidFill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6192688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b="1" i="1" dirty="0" smtClean="0">
                <a:latin typeface="Bahnschrift Condensed" pitchFamily="34" charset="0"/>
              </a:rPr>
              <a:t>to find out </a:t>
            </a:r>
            <a:r>
              <a:rPr lang="en-US" sz="3600" b="1" i="1" dirty="0" smtClean="0">
                <a:latin typeface="Bahnschrift Condensed" pitchFamily="34" charset="0"/>
              </a:rPr>
              <a:t>_________ </a:t>
            </a:r>
            <a:r>
              <a:rPr lang="en-US" sz="3600" b="1" i="1" dirty="0" smtClean="0">
                <a:latin typeface="Bahnschrift Condensed" pitchFamily="34" charset="0"/>
              </a:rPr>
              <a:t>the sights are located, </a:t>
            </a:r>
            <a:endParaRPr lang="en-US" sz="3600" b="1" i="1" dirty="0" smtClean="0">
              <a:latin typeface="Bahnschrift Condensed" pitchFamily="34" charset="0"/>
            </a:endParaRPr>
          </a:p>
          <a:p>
            <a:pPr>
              <a:buNone/>
            </a:pPr>
            <a:endParaRPr lang="en-US" sz="3600" b="1" i="1" dirty="0" smtClean="0">
              <a:latin typeface="Bahnschrift Condensed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600" b="1" i="1" dirty="0" smtClean="0">
                <a:latin typeface="Bahnschrift Condensed" pitchFamily="34" charset="0"/>
              </a:rPr>
              <a:t>to </a:t>
            </a:r>
            <a:r>
              <a:rPr lang="en-US" sz="3600" b="1" i="1" dirty="0" smtClean="0">
                <a:latin typeface="Bahnschrift Condensed" pitchFamily="34" charset="0"/>
              </a:rPr>
              <a:t>know their </a:t>
            </a:r>
            <a:r>
              <a:rPr lang="en-US" sz="3600" b="1" i="1" dirty="0" smtClean="0">
                <a:latin typeface="Bahnschrift Condensed" pitchFamily="34" charset="0"/>
              </a:rPr>
              <a:t>h_________ </a:t>
            </a:r>
            <a:r>
              <a:rPr lang="en-US" sz="3600" b="1" i="1" dirty="0" smtClean="0">
                <a:latin typeface="Bahnschrift Condensed" pitchFamily="34" charset="0"/>
              </a:rPr>
              <a:t>and </a:t>
            </a:r>
            <a:r>
              <a:rPr lang="en-US" sz="3600" b="1" i="1" dirty="0" smtClean="0">
                <a:latin typeface="Bahnschrift Condensed" pitchFamily="34" charset="0"/>
              </a:rPr>
              <a:t>_______ </a:t>
            </a:r>
            <a:r>
              <a:rPr lang="en-US" sz="3600" b="1" i="1" dirty="0" smtClean="0">
                <a:latin typeface="Bahnschrift Condensed" pitchFamily="34" charset="0"/>
              </a:rPr>
              <a:t>they are famous, </a:t>
            </a:r>
            <a:endParaRPr lang="en-US" sz="3600" b="1" i="1" dirty="0" smtClean="0">
              <a:latin typeface="Bahnschrift Condensed" pitchFamily="34" charset="0"/>
            </a:endParaRPr>
          </a:p>
          <a:p>
            <a:pPr>
              <a:buNone/>
            </a:pPr>
            <a:endParaRPr lang="en-US" sz="3600" b="1" i="1" dirty="0" smtClean="0">
              <a:latin typeface="Bahnschrift Condensed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3600" b="1" i="1" dirty="0" smtClean="0">
                <a:latin typeface="Bahnschrift Condensed" pitchFamily="34" charset="0"/>
              </a:rPr>
              <a:t>to </a:t>
            </a:r>
            <a:r>
              <a:rPr lang="en-US" sz="3600" b="1" i="1" dirty="0" smtClean="0">
                <a:latin typeface="Bahnschrift Condensed" pitchFamily="34" charset="0"/>
              </a:rPr>
              <a:t>be able to tell </a:t>
            </a:r>
            <a:r>
              <a:rPr lang="en-US" sz="3600" b="1" i="1" dirty="0" smtClean="0">
                <a:latin typeface="Bahnschrift Condensed" pitchFamily="34" charset="0"/>
              </a:rPr>
              <a:t>about ____________</a:t>
            </a:r>
            <a:endParaRPr lang="ru-RU" sz="3600" b="1" dirty="0">
              <a:latin typeface="Bahnschrift Condensed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843808" y="4941168"/>
            <a:ext cx="1728192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Big Ben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lum bright="-20000" contrast="20000"/>
          </a:blip>
          <a:srcRect l="17819" t="28280" r="19079" b="33925"/>
          <a:stretch>
            <a:fillRect/>
          </a:stretch>
        </p:blipFill>
        <p:spPr bwMode="auto">
          <a:xfrm>
            <a:off x="323528" y="1124744"/>
            <a:ext cx="849694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4"/>
          <p:cNvSpPr txBox="1">
            <a:spLocks/>
          </p:cNvSpPr>
          <p:nvPr/>
        </p:nvSpPr>
        <p:spPr>
          <a:xfrm>
            <a:off x="4860032" y="5085184"/>
            <a:ext cx="2088232" cy="648072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London bus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395536" y="5445224"/>
            <a:ext cx="1944216" cy="64807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London Eye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6084168" y="5661248"/>
            <a:ext cx="2736304" cy="576064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Tower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London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611560" y="4581128"/>
            <a:ext cx="2304256" cy="72008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Oxford Street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6372200" y="6281936"/>
            <a:ext cx="2232248" cy="576064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Tower Bridge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4"/>
          <p:cNvSpPr txBox="1">
            <a:spLocks/>
          </p:cNvSpPr>
          <p:nvPr/>
        </p:nvSpPr>
        <p:spPr>
          <a:xfrm>
            <a:off x="395536" y="5949280"/>
            <a:ext cx="3744416" cy="57606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3200" b="1" dirty="0" smtClean="0">
                <a:solidFill>
                  <a:srgbClr val="002060"/>
                </a:solidFill>
              </a:rPr>
              <a:t>Houses of Parliament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4"/>
          <p:cNvSpPr txBox="1">
            <a:spLocks/>
          </p:cNvSpPr>
          <p:nvPr/>
        </p:nvSpPr>
        <p:spPr>
          <a:xfrm>
            <a:off x="5076056" y="4509120"/>
            <a:ext cx="4067944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Buckingham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Palace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60648"/>
            <a:ext cx="7772400" cy="1143000"/>
          </a:xfrm>
        </p:spPr>
        <p:txBody>
          <a:bodyPr/>
          <a:lstStyle/>
          <a:p>
            <a:r>
              <a:rPr lang="en-US" dirty="0" smtClean="0"/>
              <a:t>What have you already done?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556792"/>
            <a:ext cx="7772400" cy="4572000"/>
          </a:xfrm>
        </p:spPr>
        <p:txBody>
          <a:bodyPr>
            <a:normAutofit lnSpcReduction="10000"/>
          </a:bodyPr>
          <a:lstStyle/>
          <a:p>
            <a:r>
              <a:rPr lang="en-US" sz="3500" i="1" dirty="0" err="1" smtClean="0"/>
              <a:t>F.ex</a:t>
            </a:r>
            <a:r>
              <a:rPr lang="en-US" sz="3500" i="1" dirty="0" smtClean="0"/>
              <a:t> : We </a:t>
            </a:r>
            <a:r>
              <a:rPr lang="en-US" sz="3500" i="1" dirty="0" smtClean="0">
                <a:solidFill>
                  <a:srgbClr val="C00000"/>
                </a:solidFill>
              </a:rPr>
              <a:t>have seen </a:t>
            </a:r>
            <a:r>
              <a:rPr lang="en-US" sz="3500" i="1" dirty="0" smtClean="0"/>
              <a:t>Big Ben</a:t>
            </a:r>
          </a:p>
          <a:p>
            <a:pPr>
              <a:buNone/>
            </a:pPr>
            <a:endParaRPr lang="en-US" dirty="0" smtClean="0"/>
          </a:p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to take photos of the London eye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r>
              <a:rPr lang="en-US" sz="3600" dirty="0" smtClean="0"/>
              <a:t>to tell about the sights of London</a:t>
            </a:r>
            <a:endParaRPr lang="ru-RU" sz="3600" dirty="0" smtClean="0"/>
          </a:p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to travel by bus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r>
              <a:rPr lang="en-US" sz="3600" dirty="0" smtClean="0"/>
              <a:t>to cross the river Thames</a:t>
            </a:r>
            <a:endParaRPr lang="ru-RU" sz="3600" dirty="0" smtClean="0"/>
          </a:p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to buy some souvenirs 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r>
              <a:rPr lang="en-US" sz="3600" dirty="0" smtClean="0"/>
              <a:t>to visit some popular places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90</TotalTime>
  <Words>218</Words>
  <Application>Microsoft Office PowerPoint</Application>
  <PresentationFormat>Экран (4:3)</PresentationFormat>
  <Paragraphs>56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Where are we?</vt:lpstr>
      <vt:lpstr>Слайд 2</vt:lpstr>
      <vt:lpstr>Слайд 3</vt:lpstr>
      <vt:lpstr>Слайд 4</vt:lpstr>
      <vt:lpstr>Слайд 5</vt:lpstr>
      <vt:lpstr>Слайд 6</vt:lpstr>
      <vt:lpstr>What do we need to do to make our trip a success?</vt:lpstr>
      <vt:lpstr>Слайд 8</vt:lpstr>
      <vt:lpstr>What have you already done?</vt:lpstr>
      <vt:lpstr>Home task Recommend your friend to visit one place in London.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4</cp:revision>
  <dcterms:created xsi:type="dcterms:W3CDTF">2021-09-20T15:50:34Z</dcterms:created>
  <dcterms:modified xsi:type="dcterms:W3CDTF">2021-09-21T17:24:33Z</dcterms:modified>
</cp:coreProperties>
</file>