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33000"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16.11.2021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png"/><Relationship Id="rId2" Type="http://schemas.openxmlformats.org/officeDocument/2006/relationships/image" Target="../media/image1.png"/><Relationship Id="rId16" Type="http://schemas.openxmlformats.org/officeDocument/2006/relationships/image" Target="../media/image15.png"/><Relationship Id="rId20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5" Type="http://schemas.openxmlformats.org/officeDocument/2006/relationships/image" Target="../media/image4.jpeg"/><Relationship Id="rId15" Type="http://schemas.openxmlformats.org/officeDocument/2006/relationships/image" Target="../media/image14.png"/><Relationship Id="rId10" Type="http://schemas.openxmlformats.org/officeDocument/2006/relationships/image" Target="../media/image9.jpeg"/><Relationship Id="rId19" Type="http://schemas.openxmlformats.org/officeDocument/2006/relationships/image" Target="../media/image18.pn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10" Type="http://schemas.openxmlformats.org/officeDocument/2006/relationships/image" Target="../media/image15.jpeg"/><Relationship Id="rId4" Type="http://schemas.openxmlformats.org/officeDocument/2006/relationships/image" Target="../media/image22.png"/><Relationship Id="rId9" Type="http://schemas.openxmlformats.org/officeDocument/2006/relationships/image" Target="../media/image2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jpeg"/><Relationship Id="rId3" Type="http://schemas.openxmlformats.org/officeDocument/2006/relationships/image" Target="../media/image28.png"/><Relationship Id="rId7" Type="http://schemas.openxmlformats.org/officeDocument/2006/relationships/image" Target="../media/image3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r="-3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9512" y="302992"/>
            <a:ext cx="856895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latin typeface="Segoe Print" pitchFamily="2" charset="0"/>
              </a:rPr>
              <a:t>17.11.21 Умножение и деление десятичных дробей на 10, 100 и 1000</a:t>
            </a:r>
            <a:endParaRPr lang="ru-RU" sz="3200" dirty="0">
              <a:latin typeface="Segoe Print" pitchFamily="2" charset="0"/>
            </a:endParaRPr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3" y="173714"/>
            <a:ext cx="1080120" cy="108012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6092" y="-27563"/>
            <a:ext cx="1124744" cy="1124744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805" y="173714"/>
            <a:ext cx="980728" cy="980728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207093"/>
            <a:ext cx="1154442" cy="115444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0090" y="918785"/>
            <a:ext cx="1628800" cy="1628800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01312"/>
            <a:ext cx="1124744" cy="1124744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-16690"/>
            <a:ext cx="1361535" cy="1361535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3173" y="-47155"/>
            <a:ext cx="1253834" cy="1253834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26331"/>
            <a:ext cx="1556792" cy="1556792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834" y="1059020"/>
            <a:ext cx="1348331" cy="1348331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793" y="117738"/>
            <a:ext cx="1261195" cy="1261195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775" y="1046464"/>
            <a:ext cx="1583123" cy="158312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4788024" y="4380488"/>
                <a:ext cx="2173800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 smtClean="0">
                          <a:latin typeface="Cambria Math"/>
                        </a:rPr>
                        <m:t>5</m:t>
                      </m:r>
                      <m:r>
                        <a:rPr lang="ru-RU" sz="3200" b="0" i="1" smtClean="0">
                          <a:latin typeface="Cambria Math"/>
                          <a:ea typeface="Cambria Math"/>
                        </a:rPr>
                        <m:t>×100= 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88024" y="4380488"/>
                <a:ext cx="2173800" cy="584775"/>
              </a:xfrm>
              <a:prstGeom prst="rect">
                <a:avLst/>
              </a:prstGeom>
              <a:blipFill rotWithShape="1"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4889542" y="3275380"/>
                <a:ext cx="2348528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/>
                        </a:rPr>
                        <m:t>0,75 </m:t>
                      </m:r>
                      <m:r>
                        <a:rPr lang="ru-RU" sz="3200" b="0" i="1" smtClean="0">
                          <a:latin typeface="Cambria Math"/>
                          <a:ea typeface="Cambria Math"/>
                        </a:rPr>
                        <m:t>×1= 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9542" y="3275380"/>
                <a:ext cx="2348528" cy="584775"/>
              </a:xfrm>
              <a:prstGeom prst="rect">
                <a:avLst/>
              </a:prstGeom>
              <a:blipFill rotWithShape="1"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367037" y="3860155"/>
                <a:ext cx="203594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 smtClean="0">
                          <a:latin typeface="Cambria Math"/>
                        </a:rPr>
                        <m:t>2</m:t>
                      </m:r>
                      <m:r>
                        <a:rPr lang="ru-RU" sz="3200" b="0" i="1" smtClean="0">
                          <a:latin typeface="Cambria Math"/>
                        </a:rPr>
                        <m:t> </m:t>
                      </m:r>
                      <m:r>
                        <a:rPr lang="ru-RU" sz="3200" b="0" i="1" smtClean="0">
                          <a:latin typeface="Cambria Math"/>
                          <a:ea typeface="Cambria Math"/>
                        </a:rPr>
                        <m:t>×10= 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7037" y="3860155"/>
                <a:ext cx="2035942" cy="584775"/>
              </a:xfrm>
              <a:prstGeom prst="rect">
                <a:avLst/>
              </a:prstGeom>
              <a:blipFill rotWithShape="1">
                <a:blip r:embed="rId1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448718" y="2796151"/>
                <a:ext cx="212090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/>
                        </a:rPr>
                        <m:t>0,3 </m:t>
                      </m:r>
                      <m:r>
                        <a:rPr lang="ru-RU" sz="3200" b="0" i="1" smtClean="0">
                          <a:latin typeface="Cambria Math"/>
                          <a:ea typeface="Cambria Math"/>
                        </a:rPr>
                        <m:t>×0= 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718" y="2796151"/>
                <a:ext cx="2120902" cy="584775"/>
              </a:xfrm>
              <a:prstGeom prst="rect">
                <a:avLst/>
              </a:prstGeom>
              <a:blipFill rotWithShape="1"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/>
              <p:cNvSpPr txBox="1"/>
              <p:nvPr/>
            </p:nvSpPr>
            <p:spPr>
              <a:xfrm>
                <a:off x="272917" y="5085184"/>
                <a:ext cx="295927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0" i="1" smtClean="0">
                          <a:latin typeface="Cambria Math"/>
                        </a:rPr>
                        <m:t>2600 </m:t>
                      </m:r>
                      <m:r>
                        <a:rPr lang="ru-RU" sz="3200" i="1">
                          <a:latin typeface="Cambria Math"/>
                          <a:ea typeface="Cambria Math"/>
                        </a:rPr>
                        <m:t>÷</m:t>
                      </m:r>
                      <m:r>
                        <a:rPr lang="ru-RU" sz="3200" b="0" i="1" smtClean="0">
                          <a:latin typeface="Cambria Math"/>
                          <a:ea typeface="Cambria Math"/>
                        </a:rPr>
                        <m:t>100= 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3" name="TextBox 3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917" y="5085184"/>
                <a:ext cx="2959272" cy="584775"/>
              </a:xfrm>
              <a:prstGeom prst="rect">
                <a:avLst/>
              </a:prstGeom>
              <a:blipFill rotWithShape="1">
                <a:blip r:embed="rId1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4644532" y="5589240"/>
                <a:ext cx="27316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i="1" smtClean="0">
                          <a:latin typeface="Cambria Math"/>
                        </a:rPr>
                        <m:t>4</m:t>
                      </m:r>
                      <m:r>
                        <a:rPr lang="ru-RU" sz="3200" b="0" i="1" smtClean="0">
                          <a:latin typeface="Cambria Math"/>
                        </a:rPr>
                        <m:t>000 </m:t>
                      </m:r>
                      <m:r>
                        <a:rPr lang="ru-RU" sz="3200" i="1">
                          <a:latin typeface="Cambria Math"/>
                          <a:ea typeface="Cambria Math"/>
                        </a:rPr>
                        <m:t>÷</m:t>
                      </m:r>
                      <m:r>
                        <a:rPr lang="ru-RU" sz="3200" b="0" i="1" smtClean="0">
                          <a:latin typeface="Cambria Math"/>
                          <a:ea typeface="Cambria Math"/>
                        </a:rPr>
                        <m:t>10= </m:t>
                      </m:r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44532" y="5589240"/>
                <a:ext cx="2731645" cy="584775"/>
              </a:xfrm>
              <a:prstGeom prst="rect">
                <a:avLst/>
              </a:prstGeom>
              <a:blipFill rotWithShape="1">
                <a:blip r:embed="rId2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04546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42 0.08333 C -0.02917 0.10417 -0.03628 0.13125 -0.04062 0.15208 C -0.04236 0.16042 -0.04878 0.17569 -0.04878 0.17569 C -0.05208 0.19398 -0.04757 0.17523 -0.05521 0.19074 C -0.05816 0.19676 -0.0566 0.20648 -0.06007 0.21227 C -0.06337 0.21782 -0.07135 0.22731 -0.07135 0.22731 C -0.07587 0.23958 -0.08212 0.25023 -0.0875 0.2618 C -0.08871 0.26458 -0.08906 0.26782 -0.09062 0.27037 C -0.09184 0.27245 -0.09392 0.27315 -0.09549 0.27477 C -0.10191 0.28194 -0.10781 0.28981 -0.11476 0.2963 C -0.11753 0.30648 -0.12066 0.30393 -0.12778 0.30694 C -0.14323 0.3206 -0.15955 0.32384 -0.17778 0.32847 C -0.18281 0.32963 -0.18403 0.33218 -0.18906 0.33495 C -0.19444 0.33796 -0.1993 0.33796 -0.20521 0.33912 C -0.2408 0.35602 -0.27951 0.35255 -0.31649 0.35417 C -0.425 0.39329 -0.54114 0.35718 -0.65347 0.35856 C -0.66267 0.35856 -0.67187 0.36713 -0.6809 0.36713 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49 0.12153 C 0.03907 0.13842 0.04445 0.15648 0.05261 0.17083 C 0.05469 0.18102 0.05625 0.19004 0.06077 0.19884 C 0.06285 0.21319 0.06268 0.22778 0.06563 0.2419 C 0.06667 0.25625 0.06684 0.27129 0.07049 0.28495 C 0.06997 0.3 0.07084 0.31528 0.06875 0.33009 C 0.06563 0.35278 0.03299 0.35602 0.02049 0.35787 C 0.00365 0.36366 -0.01007 0.36713 -0.02795 0.36875 C -0.04739 0.375 -0.07066 0.36643 -0.08767 0.37731 " pathEditMode="relative" ptsTypes="ffffffffA">
                                      <p:cBhvr>
                                        <p:cTn id="14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396 0.06365 C 0.09167 0.05532 0.11042 0.05463 0.12882 0.05069 C 0.14705 0.05139 0.16545 0.05139 0.18368 0.05277 C 0.19115 0.05324 0.19879 0.06458 0.20625 0.06782 C 0.21858 0.09213 0.19775 0.05254 0.21598 0.08078 C 0.21754 0.08333 0.21736 0.08726 0.21927 0.08935 C 0.22865 0.0993 0.23143 0.0956 0.24011 0.10231 C 0.24618 0.10694 0.25243 0.11389 0.25799 0.11944 C 0.26424 0.13402 0.2717 0.14861 0.28056 0.16041 C 0.28525 0.17338 0.29115 0.18611 0.29983 0.19467 C 0.30278 0.20277 0.30712 0.21018 0.30955 0.21851 C 0.31216 0.22708 0.31493 0.24097 0.31927 0.24861 C 0.32587 0.26041 0.3408 0.26574 0.34653 0.27639 C 0.35868 0.29953 0.35504 0.33171 0.36441 0.35601 C 0.3665 0.37106 0.36945 0.3699 0.37396 0.38194 C 0.37587 0.38726 0.37639 0.39351 0.37726 0.39907 C 0.37622 0.4199 0.37604 0.43773 0.37084 0.45717 C 0.36962 0.46157 0.36858 0.46574 0.36754 0.47014 C 0.36702 0.47222 0.36736 0.47523 0.36598 0.47639 C 0.36094 0.48101 0.35695 0.48819 0.35139 0.49143 C 0.34271 0.49652 0.33299 0.50254 0.32396 0.50648 C 0.31493 0.51481 0.30712 0.52338 0.29653 0.52801 C 0.27535 0.5574 0.25313 0.54537 0.22084 0.54537 " pathEditMode="relative" ptsTypes="ffffffffffffffffffffffA">
                                      <p:cBhvr>
                                        <p:cTn id="2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417 0.02153 C 0.08212 0.01852 0.09323 0.01782 0.12518 0.01944 C 0.15539 0.02593 0.18542 0.03819 0.21563 0.04305 C 0.22778 0.04954 0.23612 0.0537 0.24948 0.05602 C 0.25209 0.05741 0.25469 0.05903 0.25747 0.06018 C 0.26164 0.06204 0.26615 0.0625 0.27032 0.06458 C 0.27483 0.0669 0.27882 0.07083 0.28334 0.07315 C 0.29844 0.08079 0.31372 0.08796 0.32848 0.09676 C 0.33941 0.10324 0.34948 0.11227 0.36077 0.11829 C 0.36737 0.12708 0.36945 0.12569 0.37848 0.12893 C 0.38178 0.13009 0.3849 0.13218 0.3882 0.13333 C 0.39028 0.13403 0.39254 0.13472 0.39462 0.13542 C 0.40764 0.14421 0.41632 0.15046 0.43004 0.15486 C 0.44323 0.16389 0.45278 0.18079 0.46719 0.18704 C 0.47882 0.20278 0.49792 0.20903 0.51389 0.21296 C 0.51667 0.21366 0.51928 0.21643 0.52188 0.21713 C 0.54046 0.22222 0.5599 0.22268 0.57848 0.22801 C 0.60087 0.23449 0.62014 0.25 0.64132 0.26018 C 0.64497 0.26204 0.64896 0.26296 0.65261 0.26458 C 0.65695 0.26643 0.66129 0.26898 0.66563 0.27106 C 0.67032 0.27338 0.67362 0.27963 0.67848 0.28171 C 0.68004 0.28241 0.68178 0.2831 0.68334 0.2838 C 0.69254 0.29213 0.68334 0.28495 0.69618 0.29005 C 0.70365 0.29329 0.71112 0.29838 0.71875 0.30116 C 0.72987 0.30486 0.74115 0.30764 0.75261 0.30972 C 0.76059 0.31505 0.7665 0.31944 0.77362 0.32685 C 0.7757 0.33542 0.77674 0.33889 0.78334 0.34167 C 0.78837 0.34861 0.79271 0.35 0.79775 0.35694 C 0.80035 0.36944 0.80313 0.37662 0.79948 0.39143 C 0.79584 0.40602 0.79289 0.40231 0.78646 0.41088 C 0.78507 0.41273 0.78473 0.41528 0.78334 0.41713 C 0.77743 0.425 0.76771 0.4294 0.76077 0.43449 C 0.74636 0.44537 0.7415 0.45069 0.72362 0.4537 C 0.70261 0.46366 0.67865 0.45694 0.65747 0.45602 C 0.64653 0.45093 0.65747 0.45787 0.65105 0.44722 C 0.64983 0.44514 0.64775 0.44444 0.64618 0.44305 C 0.64167 0.43426 0.63855 0.42801 0.63004 0.42801 " pathEditMode="relative" ptsTypes="ffffffffffffffffffffffffffffffffffffA">
                                      <p:cBhvr>
                                        <p:cTn id="3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7916 0.08611 C 0.08715 0.0912 0.09323 0.09954 0.10173 0.10324 C 0.10781 0.11134 0.11111 0.11018 0.11788 0.1162 C 0.11892 0.11829 0.11979 0.1206 0.121 0.12268 C 0.12239 0.125 0.12465 0.12639 0.12586 0.12893 C 0.13055 0.13819 0.13368 0.15764 0.13559 0.16782 C 0.1375 0.17824 0.14236 0.18542 0.14687 0.19352 C 0.15086 0.21018 0.14722 0.22731 0.15329 0.24305 C 0.16145 0.29884 0.15642 0.33426 0.15486 0.4044 C 0.15468 0.4125 0.15 0.42801 0.15 0.42801 C 0.14774 0.45023 0.14427 0.47153 0.13871 0.49259 C 0.13767 0.49653 0.11961 0.52639 0.11944 0.52685 C 0.11423 0.53588 0.11041 0.5463 0.10329 0.55278 C 0.0967 0.56597 0.08437 0.58634 0.07274 0.59143 C 0.06545 0.60069 0.05677 0.60718 0.04687 0.61088 C 0.03871 0.61805 0.03125 0.62662 0.021 0.62801 C 0.00764 0.62986 -0.01927 0.63218 -0.01927 0.63218 C -0.0441 0.63727 -0.07327 0.64676 -0.09514 0.62801 C -0.09931 0.61088 -0.10643 0.60347 -0.10643 0.58495 " pathEditMode="relative" ptsTypes="ffffffffffffffffffA">
                                      <p:cBhvr>
                                        <p:cTn id="3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778E-17 4.44444E-6 C -0.02049 0.00671 -0.03368 0.02245 -0.05 0.03866 C -0.06268 0.05139 -0.07761 0.06065 -0.09028 0.07315 C -0.09271 0.07569 -0.09479 0.0787 -0.09688 0.08171 C -0.09809 0.08356 -0.09861 0.08657 -0.1 0.08819 C -0.104 0.09306 -0.1092 0.09583 -0.11302 0.10093 C -0.12396 0.11574 -0.11875 0.11042 -0.12743 0.11829 C -0.13195 0.12708 -0.13594 0.12685 -0.14202 0.13333 C -0.15625 0.14861 -0.14757 0.1412 -0.15643 0.15486 C -0.16858 0.17338 -0.15764 0.15185 -0.17101 0.17639 C -0.18247 0.19768 -0.1717 0.17847 -0.17743 0.19352 C -0.17969 0.19954 -0.18316 0.20463 -0.18559 0.21065 C -0.19219 0.22639 -0.19861 0.24306 -0.20816 0.25579 C -0.21181 0.26852 -0.21806 0.27801 -0.22257 0.29028 C -0.22674 0.31597 -0.23438 0.33866 -0.24028 0.36343 C -0.24184 0.37662 -0.24306 0.3875 -0.24688 0.4 C -0.25174 0.43958 -0.26528 0.48704 -0.23386 0.50741 C -0.22986 0.52153 -0.22778 0.53611 -0.22431 0.55046 C -0.22257 0.55787 -0.21719 0.56505 -0.21459 0.57199 C -0.21389 0.57407 -0.21389 0.57662 -0.21302 0.57847 C -0.21181 0.58102 -0.20938 0.58241 -0.20816 0.58495 C -0.20556 0.59028 -0.20573 0.59861 -0.20174 0.60208 C -0.19115 0.61134 -0.1783 0.62685 -0.16615 0.63218 C -0.1599 0.63773 -0.154 0.63796 -0.14688 0.64074 C -0.13177 0.64676 -0.11719 0.65185 -0.10174 0.65579 C -0.09063 0.66319 -0.07848 0.6662 -0.06615 0.66875 C -0.05938 0.67014 -0.05348 0.67361 -0.04688 0.67523 C -0.03542 0.67824 -0.03108 0.67801 -0.01771 0.6794 C 0.0125 0.68681 0.03385 0.69074 0.06614 0.69236 C 0.0809 0.69931 0.06059 0.69028 0.0967 0.69676 C 0.10677 0.69861 0.11736 0.70486 0.12743 0.70741 C 0.1467 0.70671 0.16614 0.70671 0.18541 0.70532 C 0.20312 0.70417 0.22291 0.69583 0.24027 0.69028 C 0.25069 0.6831 0.24514 0.68796 0.25642 0.67315 C 0.25798 0.67106 0.26128 0.66667 0.26128 0.66667 C 0.26354 0.65718 0.26857 0.65023 0.271 0.64074 C 0.26996 0.61968 0.27552 0.60278 0.26128 0.59768 C 0.24166 0.58056 0.23073 0.58704 0.20312 0.58704 " pathEditMode="relative" ptsTypes="fffffffffffffffffffffffffffffffffffffA">
                                      <p:cBhvr>
                                        <p:cTn id="46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08720"/>
            <a:ext cx="9144000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145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1667492" y="1878089"/>
                <a:ext cx="316817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𝟔</m:t>
                      </m:r>
                      <m:r>
                        <a:rPr lang="en-US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,</m:t>
                      </m:r>
                      <m:r>
                        <a:rPr lang="en-US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𝟐𝟒</m:t>
                      </m:r>
                      <m:r>
                        <a:rPr lang="en-US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 ×</m:t>
                      </m:r>
                      <m:r>
                        <a:rPr lang="en-US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𝟏𝟎</m:t>
                      </m:r>
                      <m:r>
                        <a:rPr lang="en-US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 −П </m:t>
                      </m:r>
                    </m:oMath>
                  </m:oMathPara>
                </a14:m>
                <a:endParaRPr lang="ru-RU" sz="3200" b="1" dirty="0">
                  <a:solidFill>
                    <a:schemeClr val="accent2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7492" y="1878089"/>
                <a:ext cx="3168175" cy="58477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1633670" y="1088739"/>
                <a:ext cx="2698496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𝟎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𝟕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 ×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𝟏𝟎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−Р</m:t>
                      </m:r>
                    </m:oMath>
                  </m:oMathPara>
                </a14:m>
                <a:endParaRPr lang="ru-RU" sz="3200" b="1" dirty="0">
                  <a:solidFill>
                    <a:schemeClr val="accent2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33670" y="1088739"/>
                <a:ext cx="2698496" cy="58477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1422874" y="2285183"/>
                <a:ext cx="349839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𝟑𝟏𝟕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𝟔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÷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𝟏𝟎𝟎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−И </m:t>
                      </m:r>
                    </m:oMath>
                  </m:oMathPara>
                </a14:m>
                <a:endParaRPr lang="ru-RU" sz="3200" b="1" dirty="0">
                  <a:effectLst/>
                </a:endParaRPr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22874" y="2285183"/>
                <a:ext cx="3498394" cy="58477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551566" y="3088202"/>
                <a:ext cx="3065583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𝟏𝟐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𝟓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 ÷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𝟏𝟎</m:t>
                      </m:r>
                      <m:r>
                        <a:rPr lang="ru-RU" sz="3200" b="1" i="0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 −В</m:t>
                      </m:r>
                    </m:oMath>
                  </m:oMathPara>
                </a14:m>
                <a:endParaRPr lang="ru-RU" sz="3200" b="1" dirty="0">
                  <a:solidFill>
                    <a:schemeClr val="accent2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51566" y="3088202"/>
                <a:ext cx="3065583" cy="58477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1667492" y="1508757"/>
                <a:ext cx="3240311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𝟕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𝟖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×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𝟏𝟎𝟎𝟎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 −И</m:t>
                      </m:r>
                    </m:oMath>
                  </m:oMathPara>
                </a14:m>
                <a:endParaRPr lang="ru-RU" sz="3200" b="1" dirty="0">
                  <a:solidFill>
                    <a:schemeClr val="accent2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67492" y="1508757"/>
                <a:ext cx="3240311" cy="58477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1530859" y="2629986"/>
                <a:ext cx="2820324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𝟑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𝟒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 ÷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𝟏𝟎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 −В</m:t>
                      </m:r>
                    </m:oMath>
                  </m:oMathPara>
                </a14:m>
                <a:endParaRPr lang="ru-RU" sz="3200" b="1" dirty="0">
                  <a:solidFill>
                    <a:schemeClr val="accent2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30859" y="2629986"/>
                <a:ext cx="2820324" cy="58477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1564097" y="3900114"/>
                <a:ext cx="3572645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𝟕𝟒𝟏𝟔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÷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𝟏𝟎𝟎𝟎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 −К</m:t>
                      </m:r>
                    </m:oMath>
                  </m:oMathPara>
                </a14:m>
                <a:endParaRPr lang="ru-RU" sz="3200" b="1" dirty="0">
                  <a:solidFill>
                    <a:schemeClr val="accent2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64097" y="3900114"/>
                <a:ext cx="3572645" cy="58477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/>
              <p:cNvSpPr txBox="1"/>
              <p:nvPr/>
            </p:nvSpPr>
            <p:spPr>
              <a:xfrm>
                <a:off x="1696072" y="3496361"/>
                <a:ext cx="3302827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𝟏𝟑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,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𝟏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</a:rPr>
                        <m:t> ×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𝟏𝟎𝟎</m:t>
                      </m:r>
                      <m:r>
                        <a:rPr lang="ru-RU" sz="3200" b="1" i="1" smtClean="0">
                          <a:solidFill>
                            <a:schemeClr val="accent2"/>
                          </a:solidFill>
                          <a:effectLst/>
                          <a:latin typeface="Cambria Math"/>
                          <a:ea typeface="Cambria Math"/>
                        </a:rPr>
                        <m:t> −А</m:t>
                      </m:r>
                    </m:oMath>
                  </m:oMathPara>
                </a14:m>
                <a:endParaRPr lang="ru-RU" sz="3200" b="1" dirty="0">
                  <a:solidFill>
                    <a:schemeClr val="accent2"/>
                  </a:solidFill>
                  <a:effectLst/>
                </a:endParaRPr>
              </a:p>
            </p:txBody>
          </p:sp>
        </mc:Choice>
        <mc:Fallback xmlns="">
          <p:sp>
            <p:nvSpPr>
              <p:cNvPr id="12" name="TextBox 1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96072" y="3496361"/>
                <a:ext cx="3302827" cy="58477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5179971"/>
              </p:ext>
            </p:extLst>
          </p:nvPr>
        </p:nvGraphicFramePr>
        <p:xfrm>
          <a:off x="1497874" y="4750488"/>
          <a:ext cx="6096000" cy="889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62,4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3,176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1,25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7800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0,34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7,416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1310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Segoe Print" pitchFamily="2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b="1" dirty="0">
                        <a:latin typeface="Segoe Print" pitchFamily="2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2523375" y="5085184"/>
            <a:ext cx="4828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latin typeface="Segoe Print" pitchFamily="2" charset="0"/>
              </a:rPr>
              <a:t>р</a:t>
            </a:r>
            <a:endParaRPr lang="ru-RU" sz="3600" dirty="0">
              <a:latin typeface="Segoe Print" pitchFamily="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901742" y="5177516"/>
            <a:ext cx="47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И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835696" y="5223683"/>
            <a:ext cx="4203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П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287647" y="5177516"/>
            <a:ext cx="4700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Segoe Print" pitchFamily="2" charset="0"/>
              </a:rPr>
              <a:t>И</a:t>
            </a:r>
            <a:endParaRPr lang="ru-RU" sz="2400" b="1" dirty="0">
              <a:latin typeface="Segoe Print" pitchFamily="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524142" y="5177515"/>
            <a:ext cx="42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Segoe Print" pitchFamily="2" charset="0"/>
              </a:rPr>
              <a:t>В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980562" y="5156520"/>
            <a:ext cx="42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Segoe Print" pitchFamily="2" charset="0"/>
              </a:rPr>
              <a:t>В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7020272" y="5107346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Segoe Print" pitchFamily="2" charset="0"/>
              </a:rPr>
              <a:t>А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6156176" y="5132308"/>
            <a:ext cx="47961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latin typeface="Segoe Print" pitchFamily="2" charset="0"/>
              </a:rPr>
              <a:t>К</a:t>
            </a:r>
          </a:p>
        </p:txBody>
      </p:sp>
      <p:pic>
        <p:nvPicPr>
          <p:cNvPr id="1026" name="Picture 2" descr="C:\Users\K 18\Desktop\открытый урок\privivka-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0862" y="1548465"/>
            <a:ext cx="3267894" cy="2413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30319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2450216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02117" y="1272672"/>
            <a:ext cx="3147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в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6003" y="1063257"/>
            <a:ext cx="1481192" cy="96177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39774" y="1020943"/>
            <a:ext cx="1162426" cy="114979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97344" y="1461409"/>
            <a:ext cx="13965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купил  2,5 кг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6830305" y="1461409"/>
            <a:ext cx="3565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, </a:t>
            </a:r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259" y="1081504"/>
            <a:ext cx="1387917" cy="92527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01552" y="2619868"/>
            <a:ext cx="2347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 10 раз меньше, чем </a:t>
            </a:r>
            <a:endParaRPr lang="ru-RU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3700" y="2372717"/>
            <a:ext cx="1481192" cy="961772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19666" y="2756651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,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4806814" y="2706031"/>
            <a:ext cx="3481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а 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024" y="2372717"/>
            <a:ext cx="1434157" cy="96177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6664605" y="2758075"/>
            <a:ext cx="24280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в</a:t>
            </a:r>
            <a:r>
              <a:rPr lang="ru-RU" dirty="0" smtClean="0"/>
              <a:t> 100 раз больше, чем </a:t>
            </a:r>
            <a:endParaRPr lang="ru-RU" dirty="0"/>
          </a:p>
        </p:txBody>
      </p:sp>
      <p:pic>
        <p:nvPicPr>
          <p:cNvPr id="18" name="Рисунок 1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1231" y="3616124"/>
            <a:ext cx="1293312" cy="862208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941796" y="4199697"/>
            <a:ext cx="2423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2080784" y="3940483"/>
            <a:ext cx="2414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Сколько килограммов </a:t>
            </a:r>
            <a:endParaRPr lang="ru-RU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874" y="3536472"/>
            <a:ext cx="1686258" cy="1121361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6126215" y="3946653"/>
            <a:ext cx="811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/>
              <a:t>к</a:t>
            </a:r>
            <a:r>
              <a:rPr lang="ru-RU" dirty="0" smtClean="0"/>
              <a:t>упил </a:t>
            </a:r>
            <a:endParaRPr lang="ru-RU" dirty="0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0557" y="4941168"/>
            <a:ext cx="1162426" cy="1149791"/>
          </a:xfrm>
          <a:prstGeom prst="rect">
            <a:avLst/>
          </a:prstGeom>
        </p:spPr>
      </p:pic>
      <p:sp>
        <p:nvSpPr>
          <p:cNvPr id="25" name="TextBox 24"/>
          <p:cNvSpPr txBox="1"/>
          <p:nvPr/>
        </p:nvSpPr>
        <p:spPr>
          <a:xfrm>
            <a:off x="2184170" y="5331397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26" name="TextBox 25"/>
          <p:cNvSpPr txBox="1"/>
          <p:nvPr/>
        </p:nvSpPr>
        <p:spPr>
          <a:xfrm>
            <a:off x="4105120" y="293270"/>
            <a:ext cx="10887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Задача</a:t>
            </a:r>
            <a:endParaRPr lang="ru-RU" sz="24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023" y="458783"/>
            <a:ext cx="1797094" cy="2005252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8570" y="3094526"/>
            <a:ext cx="1797094" cy="200525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74594" y="5331563"/>
            <a:ext cx="2952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0270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1772816"/>
            <a:ext cx="745114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Самостоятельная работа</a:t>
            </a:r>
          </a:p>
          <a:p>
            <a:pPr algn="ctr"/>
            <a:r>
              <a:rPr lang="ru-RU" sz="5400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Стр. 40 № 117</a:t>
            </a:r>
            <a:endParaRPr lang="ru-RU" sz="5400" b="0" cap="none" spc="0" dirty="0" smtClean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1532" y="3717032"/>
            <a:ext cx="645574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0" cap="none" spc="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Домашнее задание </a:t>
            </a:r>
          </a:p>
          <a:p>
            <a:pPr algn="ctr"/>
            <a:r>
              <a:rPr lang="ru-RU" sz="5400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Стр.40 № </a:t>
            </a:r>
            <a:r>
              <a:rPr lang="ru-RU" sz="5400" dirty="0" smtClean="0">
                <a:ln w="0"/>
                <a:solidFill>
                  <a:schemeClr val="accent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118 (1,2 ст.)</a:t>
            </a:r>
            <a:endParaRPr lang="ru-RU" sz="5400" b="0" cap="none" spc="0" dirty="0">
              <a:ln w="0"/>
              <a:solidFill>
                <a:schemeClr val="accent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71589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858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</TotalTime>
  <Words>147</Words>
  <Application>Microsoft Office PowerPoint</Application>
  <PresentationFormat>Экран (4:3)</PresentationFormat>
  <Paragraphs>48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K 18</dc:creator>
  <cp:lastModifiedBy>K 18</cp:lastModifiedBy>
  <cp:revision>18</cp:revision>
  <dcterms:created xsi:type="dcterms:W3CDTF">2021-11-11T10:20:47Z</dcterms:created>
  <dcterms:modified xsi:type="dcterms:W3CDTF">2021-11-16T09:33:17Z</dcterms:modified>
</cp:coreProperties>
</file>