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3" r:id="rId3"/>
    <p:sldId id="263" r:id="rId4"/>
    <p:sldId id="270" r:id="rId5"/>
    <p:sldId id="259" r:id="rId6"/>
    <p:sldId id="264" r:id="rId7"/>
    <p:sldId id="265" r:id="rId8"/>
    <p:sldId id="275" r:id="rId9"/>
    <p:sldId id="267" r:id="rId10"/>
    <p:sldId id="274" r:id="rId11"/>
    <p:sldId id="276" r:id="rId12"/>
    <p:sldId id="272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F0968A4-6B0C-40E1-BF5F-5349E6ED81D6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2E76E1C-637B-4623-8F48-5BBDA8071C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studopedia.su/19_145876_psihoaktivnie-veshchestva.htm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jpeg"/><Relationship Id="rId21" Type="http://schemas.openxmlformats.org/officeDocument/2006/relationships/image" Target="../media/image21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3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357430"/>
            <a:ext cx="7406640" cy="1357346"/>
          </a:xfrm>
        </p:spPr>
        <p:txBody>
          <a:bodyPr>
            <a:noAutofit/>
          </a:bodyPr>
          <a:lstStyle/>
          <a:p>
            <a:pPr algn="ctr"/>
            <a:r>
              <a:rPr lang="ru-RU" sz="3200" b="1" smtClean="0">
                <a:solidFill>
                  <a:schemeClr val="tx1"/>
                </a:solidFill>
                <a:effectLst/>
              </a:rPr>
              <a:t>Мозговой штурм</a:t>
            </a:r>
            <a:endParaRPr lang="ru-RU" sz="3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857364"/>
            <a:ext cx="7406640" cy="1857412"/>
          </a:xfrm>
        </p:spPr>
        <p:txBody>
          <a:bodyPr>
            <a:noAutofit/>
          </a:bodyPr>
          <a:lstStyle/>
          <a:p>
            <a:pPr lvl="0" algn="ctr"/>
            <a:r>
              <a:rPr lang="ru-RU" sz="3200" b="1" dirty="0" smtClean="0">
                <a:solidFill>
                  <a:schemeClr val="tx1"/>
                </a:solidFill>
              </a:rPr>
              <a:t>Итак, главный вопрос нашего занятия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 «Как быть с ПАВ?»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14356"/>
            <a:ext cx="7498080" cy="553404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Рефлексия</a:t>
            </a:r>
          </a:p>
          <a:p>
            <a:pPr algn="ctr">
              <a:buNone/>
            </a:pPr>
            <a:endParaRPr lang="ru-RU" b="1" i="1" dirty="0" smtClean="0"/>
          </a:p>
          <a:p>
            <a:pPr>
              <a:buNone/>
            </a:pPr>
            <a:r>
              <a:rPr lang="ru-RU" dirty="0" smtClean="0"/>
              <a:t>Расскажите о впечатлениях, полученных вами на этом занятии.</a:t>
            </a:r>
          </a:p>
          <a:p>
            <a:pPr>
              <a:buNone/>
            </a:pPr>
            <a:r>
              <a:rPr lang="ru-RU" dirty="0" smtClean="0"/>
              <a:t> Что вам понравилось? </a:t>
            </a:r>
          </a:p>
          <a:p>
            <a:pPr>
              <a:buNone/>
            </a:pPr>
            <a:r>
              <a:rPr lang="ru-RU" dirty="0" smtClean="0"/>
              <a:t>Что было интересным, полезным? </a:t>
            </a:r>
          </a:p>
          <a:p>
            <a:pPr>
              <a:buNone/>
            </a:pPr>
            <a:r>
              <a:rPr lang="ru-RU" dirty="0" smtClean="0"/>
              <a:t>Что не понравилось? </a:t>
            </a:r>
          </a:p>
          <a:p>
            <a:pPr>
              <a:buNone/>
            </a:pPr>
            <a:r>
              <a:rPr lang="ru-RU" dirty="0" smtClean="0"/>
              <a:t>Удалось ли узнать что-то новое о себе?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/>
              </a:rPr>
              <a:t>Все в твоих руках!</a:t>
            </a:r>
            <a:endParaRPr lang="ru-RU" b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4" name="Содержимое 3" descr="http://img-2007-07.photosight.ru/24/22125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428736"/>
            <a:ext cx="719191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850064"/>
            <a:ext cx="7696224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1. </a:t>
            </a:r>
            <a:r>
              <a:rPr lang="en-US" u="sng" dirty="0" smtClean="0">
                <a:solidFill>
                  <a:schemeClr val="tx1"/>
                </a:solidFill>
              </a:rPr>
              <a:t>https://ru.wikipedia.org/wiki/</a:t>
            </a:r>
            <a:r>
              <a:rPr lang="ru-RU" u="sng" dirty="0" err="1" smtClean="0">
                <a:solidFill>
                  <a:schemeClr val="tx1"/>
                </a:solidFill>
              </a:rPr>
              <a:t>Психоактивное_вещество</a:t>
            </a:r>
            <a:endParaRPr lang="ru-RU" u="sng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https://studopedia.su/19_145876_psihoaktivnie-veshchestva.html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3. </a:t>
            </a:r>
            <a:r>
              <a:rPr lang="en-US" dirty="0" smtClean="0">
                <a:solidFill>
                  <a:schemeClr val="tx1"/>
                </a:solidFill>
              </a:rPr>
              <a:t>https://yandex.ru/images/search?text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/>
          </a:bodyPr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effectLst/>
              </a:rPr>
              <a:t>государственное бюджетное общеобразовательное учреждение Самарской области основная общеобразовательная школа с. Заволжье муниципального района Приволжский Самарской области</a:t>
            </a:r>
            <a:br>
              <a:rPr lang="ru-RU" sz="1100" b="1" dirty="0" smtClean="0">
                <a:solidFill>
                  <a:schemeClr val="tx1"/>
                </a:solidFill>
                <a:effectLst/>
              </a:rPr>
            </a:br>
            <a:r>
              <a:rPr lang="ru-RU" sz="1100" b="1" dirty="0" smtClean="0">
                <a:solidFill>
                  <a:schemeClr val="tx1"/>
                </a:solidFill>
                <a:effectLst/>
              </a:rPr>
              <a:t>Юридический адрес: 445554 Самарская область, муниципальный район Приволжский,</a:t>
            </a:r>
            <a:br>
              <a:rPr lang="ru-RU" sz="1100" b="1" dirty="0" smtClean="0">
                <a:solidFill>
                  <a:schemeClr val="tx1"/>
                </a:solidFill>
                <a:effectLst/>
              </a:rPr>
            </a:br>
            <a:r>
              <a:rPr lang="ru-RU" sz="1100" b="1" dirty="0" smtClean="0">
                <a:solidFill>
                  <a:schemeClr val="tx1"/>
                </a:solidFill>
                <a:effectLst/>
              </a:rPr>
              <a:t>с. Заволжье, ул. Школьная, дом 22</a:t>
            </a:r>
            <a:br>
              <a:rPr lang="ru-RU" sz="1100" b="1" dirty="0" smtClean="0">
                <a:solidFill>
                  <a:schemeClr val="tx1"/>
                </a:solidFill>
                <a:effectLst/>
              </a:rPr>
            </a:b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тел/факс 8(84647)97447			</a:t>
            </a:r>
            <a:r>
              <a:rPr lang="en-US" sz="1100" b="1" u="sng" dirty="0" smtClean="0">
                <a:solidFill>
                  <a:schemeClr val="tx1"/>
                </a:solidFill>
                <a:effectLst/>
              </a:rPr>
              <a:t>e</a:t>
            </a: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-</a:t>
            </a:r>
            <a:r>
              <a:rPr lang="en-US" sz="1100" b="1" u="sng" dirty="0" smtClean="0">
                <a:solidFill>
                  <a:schemeClr val="tx1"/>
                </a:solidFill>
                <a:effectLst/>
              </a:rPr>
              <a:t>mail</a:t>
            </a: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: </a:t>
            </a:r>
            <a:r>
              <a:rPr lang="en-US" sz="1100" b="1" u="sng" dirty="0" err="1" smtClean="0">
                <a:solidFill>
                  <a:schemeClr val="tx1"/>
                </a:solidFill>
                <a:effectLst/>
              </a:rPr>
              <a:t>zavscool</a:t>
            </a: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_</a:t>
            </a:r>
            <a:r>
              <a:rPr lang="en-US" sz="1100" b="1" u="sng" dirty="0" err="1" smtClean="0">
                <a:solidFill>
                  <a:schemeClr val="tx1"/>
                </a:solidFill>
                <a:effectLst/>
              </a:rPr>
              <a:t>pv</a:t>
            </a: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@</a:t>
            </a:r>
            <a:r>
              <a:rPr lang="en-US" sz="1100" b="1" u="sng" dirty="0" smtClean="0">
                <a:solidFill>
                  <a:schemeClr val="tx1"/>
                </a:solidFill>
                <a:effectLst/>
              </a:rPr>
              <a:t>mail</a:t>
            </a:r>
            <a:r>
              <a:rPr lang="ru-RU" sz="1100" b="1" u="sng" dirty="0" smtClean="0">
                <a:solidFill>
                  <a:schemeClr val="tx1"/>
                </a:solidFill>
                <a:effectLst/>
              </a:rPr>
              <a:t>.</a:t>
            </a:r>
            <a:r>
              <a:rPr lang="en-US" sz="1100" b="1" u="sng" dirty="0" err="1" smtClean="0">
                <a:solidFill>
                  <a:schemeClr val="tx1"/>
                </a:solidFill>
                <a:effectLst/>
              </a:rPr>
              <a:t>ru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579332"/>
          </a:xfrm>
        </p:spPr>
        <p:txBody>
          <a:bodyPr>
            <a:normAutofit/>
          </a:bodyPr>
          <a:lstStyle/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Тренинг «Как </a:t>
            </a:r>
            <a:r>
              <a:rPr lang="ru-RU" sz="4000" b="1" dirty="0" smtClean="0">
                <a:solidFill>
                  <a:schemeClr val="tx1"/>
                </a:solidFill>
              </a:rPr>
              <a:t>быть с ПАВ</a:t>
            </a:r>
            <a:r>
              <a:rPr lang="ru-RU" sz="4000" b="1" dirty="0" smtClean="0">
                <a:solidFill>
                  <a:schemeClr val="tx1"/>
                </a:solidFill>
              </a:rPr>
              <a:t>?»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</a:endParaRPr>
          </a:p>
          <a:p>
            <a:pPr algn="ctr"/>
            <a:endParaRPr lang="ru-RU" sz="4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Учитель: Н.Г.Антонова</a:t>
            </a:r>
          </a:p>
          <a:p>
            <a:pPr algn="ctr"/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2021 </a:t>
            </a:r>
            <a:r>
              <a:rPr lang="ru-RU" sz="2400" b="1" dirty="0" smtClean="0">
                <a:solidFill>
                  <a:schemeClr val="tx1"/>
                </a:solidFill>
              </a:rPr>
              <a:t>г.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1142984"/>
            <a:ext cx="7406640" cy="2214578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chemeClr val="tx1"/>
                </a:solidFill>
                <a:effectLst/>
              </a:rPr>
              <a:t>Психоактивное</a:t>
            </a:r>
            <a:r>
              <a:rPr lang="ru-RU" sz="2400" b="1" dirty="0" smtClean="0">
                <a:solidFill>
                  <a:schemeClr val="tx1"/>
                </a:solidFill>
                <a:effectLst/>
              </a:rPr>
              <a:t> вещество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 — любое вещество или смесь естественного или искусственного происхождения, которое влияет на функционирование центральной нервной системы, приводя к изменению психического состояния</a:t>
            </a:r>
            <a:r>
              <a:rPr lang="ru-RU" sz="2400" baseline="3000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иногда вплоть до изменённого состояния сознания. </a:t>
            </a:r>
            <a:endParaRPr lang="ru-RU" sz="2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7406640" cy="242889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В соответствии с </a:t>
            </a:r>
            <a:r>
              <a:rPr lang="ru-RU" sz="2400" b="1" dirty="0" smtClean="0">
                <a:solidFill>
                  <a:schemeClr val="tx1"/>
                </a:solidFill>
              </a:rPr>
              <a:t>МКБ-10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(международной классификацией болезней)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к ним относятся: </a:t>
            </a:r>
            <a:r>
              <a:rPr lang="ru-RU" sz="2400" b="1" dirty="0" smtClean="0">
                <a:solidFill>
                  <a:schemeClr val="tx1"/>
                </a:solidFill>
              </a:rPr>
              <a:t>алкоголь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опиоиды</a:t>
            </a:r>
            <a:r>
              <a:rPr lang="ru-RU" sz="2400" dirty="0" smtClean="0">
                <a:solidFill>
                  <a:schemeClr val="tx1"/>
                </a:solidFill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</a:rPr>
              <a:t>каннабиноиды</a:t>
            </a:r>
            <a:r>
              <a:rPr lang="ru-RU" sz="2400" dirty="0" smtClean="0">
                <a:solidFill>
                  <a:schemeClr val="tx1"/>
                </a:solidFill>
              </a:rPr>
              <a:t>, седативные или снотворные вещества, </a:t>
            </a:r>
            <a:r>
              <a:rPr lang="ru-RU" sz="2400" b="1" dirty="0" smtClean="0">
                <a:solidFill>
                  <a:schemeClr val="tx1"/>
                </a:solidFill>
              </a:rPr>
              <a:t>кокаин</a:t>
            </a:r>
            <a:r>
              <a:rPr lang="ru-RU" sz="2400" dirty="0" smtClean="0">
                <a:solidFill>
                  <a:schemeClr val="tx1"/>
                </a:solidFill>
              </a:rPr>
              <a:t>, другие стимуляторы, в том числе кофеин, галлюциногены, </a:t>
            </a:r>
            <a:r>
              <a:rPr lang="ru-RU" sz="2400" b="1" dirty="0" smtClean="0">
                <a:solidFill>
                  <a:schemeClr val="tx1"/>
                </a:solidFill>
              </a:rPr>
              <a:t>табак</a:t>
            </a:r>
            <a:r>
              <a:rPr lang="ru-RU" sz="2400" dirty="0" smtClean="0">
                <a:solidFill>
                  <a:schemeClr val="tx1"/>
                </a:solidFill>
              </a:rPr>
              <a:t>, летучие растворители.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214290"/>
            <a:ext cx="2500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Глоссарий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407196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</a:rPr>
              <a:t>Социализация </a:t>
            </a:r>
            <a:r>
              <a:rPr lang="ru-RU" sz="2400" dirty="0" smtClean="0">
                <a:solidFill>
                  <a:schemeClr val="tx1"/>
                </a:solidFill>
                <a:effectLst/>
              </a:rPr>
              <a:t>– это освоение различных социальных ролей, а также усвоение этических и культурных ценностей и норм, которое начинается в раннем детстве и продолжается до глубокой старости. </a:t>
            </a: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</a:rPr>
            </a:br>
            <a:r>
              <a:rPr lang="ru-RU" sz="2400" b="1" i="1" dirty="0" smtClean="0">
                <a:solidFill>
                  <a:schemeClr val="tx1"/>
                </a:solidFill>
                <a:effectLst/>
                <a:latin typeface="+mn-lt"/>
              </a:rPr>
              <a:t>Здоровый образ жизни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+mn-lt"/>
              </a:rPr>
              <a:t>(ЗОЖ) — образ жизни образ жизни человека, направленный на профилактику болезней и укрепление здоровья.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214686"/>
            <a:ext cx="7406640" cy="328614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4214818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Духовно</a:t>
            </a:r>
            <a:r>
              <a:rPr lang="ru-RU" sz="2400" i="1" dirty="0" smtClean="0"/>
              <a:t>-</a:t>
            </a:r>
            <a:r>
              <a:rPr lang="ru-RU" sz="2400" b="1" i="1" dirty="0" smtClean="0"/>
              <a:t>нравственные</a:t>
            </a:r>
            <a:r>
              <a:rPr lang="ru-RU" sz="2400" i="1" dirty="0" smtClean="0"/>
              <a:t> </a:t>
            </a:r>
            <a:r>
              <a:rPr lang="ru-RU" sz="2400" b="1" i="1" dirty="0" smtClean="0"/>
              <a:t>ценности </a:t>
            </a:r>
            <a:r>
              <a:rPr lang="ru-RU" sz="2400" dirty="0" smtClean="0"/>
              <a:t> – это совокупность интересов, знаний, предпочтений, существенно значимых для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68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Этапы социализации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428736"/>
            <a:ext cx="2928958" cy="5073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 smtClean="0"/>
              <a:t>Дотрудовой</a:t>
            </a:r>
            <a:endParaRPr lang="ru-RU" sz="2800" b="1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786182" y="1428736"/>
            <a:ext cx="2143140" cy="507366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8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Т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рудовой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6143636" y="1428736"/>
            <a:ext cx="2786082" cy="507366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8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После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трудовой</a:t>
            </a: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19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1142976" y="2214554"/>
            <a:ext cx="2071702" cy="314327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Детский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сад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Школа 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СУЗ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noProof="0" dirty="0" smtClean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hade val="30000"/>
                    <a:satMod val="1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ВУЗ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3428992" y="2071678"/>
            <a:ext cx="3000396" cy="3214710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2000" b="1" dirty="0" smtClean="0">
              <a:solidFill>
                <a:schemeClr val="tx2">
                  <a:shade val="30000"/>
                  <a:satMod val="150000"/>
                </a:schemeClr>
              </a:solidFill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0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Работа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2000" b="1" dirty="0" smtClean="0">
              <a:solidFill>
                <a:schemeClr val="tx2">
                  <a:shade val="30000"/>
                  <a:satMod val="150000"/>
                </a:schemeClr>
              </a:solidFill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000" b="1" dirty="0">
                <a:solidFill>
                  <a:schemeClr val="tx2">
                    <a:shade val="30000"/>
                    <a:satMod val="1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овышение квалификации </a:t>
            </a: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2000" b="1" dirty="0" smtClean="0">
              <a:solidFill>
                <a:schemeClr val="tx2">
                  <a:shade val="30000"/>
                  <a:satMod val="150000"/>
                </a:schemeClr>
              </a:solidFill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000" b="1" dirty="0">
                <a:solidFill>
                  <a:schemeClr val="tx2">
                    <a:shade val="30000"/>
                    <a:satMod val="150000"/>
                  </a:schemeClr>
                </a:solidFill>
              </a:rPr>
              <a:t>П</a:t>
            </a:r>
            <a:r>
              <a:rPr lang="ru-RU" sz="20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рофессиональная переподготовка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6500826" y="2000240"/>
            <a:ext cx="2000264" cy="2000264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ru-RU" sz="2000" b="1" dirty="0" smtClean="0">
              <a:solidFill>
                <a:schemeClr val="tx2">
                  <a:shade val="30000"/>
                  <a:satMod val="150000"/>
                </a:schemeClr>
              </a:solidFill>
            </a:endParaRPr>
          </a:p>
          <a:p>
            <a:pPr marL="27432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2000" b="1" dirty="0" smtClean="0">
                <a:solidFill>
                  <a:schemeClr val="tx2">
                    <a:shade val="30000"/>
                    <a:satMod val="150000"/>
                  </a:schemeClr>
                </a:solidFill>
              </a:rPr>
              <a:t>Пенсия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30000"/>
                  <a:satMod val="1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687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Линия жизни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928662" y="3571876"/>
            <a:ext cx="7072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http://cdn.a4y.biz/pics/2016-08/06/4d90395898fcef312d9abe68c3c810f3_M.jpg"/>
          <p:cNvPicPr/>
          <p:nvPr/>
        </p:nvPicPr>
        <p:blipFill>
          <a:blip r:embed="rId2" cstate="print"/>
          <a:srcRect l="10400" r="13200"/>
          <a:stretch>
            <a:fillRect/>
          </a:stretch>
        </p:blipFill>
        <p:spPr bwMode="auto">
          <a:xfrm>
            <a:off x="0" y="2714620"/>
            <a:ext cx="1000132" cy="135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clipart-library.com/images/8i65EzeM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2500306"/>
            <a:ext cx="1071538" cy="1590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единительная линия 10"/>
          <p:cNvCxnSpPr/>
          <p:nvPr/>
        </p:nvCxnSpPr>
        <p:spPr>
          <a:xfrm rot="5400000">
            <a:off x="3250397" y="3607595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751521" y="3606801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 descr="https://im0-tub-ru.yandex.net/i?id=8b0b32cbb4570e859d5d5281ab83c02f-l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857364"/>
            <a:ext cx="2357454" cy="162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fototelegraf.ru/wp-content/uploads/2015/01/pravda-o-semiah-s-detmi-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643314"/>
            <a:ext cx="235745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we18.ru/wp-content/uploads/bigstock-education-elementary-school-77386442-1024x67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1643050"/>
            <a:ext cx="2357454" cy="173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im0-tub-ru.yandex.net/i?id=9900d03648fcd29dd69172d43e2092bc&amp;n=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1538" y="3786190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www.teclasap.com.br/wp-content/uploads/2013/04/esportes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1500174"/>
            <a:ext cx="2357454" cy="1695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realsovety.com/wp-content/uploads/2011/11/plohaja_kompanija.jpg"/>
          <p:cNvPicPr/>
          <p:nvPr/>
        </p:nvPicPr>
        <p:blipFill>
          <a:blip r:embed="rId9" cstate="print"/>
          <a:srcRect l="3200" t="2955" r="3600" b="3636"/>
          <a:stretch>
            <a:fillRect/>
          </a:stretch>
        </p:blipFill>
        <p:spPr bwMode="auto">
          <a:xfrm>
            <a:off x="1142976" y="4000504"/>
            <a:ext cx="235745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www.csu.de/generated/pics/Fotolia_36585609_M_ac30ab7f83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2714620"/>
            <a:ext cx="2359024" cy="140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C:\Users\Maxim\Desktop\wedding-loan-bad-credit-image-1024x700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43306" y="2214554"/>
            <a:ext cx="2368652" cy="1615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ds04.infourok.ru/uploads/ex/0751/0005aca0-7173d437/hello_html_m1f453aa5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43306" y="1928802"/>
            <a:ext cx="235745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sbk44.ru/wp-content/uploads/2017/08/Portrait-of-a-Happy-Family-in-a-Log-Cabin-House-49677947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643306" y="1571612"/>
            <a:ext cx="2357454" cy="1543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www.molgvardia.ru/sites/default/files/2016/08/20140818112231_34b3c_1280x1280.jpg"/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643306" y="1285860"/>
            <a:ext cx="2357454" cy="148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covenantchristianaurora.org/wp-content/uploads/2014/06/photodune-1678340-graduation-group-m.jpg"/>
          <p:cNvPicPr/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2976" y="1285860"/>
            <a:ext cx="2357454" cy="158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static-2.akipress.org/127/.storage/limon/images/2014neww/02d3ce02682088ed1ed76fa202a901e2.jpg"/>
          <p:cNvPicPr/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71868" y="4143380"/>
            <a:ext cx="235745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://www.slonves.by/wp-content/uploads/2017/11/alcoholic-father-frightened-wife-child-600w.jpg"/>
          <p:cNvPicPr/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571868" y="4286256"/>
            <a:ext cx="235745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mtdata.ru/u16/photo4315/20390844200-0/original.jpg"/>
          <p:cNvPicPr/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571868" y="4714884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s://im0-tub-ru.yandex.net/i?id=19842ea34e038d380db11aa25ab96ec0-l&amp;n=13"/>
          <p:cNvPicPr/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143636" y="2357430"/>
            <a:ext cx="1952625" cy="115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://finforum.org/uploads/fcfb00ce779d01d83933184156221cd2.jpg"/>
          <p:cNvPicPr/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143636" y="1142984"/>
            <a:ext cx="2000264" cy="1188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https://versiya.info/uploads/posts/2017-08/1502090962_5-1.jpg"/>
          <p:cNvPicPr/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072198" y="3571876"/>
            <a:ext cx="171451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s://i.ytimg.com/vi/BOrIHg_9qU4/maxresdefault.jpg"/>
          <p:cNvPicPr/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143636" y="5072074"/>
            <a:ext cx="192882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://polytika.ru/wp-content/uploads/2015/09/16_uvolnenie.jpg"/>
          <p:cNvPicPr/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571868" y="4929198"/>
            <a:ext cx="23574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357430"/>
            <a:ext cx="7406640" cy="135734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</a:rPr>
              <a:t>Упражнение «Узники и стражники»</a:t>
            </a:r>
            <a:endParaRPr lang="ru-RU" sz="320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Формирование самооценки</a:t>
            </a:r>
            <a:br>
              <a:rPr lang="ru-RU" sz="32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Здоровый человек    Потребитель ПАВ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42976" y="6500834"/>
            <a:ext cx="13573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Выноска-облако 6"/>
          <p:cNvSpPr/>
          <p:nvPr/>
        </p:nvSpPr>
        <p:spPr>
          <a:xfrm>
            <a:off x="1071538" y="5286388"/>
            <a:ext cx="1285884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мечта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1678761" y="5822173"/>
            <a:ext cx="135732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285984" y="5143512"/>
            <a:ext cx="114300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Содержимое 12" descr="http://ped-kopilka.ru/upload/blogs2/2017/5/31402_449abeb318de9de9ec91c68e910cb4b4.jpg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4214818"/>
            <a:ext cx="922322" cy="74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 rot="5400000" flipH="1" flipV="1">
            <a:off x="2608249" y="4464057"/>
            <a:ext cx="135732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214678" y="3786190"/>
            <a:ext cx="85725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 descr="http://xn--80aae0ashccrq6m.xn--p1ai/images/product_images/info_images/724741-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928934"/>
            <a:ext cx="714380" cy="76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Прямая со стрелкой 18"/>
          <p:cNvCxnSpPr/>
          <p:nvPr/>
        </p:nvCxnSpPr>
        <p:spPr>
          <a:xfrm rot="5400000" flipH="1" flipV="1">
            <a:off x="3428992" y="3286124"/>
            <a:ext cx="100013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857620" y="2786058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Рисунок 21" descr="http://www.usgg.ru/uploads/posts/2017-11/1511164111_24be1044e57cdc3c60be41262e7ccf1a.jpg"/>
          <p:cNvPicPr/>
          <p:nvPr/>
        </p:nvPicPr>
        <p:blipFill>
          <a:blip r:embed="rId4" cstate="print"/>
          <a:srcRect l="23404" r="21277"/>
          <a:stretch>
            <a:fillRect/>
          </a:stretch>
        </p:blipFill>
        <p:spPr bwMode="auto">
          <a:xfrm>
            <a:off x="4000496" y="1428736"/>
            <a:ext cx="785818" cy="124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Прямая соединительная линия 23"/>
          <p:cNvCxnSpPr/>
          <p:nvPr/>
        </p:nvCxnSpPr>
        <p:spPr>
          <a:xfrm>
            <a:off x="5286380" y="2786058"/>
            <a:ext cx="257176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Выноска-облако 24"/>
          <p:cNvSpPr/>
          <p:nvPr/>
        </p:nvSpPr>
        <p:spPr>
          <a:xfrm>
            <a:off x="5357818" y="1643050"/>
            <a:ext cx="1285884" cy="928694"/>
          </a:xfrm>
          <a:prstGeom prst="cloudCallou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мечта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5286380" y="1571612"/>
            <a:ext cx="185738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 flipH="1" flipV="1">
            <a:off x="6108711" y="2178041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6072992" y="2571744"/>
            <a:ext cx="199947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Содержимое 36" descr="https://im0-tub-ru.yandex.net/i?id=e5a1059b14fb981f8ee786287026f218-l&amp;n=13"/>
          <p:cNvPicPr>
            <a:picLocks noGrp="1"/>
          </p:cNvPicPr>
          <p:nvPr>
            <p:ph sz="half" idx="2"/>
          </p:nvPr>
        </p:nvPicPr>
        <p:blipFill>
          <a:blip r:embed="rId5" cstate="print"/>
          <a:srcRect l="30357" r="25000"/>
          <a:stretch>
            <a:fillRect/>
          </a:stretch>
        </p:blipFill>
        <p:spPr bwMode="auto">
          <a:xfrm>
            <a:off x="6786578" y="2143116"/>
            <a:ext cx="275695" cy="56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Прямая соединительная линия 41"/>
          <p:cNvCxnSpPr/>
          <p:nvPr/>
        </p:nvCxnSpPr>
        <p:spPr>
          <a:xfrm>
            <a:off x="6929454" y="3571876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Рисунок 43" descr="https://im0-tub-ru.yandex.net/i?id=498922bd91ed005b2754e27cf2534e57-l&amp;n=1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3214686"/>
            <a:ext cx="346611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Прямая со стрелкой 45"/>
          <p:cNvCxnSpPr/>
          <p:nvPr/>
        </p:nvCxnSpPr>
        <p:spPr>
          <a:xfrm rot="5400000" flipH="1" flipV="1">
            <a:off x="7108843" y="3178173"/>
            <a:ext cx="78581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6715934" y="3785396"/>
            <a:ext cx="199947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7643834" y="4786322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Рисунок 53" descr="https://im0-tub-ru.yandex.net/i?id=b1e8a50536e387b29a61e4b250bd7604-l&amp;n=13"/>
          <p:cNvPicPr/>
          <p:nvPr/>
        </p:nvPicPr>
        <p:blipFill>
          <a:blip r:embed="rId7" cstate="print"/>
          <a:srcRect l="22222" r="22222"/>
          <a:stretch>
            <a:fillRect/>
          </a:stretch>
        </p:blipFill>
        <p:spPr bwMode="auto">
          <a:xfrm>
            <a:off x="7858148" y="3857628"/>
            <a:ext cx="357190" cy="838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7" name="Прямая со стрелкой 56"/>
          <p:cNvCxnSpPr/>
          <p:nvPr/>
        </p:nvCxnSpPr>
        <p:spPr>
          <a:xfrm rot="5400000" flipH="1" flipV="1">
            <a:off x="7608909" y="4178305"/>
            <a:ext cx="121444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rot="5400000">
            <a:off x="7430314" y="4571214"/>
            <a:ext cx="1999470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8001024" y="5572140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Рисунок 63" descr="https://st.depositphotos.com/1724125/1207/v/450/depositphotos_12074100-stock-illustration-angry-caveman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2462" y="5643578"/>
            <a:ext cx="71438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687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Социальные характеристики потребителей ПАВ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Курильщики                     Алкоголики                    Наркоманы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857364"/>
            <a:ext cx="3000396" cy="466344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600" dirty="0" smtClean="0"/>
              <a:t>Не деградируют, в традиционном понимании, но, безусловно, наносят вред себе и окружающим. Социально не опасны.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43702" y="1857364"/>
            <a:ext cx="2218548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Деградируют. В поисках средств на «допинг» могут пойти на любое преступление. Опасны для всех.</a:t>
            </a:r>
            <a:endParaRPr lang="ru-RU" sz="2400" dirty="0"/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4000496" y="1857364"/>
            <a:ext cx="2718614" cy="46634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</a:pPr>
            <a:r>
              <a:rPr lang="ru-RU" sz="2400" dirty="0" smtClean="0"/>
              <a:t>Деградируют, вредят себе и близкому окружению. Они опасны: в состоянии алкогольного опьянения могут пойти на преступление.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469</TotalTime>
  <Words>206</Words>
  <Application>Microsoft Office PowerPoint</Application>
  <PresentationFormat>Экран (4:3)</PresentationFormat>
  <Paragraphs>58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Мозговой штурм</vt:lpstr>
      <vt:lpstr>государственное бюджетное общеобразовательное учреждение Самарской области основная общеобразовательная школа с. Заволжье муниципального района Приволжский Самарской области Юридический адрес: 445554 Самарская область, муниципальный район Приволжский, с. Заволжье, ул. Школьная, дом 22 тел/факс 8(84647)97447   e-mail: zavscool_pv@mail.ru</vt:lpstr>
      <vt:lpstr>Психоактивное вещество — любое вещество или смесь естественного или искусственного происхождения, которое влияет на функционирование центральной нервной системы, приводя к изменению психического состояния иногда вплоть до изменённого состояния сознания. </vt:lpstr>
      <vt:lpstr>    Социализация – это освоение различных социальных ролей, а также усвоение этических и культурных ценностей и норм, которое начинается в раннем детстве и продолжается до глубокой старости.   Здоровый образ жизни (ЗОЖ) — образ жизни образ жизни человека, направленный на профилактику болезней и укрепление здоровья. </vt:lpstr>
      <vt:lpstr>Этапы социализации</vt:lpstr>
      <vt:lpstr>Линия жизни</vt:lpstr>
      <vt:lpstr>Упражнение «Узники и стражники»</vt:lpstr>
      <vt:lpstr>Формирование самооценки Здоровый человек    Потребитель ПАВ</vt:lpstr>
      <vt:lpstr>Социальные характеристики потребителей ПАВ  Курильщики                     Алкоголики                    Наркоманы</vt:lpstr>
      <vt:lpstr>Итак, главный вопрос нашего занятия   «Как быть с ПАВ?»</vt:lpstr>
      <vt:lpstr>Презентация PowerPoint</vt:lpstr>
      <vt:lpstr>Все в твоих руках!</vt:lpstr>
      <vt:lpstr>Используемые источники: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Упражнение «Мозговой штурм»</dc:title>
  <dc:creator>Maxim Antonov</dc:creator>
  <cp:lastModifiedBy>Пользователь Windows</cp:lastModifiedBy>
  <cp:revision>23</cp:revision>
  <dcterms:created xsi:type="dcterms:W3CDTF">2018-01-28T12:07:26Z</dcterms:created>
  <dcterms:modified xsi:type="dcterms:W3CDTF">2021-06-10T09:46:54Z</dcterms:modified>
</cp:coreProperties>
</file>