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58662"/>
    <a:srgbClr val="FFD7C1"/>
    <a:srgbClr val="6B4D3A"/>
    <a:srgbClr val="C89E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5A58E1-6AAE-45AE-B4DE-0EE6B8F0FC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DF29B32-A929-4D30-825B-B100E9BCAF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C58E7B1-50BD-4392-9B85-4DCA4F9483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E305E-DB19-4A97-94E9-5BE90AB87ECC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B5B10CC-D7BD-4A51-885F-D88E3925DC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8009E51-D5E3-4F0A-81D6-C94B9C3EC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A97B6-10B8-44C5-B6B3-FB768C502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81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014B3E-4FE1-4641-9C4B-BE3C583486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CBC07FB-E914-48F0-84E8-0ECB3EB719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EF0E600-F4D2-4851-8071-867726BED4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E305E-DB19-4A97-94E9-5BE90AB87ECC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3E067C5-983D-4444-BC35-300430E0C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6B278FA-BB6D-4EC5-BDF7-FE11EEBAA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A97B6-10B8-44C5-B6B3-FB768C502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3092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6635519-64B9-4617-AD8B-522780A1CE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B210842-648C-40CD-9457-7FA6766424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489CFCA-D834-43B4-B985-767ADC488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E305E-DB19-4A97-94E9-5BE90AB87ECC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56ED74B-1634-4508-A446-EBADFDBC2B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6FA1FD6-15C8-4D23-B1F6-A47C817AB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A97B6-10B8-44C5-B6B3-FB768C502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9633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A8DFDE-6300-4EE7-8E28-AAC0C5A4E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7E61E38-3F28-4005-84F7-0C5129B37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83EED71-DEF5-4333-8E06-94742EC10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E305E-DB19-4A97-94E9-5BE90AB87ECC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826BBF0-10FC-4E46-83CB-B247A99F8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E1FD04D-DAC5-4179-A46B-D0AE6F690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A97B6-10B8-44C5-B6B3-FB768C502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4730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09077B-BC4C-435B-8283-38161032B3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F5D8235-8CDC-460E-B2C2-A4A108D02A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1BEBD38-0296-48E2-8778-E16A1C910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E305E-DB19-4A97-94E9-5BE90AB87ECC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928D5BA-B30A-4009-8595-6AB8830E2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27E5418-F192-4394-BAED-1F4EF6906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A97B6-10B8-44C5-B6B3-FB768C502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6313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8815CD-4E9B-4431-8510-A6D0DC823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1A0675F-5802-4605-BAD6-3366ED4674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3515900-50B0-43D7-AC1C-7DCC3C6A74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135D03D-4C77-4DAF-97FF-997CDC123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E305E-DB19-4A97-94E9-5BE90AB87ECC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F9C6E6A-7241-48CD-98AF-A7C8849815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337C6E5-BFC3-48A1-BF7D-394217160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A97B6-10B8-44C5-B6B3-FB768C502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688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E81B34-6227-45D3-96AC-09A3B680C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80B4C53-98BD-459F-BF78-2F2368299E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FDD6588-5039-40BD-A3E4-FEEDB6B06C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1AD635C-D996-4F54-BB72-3CB3FB3816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9540100-39AB-46C4-B129-4797FAECC0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34BE2BE-6E6B-4709-A910-6BF8ED7C0D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E305E-DB19-4A97-94E9-5BE90AB87ECC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802450A-C365-42DB-BC47-53671DCA55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CB43380-47D6-4D18-B41D-E4D0BC525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A97B6-10B8-44C5-B6B3-FB768C502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0469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814D51-8F8B-4F29-8BAD-151F3B320F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1F6929B-FF3A-4BA7-93EE-6827E1108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E305E-DB19-4A97-94E9-5BE90AB87ECC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12CD12C-4376-44A2-B2CC-0F9E2BF3C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F78415E-EF7A-4783-9D92-B715E42D0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A97B6-10B8-44C5-B6B3-FB768C502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5125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65B5FEF-2488-40D1-B1E9-EBEEEC875E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E305E-DB19-4A97-94E9-5BE90AB87ECC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A5D01D6-46E8-4A05-97FF-8FA68BAEE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E2A3FE9-DC18-480E-83A6-C7DE892BB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A97B6-10B8-44C5-B6B3-FB768C502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973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C74185-D827-4AE8-9669-0CC68508B5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126D37C-9735-4011-998E-FDEC3A6E24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C90265E-7A78-489B-99FA-2AC5CF443E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253A581-273A-4497-811B-C6E94525FA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E305E-DB19-4A97-94E9-5BE90AB87ECC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5F47A8D-BA4B-405B-8FE3-B2CE34F55F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AA32E7A-9FFC-487A-82AE-6B6EFFF05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A97B6-10B8-44C5-B6B3-FB768C502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5202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F265C3-8629-4B3F-A87E-B4938BA38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A74FD99-EA47-49AD-9BED-2FC370C77F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7D22A92-1521-4E83-A5B9-D47CC00756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43770CA-EC6E-4148-8080-E1AC59CEC8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E305E-DB19-4A97-94E9-5BE90AB87ECC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902236E-B7DA-4876-92A9-896AA5CBB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3718F57-1343-4C3D-B3A0-DC38C1B38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A97B6-10B8-44C5-B6B3-FB768C502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5131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0A1143-3770-49D5-BBE0-9EDD5ABD3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E6BD5E9-D58D-46B5-9C39-24CF2DD9A3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982FF19-2FDC-4404-A696-86108BC060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E305E-DB19-4A97-94E9-5BE90AB87ECC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8FB56EC-6E5C-443E-AF21-2B89FA9557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CE82AC2-BB6F-4F51-ADF2-84334E3125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A97B6-10B8-44C5-B6B3-FB768C502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583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10.png"/><Relationship Id="rId4" Type="http://schemas.openxmlformats.org/officeDocument/2006/relationships/image" Target="../media/image8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14.png"/><Relationship Id="rId7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15.png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5.wdp"/><Relationship Id="rId5" Type="http://schemas.openxmlformats.org/officeDocument/2006/relationships/image" Target="../media/image17.png"/><Relationship Id="rId4" Type="http://schemas.openxmlformats.org/officeDocument/2006/relationships/image" Target="../media/image8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2DBE3D95-D89B-4E6E-BA4C-8D657DE914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70AE01C-3466-40C5-B258-096547366D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43813" y="3515826"/>
            <a:ext cx="9144000" cy="1655762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chemeClr val="accent1"/>
                </a:solidFill>
                <a:latin typeface="Arial Black" panose="020B0A04020102020204" pitchFamily="34" charset="0"/>
              </a:rPr>
              <a:t>ГБПОУ ВО «Воронежский индустриальный колледж» </a:t>
            </a:r>
          </a:p>
          <a:p>
            <a:r>
              <a:rPr lang="ru-RU" dirty="0">
                <a:solidFill>
                  <a:schemeClr val="accent1"/>
                </a:solidFill>
                <a:latin typeface="Arial Black" panose="020B0A04020102020204" pitchFamily="34" charset="0"/>
              </a:rPr>
              <a:t>группа 2 курса СП-201 </a:t>
            </a:r>
          </a:p>
          <a:p>
            <a:r>
              <a:rPr lang="ru-RU" dirty="0">
                <a:solidFill>
                  <a:schemeClr val="accent1"/>
                </a:solidFill>
                <a:latin typeface="Arial Black" panose="020B0A04020102020204" pitchFamily="34" charset="0"/>
              </a:rPr>
              <a:t>(куратор Баранова Н.О.)</a:t>
            </a:r>
          </a:p>
          <a:p>
            <a:r>
              <a:rPr lang="ru-RU" dirty="0">
                <a:solidFill>
                  <a:schemeClr val="accent1"/>
                </a:solidFill>
                <a:latin typeface="Arial Black" panose="020B0A04020102020204" pitchFamily="34" charset="0"/>
              </a:rPr>
              <a:t>Руководитель П.А. Корчагин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6696B875-6657-4A4E-A166-342EBA7FA46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07702" y="3814650"/>
            <a:ext cx="2877694" cy="287769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50417613-7D54-4773-AD84-34F1D531BD2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604" y="357875"/>
            <a:ext cx="2634792" cy="2634792"/>
          </a:xfrm>
          <a:prstGeom prst="rect">
            <a:avLst/>
          </a:prstGeom>
        </p:spPr>
      </p:pic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880B20B0-93C9-481F-A08C-BC8C56440248}"/>
              </a:ext>
            </a:extLst>
          </p:cNvPr>
          <p:cNvSpPr/>
          <p:nvPr/>
        </p:nvSpPr>
        <p:spPr>
          <a:xfrm>
            <a:off x="2143813" y="742995"/>
            <a:ext cx="9841583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dirty="0">
                <a:ln w="57150">
                  <a:solidFill>
                    <a:srgbClr val="B58662"/>
                  </a:solidFill>
                </a:ln>
                <a:solidFill>
                  <a:srgbClr val="FFD7C1"/>
                </a:solidFill>
                <a:latin typeface="Arial Black" panose="020B0A04020102020204" pitchFamily="34" charset="0"/>
              </a:rPr>
              <a:t>Городская экологическая </a:t>
            </a:r>
          </a:p>
          <a:p>
            <a:pPr algn="ctr"/>
            <a:r>
              <a:rPr lang="ru-RU" sz="4400" dirty="0">
                <a:ln w="57150">
                  <a:solidFill>
                    <a:srgbClr val="B58662"/>
                  </a:solidFill>
                </a:ln>
                <a:solidFill>
                  <a:srgbClr val="FFD7C1"/>
                </a:solidFill>
                <a:latin typeface="Arial Black" panose="020B0A04020102020204" pitchFamily="34" charset="0"/>
              </a:rPr>
              <a:t>акция </a:t>
            </a:r>
            <a:endParaRPr lang="ru-RU" sz="2000" dirty="0">
              <a:ln w="57150">
                <a:solidFill>
                  <a:srgbClr val="B58662"/>
                </a:solidFill>
              </a:ln>
              <a:solidFill>
                <a:srgbClr val="FFD7C1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4400" dirty="0">
                <a:ln w="57150">
                  <a:solidFill>
                    <a:srgbClr val="B58662"/>
                  </a:solidFill>
                </a:ln>
                <a:solidFill>
                  <a:srgbClr val="FFD7C1"/>
                </a:solidFill>
                <a:latin typeface="Arial Black" panose="020B0A04020102020204" pitchFamily="34" charset="0"/>
              </a:rPr>
              <a:t>«Покорми птиц зимой»</a:t>
            </a:r>
            <a:endParaRPr lang="ru-RU" sz="4400" dirty="0">
              <a:ln w="57150">
                <a:solidFill>
                  <a:srgbClr val="B58662"/>
                </a:solidFill>
              </a:ln>
              <a:solidFill>
                <a:srgbClr val="FFD7C1"/>
              </a:solidFill>
            </a:endParaRPr>
          </a:p>
        </p:txBody>
      </p:sp>
      <p:sp>
        <p:nvSpPr>
          <p:cNvPr id="7" name="Подзаголовок 2">
            <a:extLst>
              <a:ext uri="{FF2B5EF4-FFF2-40B4-BE49-F238E27FC236}">
                <a16:creationId xmlns:a16="http://schemas.microsoft.com/office/drawing/2014/main" id="{198BC514-1708-4296-8FCF-279E05454050}"/>
              </a:ext>
            </a:extLst>
          </p:cNvPr>
          <p:cNvSpPr txBox="1">
            <a:spLocks/>
          </p:cNvSpPr>
          <p:nvPr/>
        </p:nvSpPr>
        <p:spPr>
          <a:xfrm>
            <a:off x="4586763" y="5754635"/>
            <a:ext cx="4520939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solidFill>
                  <a:schemeClr val="accent1"/>
                </a:solidFill>
                <a:latin typeface="Arial Black" panose="020B0A04020102020204" pitchFamily="34" charset="0"/>
              </a:rPr>
              <a:t>Воронеж, 2022 г.</a:t>
            </a:r>
          </a:p>
        </p:txBody>
      </p:sp>
    </p:spTree>
    <p:extLst>
      <p:ext uri="{BB962C8B-B14F-4D97-AF65-F5344CB8AC3E}">
        <p14:creationId xmlns:p14="http://schemas.microsoft.com/office/powerpoint/2010/main" val="28737764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2DBE3D95-D89B-4E6E-BA4C-8D657DE914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D21687E-4032-40CB-AA60-2BF056F0423F}"/>
              </a:ext>
            </a:extLst>
          </p:cNvPr>
          <p:cNvSpPr txBox="1"/>
          <p:nvPr/>
        </p:nvSpPr>
        <p:spPr>
          <a:xfrm>
            <a:off x="3007360" y="3017263"/>
            <a:ext cx="617728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0070C0"/>
                </a:solidFill>
              </a:rPr>
              <a:t>Фотографии П. Корчагина</a:t>
            </a:r>
          </a:p>
          <a:p>
            <a:pPr algn="ctr"/>
            <a:r>
              <a:rPr lang="ru-RU" sz="3200" b="1" dirty="0">
                <a:solidFill>
                  <a:srgbClr val="FF0000"/>
                </a:solidFill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092180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2DBE3D95-D89B-4E6E-BA4C-8D657DE914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одзаголовок 3">
            <a:extLst>
              <a:ext uri="{FF2B5EF4-FFF2-40B4-BE49-F238E27FC236}">
                <a16:creationId xmlns:a16="http://schemas.microsoft.com/office/drawing/2014/main" id="{19603D4F-1F59-46CB-9CB6-493A135254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1296" y="831754"/>
            <a:ext cx="4465298" cy="1655762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Проблема: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7A708A7-403A-49C0-8954-625BE70805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047" y="2764768"/>
            <a:ext cx="10561906" cy="3384222"/>
          </a:xfrm>
          <a:prstGeom prst="rect">
            <a:avLst/>
          </a:prstGeom>
          <a:ln w="57150">
            <a:solidFill>
              <a:srgbClr val="B58662"/>
            </a:solidFill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6B5A625-2EEC-4CCE-9945-09767847EA9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61506" y="1043636"/>
            <a:ext cx="6256392" cy="2887761"/>
          </a:xfrm>
          <a:prstGeom prst="rect">
            <a:avLst/>
          </a:prstGeom>
          <a:ln w="57150">
            <a:solidFill>
              <a:srgbClr val="B58662"/>
            </a:solidFill>
          </a:ln>
        </p:spPr>
      </p:pic>
    </p:spTree>
    <p:extLst>
      <p:ext uri="{BB962C8B-B14F-4D97-AF65-F5344CB8AC3E}">
        <p14:creationId xmlns:p14="http://schemas.microsoft.com/office/powerpoint/2010/main" val="295729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2DBE3D95-D89B-4E6E-BA4C-8D657DE914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70AE01C-3466-40C5-B258-096547366D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66878" y="1464854"/>
            <a:ext cx="5039982" cy="4090768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В сквере возле Воронежского индустриального колледжа несколько десятков деревьев. </a:t>
            </a:r>
          </a:p>
          <a:p>
            <a:pPr algn="just"/>
            <a:r>
              <a:rPr lang="ru-RU" sz="20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Однако, на начало 2022 года в нём обитали только вороны и сороки. Ни синиц, ни воробьёв не наблюдалось.</a:t>
            </a:r>
          </a:p>
          <a:p>
            <a:pPr algn="just"/>
            <a:r>
              <a:rPr lang="ru-RU" sz="20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В январе в сквере изготовили первую кормушка для мелких птиц.</a:t>
            </a:r>
          </a:p>
          <a:p>
            <a:pPr algn="just"/>
            <a:r>
              <a:rPr lang="ru-RU" sz="20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Через неделю на кормушку села пара синиц. Стало понятно, что птиц можно привлекать для дальнейшего их расселения на территории сквера колледжа.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BD519EB-479E-4A75-9230-C45021EFC78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5140" y="1464854"/>
            <a:ext cx="5210860" cy="3915992"/>
          </a:xfrm>
          <a:prstGeom prst="rect">
            <a:avLst/>
          </a:prstGeom>
        </p:spPr>
      </p:pic>
      <p:sp>
        <p:nvSpPr>
          <p:cNvPr id="11" name="Подзаголовок 3">
            <a:extLst>
              <a:ext uri="{FF2B5EF4-FFF2-40B4-BE49-F238E27FC236}">
                <a16:creationId xmlns:a16="http://schemas.microsoft.com/office/drawing/2014/main" id="{2015C371-B57B-44E9-AAC5-BDD9E6CFE1E1}"/>
              </a:ext>
            </a:extLst>
          </p:cNvPr>
          <p:cNvSpPr txBox="1">
            <a:spLocks/>
          </p:cNvSpPr>
          <p:nvPr/>
        </p:nvSpPr>
        <p:spPr>
          <a:xfrm>
            <a:off x="1209638" y="772319"/>
            <a:ext cx="9144000" cy="7212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dirty="0">
                <a:solidFill>
                  <a:srgbClr val="FF0000"/>
                </a:solidFill>
              </a:rPr>
              <a:t>Предыстория:</a:t>
            </a:r>
          </a:p>
        </p:txBody>
      </p:sp>
    </p:spTree>
    <p:extLst>
      <p:ext uri="{BB962C8B-B14F-4D97-AF65-F5344CB8AC3E}">
        <p14:creationId xmlns:p14="http://schemas.microsoft.com/office/powerpoint/2010/main" val="651909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2DBE3D95-D89B-4E6E-BA4C-8D657DE914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70AE01C-3466-40C5-B258-096547366D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9074" y="1355576"/>
            <a:ext cx="5466133" cy="4441330"/>
          </a:xfrm>
        </p:spPr>
        <p:txBody>
          <a:bodyPr>
            <a:noAutofit/>
          </a:bodyPr>
          <a:lstStyle/>
          <a:p>
            <a:pPr marL="457200" indent="-457200" algn="just"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ru-RU" sz="20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Совместно с ребятами группы СП-201  две недели вели наблюдения за птицами на кормушке. Число синиц выросло до 6 штук. Иных птиц не наблюдалось.</a:t>
            </a:r>
          </a:p>
          <a:p>
            <a:pPr marL="457200" indent="-457200" algn="just"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ru-RU" sz="20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Проанализировав проблему, предложили увеличить число кормушек и развесить их по всему скверу. Тем самым надеялись привлечь и воробьёв.</a:t>
            </a:r>
          </a:p>
          <a:p>
            <a:pPr marL="457200" indent="-457200" algn="just"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ru-RU" sz="20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Для быстрого конструирования кормушек в большом количестве решили выполнять их в виде «шариков» из очищенных семечек подсолнечника, склеенных пищевым желатином. </a:t>
            </a:r>
          </a:p>
          <a:p>
            <a:pPr marL="457200" indent="-457200" algn="just"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ru-RU" sz="20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Для форм использовали пластиковые стаканчики.</a:t>
            </a:r>
          </a:p>
        </p:txBody>
      </p:sp>
      <p:sp>
        <p:nvSpPr>
          <p:cNvPr id="5" name="Подзаголовок 3">
            <a:extLst>
              <a:ext uri="{FF2B5EF4-FFF2-40B4-BE49-F238E27FC236}">
                <a16:creationId xmlns:a16="http://schemas.microsoft.com/office/drawing/2014/main" id="{35F53132-4230-40AB-836E-5BB590D9E1A3}"/>
              </a:ext>
            </a:extLst>
          </p:cNvPr>
          <p:cNvSpPr txBox="1">
            <a:spLocks/>
          </p:cNvSpPr>
          <p:nvPr/>
        </p:nvSpPr>
        <p:spPr>
          <a:xfrm>
            <a:off x="851421" y="700493"/>
            <a:ext cx="5323786" cy="7212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dirty="0">
                <a:solidFill>
                  <a:srgbClr val="FF0000"/>
                </a:solidFill>
              </a:rPr>
              <a:t>Проект: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98B3FF7-1AA5-402B-9BDD-B3A04A758AE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9848" y="1760154"/>
            <a:ext cx="5089937" cy="3390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673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2DBE3D95-D89B-4E6E-BA4C-8D657DE914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70AE01C-3466-40C5-B258-096547366D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97654" y="1584501"/>
            <a:ext cx="5110480" cy="4090768"/>
          </a:xfrm>
        </p:spPr>
        <p:txBody>
          <a:bodyPr>
            <a:normAutofit fontScale="92500" lnSpcReduction="20000"/>
          </a:bodyPr>
          <a:lstStyle/>
          <a:p>
            <a:pPr marL="342900" indent="-342900" algn="just"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ru-RU" sz="2000" dirty="0">
                <a:solidFill>
                  <a:schemeClr val="accent1"/>
                </a:solidFill>
                <a:latin typeface="Arial Black" panose="020B0A04020102020204" pitchFamily="34" charset="0"/>
              </a:rPr>
              <a:t>10 г желатина растворили в 200 мл горячей воды.</a:t>
            </a:r>
          </a:p>
          <a:p>
            <a:pPr marL="342900" indent="-342900" algn="just"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ru-RU" sz="2000" dirty="0">
                <a:solidFill>
                  <a:schemeClr val="accent1"/>
                </a:solidFill>
                <a:latin typeface="Arial Black" panose="020B0A04020102020204" pitchFamily="34" charset="0"/>
              </a:rPr>
              <a:t>50 мл семян подсолнечника без шелухи залили 20 мл полученного раствора.</a:t>
            </a:r>
          </a:p>
          <a:p>
            <a:pPr marL="342900" indent="-342900" algn="just"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ru-RU" sz="2000" dirty="0">
                <a:solidFill>
                  <a:schemeClr val="accent1"/>
                </a:solidFill>
                <a:latin typeface="Arial Black" panose="020B0A04020102020204" pitchFamily="34" charset="0"/>
              </a:rPr>
              <a:t>Сразу «утопили» в смеси льняной шпагат. </a:t>
            </a:r>
          </a:p>
          <a:p>
            <a:pPr marL="342900" indent="-342900" algn="just"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ru-RU" sz="2000" dirty="0">
                <a:solidFill>
                  <a:schemeClr val="accent1"/>
                </a:solidFill>
                <a:latin typeface="Arial Black" panose="020B0A04020102020204" pitchFamily="34" charset="0"/>
              </a:rPr>
              <a:t>Формы оставили на сутки при минусовой температуре на улице.</a:t>
            </a:r>
          </a:p>
          <a:p>
            <a:pPr marL="342900" indent="-342900" algn="just"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ru-RU" sz="2000" dirty="0">
                <a:solidFill>
                  <a:schemeClr val="accent1"/>
                </a:solidFill>
                <a:latin typeface="Arial Black" panose="020B0A04020102020204" pitchFamily="34" charset="0"/>
              </a:rPr>
              <a:t>На следующий день разрезали стаканчики и извлекли отливки из форм.</a:t>
            </a:r>
          </a:p>
          <a:p>
            <a:pPr marL="342900" indent="-342900" algn="just"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ru-RU" sz="2000" dirty="0">
                <a:solidFill>
                  <a:schemeClr val="accent1"/>
                </a:solidFill>
                <a:latin typeface="Arial Black" panose="020B0A04020102020204" pitchFamily="34" charset="0"/>
              </a:rPr>
              <a:t>Получили отличные, достаточно крепкие кормушки.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E83AB7A-64B5-4D41-BEF5-7A104932333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9000" contrast="-4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798" y="1706880"/>
            <a:ext cx="5168202" cy="344424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1AA9724-25D3-43EC-B561-88EEE6FB113A}"/>
              </a:ext>
            </a:extLst>
          </p:cNvPr>
          <p:cNvSpPr txBox="1"/>
          <p:nvPr/>
        </p:nvSpPr>
        <p:spPr>
          <a:xfrm>
            <a:off x="7354192" y="781581"/>
            <a:ext cx="279740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3200" b="1" dirty="0">
                <a:solidFill>
                  <a:srgbClr val="FF0000"/>
                </a:solidFill>
              </a:rPr>
              <a:t>Рецепт смеси:</a:t>
            </a:r>
            <a:endParaRPr lang="ru-RU" sz="3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946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2DBE3D95-D89B-4E6E-BA4C-8D657DE914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7BBA781-8192-4370-B0A0-7E9BB45AA0E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48"/>
          <a:stretch/>
        </p:blipFill>
        <p:spPr>
          <a:xfrm>
            <a:off x="758817" y="3282827"/>
            <a:ext cx="3727439" cy="288326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6ACDE40-587A-4FFA-BE27-09EA6D2C899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6339" y="1419672"/>
            <a:ext cx="7154090" cy="4018656"/>
          </a:xfrm>
          <a:prstGeom prst="rect">
            <a:avLst/>
          </a:prstGeom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70AE01C-3466-40C5-B258-096547366D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85121" y="5221333"/>
            <a:ext cx="6598763" cy="823419"/>
          </a:xfrm>
        </p:spPr>
        <p:txBody>
          <a:bodyPr>
            <a:normAutofit/>
          </a:bodyPr>
          <a:lstStyle/>
          <a:p>
            <a:pPr algn="just"/>
            <a:r>
              <a:rPr lang="ru-RU" sz="2000" dirty="0">
                <a:solidFill>
                  <a:schemeClr val="accent1"/>
                </a:solidFill>
                <a:latin typeface="Arial Black" panose="020B0A04020102020204" pitchFamily="34" charset="0"/>
              </a:rPr>
              <a:t>Кормушки были развешены вдоль сквера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0C562BA-30E9-4E46-8AEC-39C91530BE8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817" y="620789"/>
            <a:ext cx="3727439" cy="2484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5724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2DBE3D95-D89B-4E6E-BA4C-8D657DE914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0829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70AE01C-3466-40C5-B258-096547366D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32355" y="768095"/>
            <a:ext cx="5238082" cy="489187"/>
          </a:xfrm>
        </p:spPr>
        <p:txBody>
          <a:bodyPr>
            <a:normAutofit/>
          </a:bodyPr>
          <a:lstStyle/>
          <a:p>
            <a:pPr algn="just"/>
            <a:r>
              <a:rPr lang="ru-RU" sz="2000" dirty="0">
                <a:solidFill>
                  <a:schemeClr val="accent1"/>
                </a:solidFill>
                <a:latin typeface="Arial Black" panose="020B0A04020102020204" pitchFamily="34" charset="0"/>
              </a:rPr>
              <a:t>От больших синиц не было отбоя!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939A635-3643-418A-B1CF-80AB10D8B97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51860" y="798017"/>
            <a:ext cx="3947733" cy="263144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9A97825-3354-40CF-AFB4-9CAFFAE8623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51860" y="3539585"/>
            <a:ext cx="3929684" cy="254000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23DA10E-C159-4CFF-A043-1AD472A68AB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17241" y="1336040"/>
            <a:ext cx="4771773" cy="418592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4E5C68D-99BD-476B-BC25-3143A244F3E5}"/>
              </a:ext>
            </a:extLst>
          </p:cNvPr>
          <p:cNvSpPr txBox="1"/>
          <p:nvPr/>
        </p:nvSpPr>
        <p:spPr>
          <a:xfrm>
            <a:off x="742690" y="5600718"/>
            <a:ext cx="612087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chemeClr val="accent1"/>
                </a:solidFill>
                <a:latin typeface="Arial Black" panose="020B0A04020102020204" pitchFamily="34" charset="0"/>
              </a:rPr>
              <a:t>Вслед за синицами прилетел и большой пёстрый дятел!</a:t>
            </a:r>
            <a:r>
              <a:rPr lang="ru-RU" sz="1800" dirty="0">
                <a:solidFill>
                  <a:schemeClr val="accent1"/>
                </a:solidFill>
                <a:latin typeface="Arial Narrow" panose="020B0606020202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401977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2DBE3D95-D89B-4E6E-BA4C-8D657DE914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70AE01C-3466-40C5-B258-096547366D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13936" y="1730410"/>
            <a:ext cx="6096000" cy="3613749"/>
          </a:xfrm>
        </p:spPr>
        <p:txBody>
          <a:bodyPr>
            <a:noAutofit/>
          </a:bodyPr>
          <a:lstStyle/>
          <a:p>
            <a:pPr marL="342900" indent="-342900" algn="just"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ru-RU" sz="2000" dirty="0">
                <a:solidFill>
                  <a:schemeClr val="accent1"/>
                </a:solidFill>
                <a:latin typeface="Arial Black" panose="020B0A04020102020204" pitchFamily="34" charset="0"/>
              </a:rPr>
              <a:t>Данный вид кормушек оказался быстр и лёгок в изготовлении, эффективен для  привлечения птиц.</a:t>
            </a:r>
          </a:p>
          <a:p>
            <a:pPr marL="342900" indent="-342900" algn="just"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ru-RU" sz="2000" dirty="0">
                <a:solidFill>
                  <a:schemeClr val="accent1"/>
                </a:solidFill>
                <a:latin typeface="Arial Black" panose="020B0A04020102020204" pitchFamily="34" charset="0"/>
              </a:rPr>
              <a:t>Такие кормушки не нужно чистить от снега.</a:t>
            </a:r>
          </a:p>
          <a:p>
            <a:pPr marL="342900" indent="-342900" algn="just"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ru-RU" sz="2000" dirty="0">
                <a:solidFill>
                  <a:schemeClr val="accent1"/>
                </a:solidFill>
                <a:latin typeface="Arial Black" panose="020B0A04020102020204" pitchFamily="34" charset="0"/>
              </a:rPr>
              <a:t>Данной кормушки хватает на несколько дней Затем требуется вешать новые.</a:t>
            </a:r>
          </a:p>
          <a:p>
            <a:pPr marL="342900" indent="-342900" algn="just"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ru-RU" sz="2000" dirty="0">
                <a:solidFill>
                  <a:schemeClr val="accent1"/>
                </a:solidFill>
                <a:latin typeface="Arial Black" panose="020B0A04020102020204" pitchFamily="34" charset="0"/>
              </a:rPr>
              <a:t>За поведением птиц можно наблюдать изо всех кабинетов колледжа.</a:t>
            </a:r>
          </a:p>
          <a:p>
            <a:pPr algn="just"/>
            <a:endParaRPr lang="ru-RU" sz="2000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21687E-4032-40CB-AA60-2BF056F0423F}"/>
              </a:ext>
            </a:extLst>
          </p:cNvPr>
          <p:cNvSpPr txBox="1"/>
          <p:nvPr/>
        </p:nvSpPr>
        <p:spPr>
          <a:xfrm>
            <a:off x="5047805" y="890318"/>
            <a:ext cx="617728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Подведём итоги: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13A031F-3115-484A-A3E6-0E1B7EEF55B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5285" y="716280"/>
            <a:ext cx="4284089" cy="5425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4054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2DBE3D95-D89B-4E6E-BA4C-8D657DE914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D21687E-4032-40CB-AA60-2BF056F0423F}"/>
              </a:ext>
            </a:extLst>
          </p:cNvPr>
          <p:cNvSpPr txBox="1"/>
          <p:nvPr/>
        </p:nvSpPr>
        <p:spPr>
          <a:xfrm>
            <a:off x="597660" y="1241772"/>
            <a:ext cx="617728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Перспективы:</a:t>
            </a:r>
          </a:p>
        </p:txBody>
      </p:sp>
      <p:sp>
        <p:nvSpPr>
          <p:cNvPr id="4" name="Подзаголовок 3">
            <a:extLst>
              <a:ext uri="{FF2B5EF4-FFF2-40B4-BE49-F238E27FC236}">
                <a16:creationId xmlns:a16="http://schemas.microsoft.com/office/drawing/2014/main" id="{A491C10D-6A21-45B0-BF26-E4F2FEC66D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50767" y="2057375"/>
            <a:ext cx="5045233" cy="2882662"/>
          </a:xfrm>
        </p:spPr>
        <p:txBody>
          <a:bodyPr>
            <a:normAutofit fontScale="92500"/>
          </a:bodyPr>
          <a:lstStyle/>
          <a:p>
            <a:pPr algn="just"/>
            <a:r>
              <a:rPr lang="ru-RU" sz="2200" b="1" dirty="0">
                <a:solidFill>
                  <a:schemeClr val="accent1"/>
                </a:solidFill>
                <a:latin typeface="Arial Black" panose="020B0A04020102020204" pitchFamily="34" charset="0"/>
              </a:rPr>
              <a:t>Продолжением проекта планируется изготовление и размещение в сквере колледжа нескольких </a:t>
            </a:r>
            <a:r>
              <a:rPr lang="ru-RU" sz="2200" b="1" dirty="0" err="1">
                <a:solidFill>
                  <a:schemeClr val="accent1"/>
                </a:solidFill>
                <a:latin typeface="Arial Black" panose="020B0A04020102020204" pitchFamily="34" charset="0"/>
              </a:rPr>
              <a:t>синичников</a:t>
            </a:r>
            <a:r>
              <a:rPr lang="ru-RU" sz="2200" b="1" dirty="0">
                <a:solidFill>
                  <a:schemeClr val="accent1"/>
                </a:solidFill>
                <a:latin typeface="Arial Black" panose="020B0A04020102020204" pitchFamily="34" charset="0"/>
              </a:rPr>
              <a:t>. </a:t>
            </a:r>
          </a:p>
          <a:p>
            <a:pPr algn="just"/>
            <a:r>
              <a:rPr lang="ru-RU" sz="2200" b="1" dirty="0">
                <a:solidFill>
                  <a:schemeClr val="accent1"/>
                </a:solidFill>
                <a:latin typeface="Arial Black" panose="020B0A04020102020204" pitchFamily="34" charset="0"/>
              </a:rPr>
              <a:t>Они могут быть использованы и воробьями.</a:t>
            </a:r>
          </a:p>
          <a:p>
            <a:pPr algn="just"/>
            <a:r>
              <a:rPr lang="ru-RU" sz="2200" b="1" dirty="0">
                <a:solidFill>
                  <a:schemeClr val="accent1"/>
                </a:solidFill>
                <a:latin typeface="Arial Black" panose="020B0A04020102020204" pitchFamily="34" charset="0"/>
              </a:rPr>
              <a:t>Надеемся, что сквер наполнится звонким щебетанием новых поколений воробьиных.</a:t>
            </a:r>
          </a:p>
          <a:p>
            <a:endParaRPr lang="ru-RU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CEE8EC3-94EF-45EA-8693-9282F30719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02220" y="1241772"/>
            <a:ext cx="4730373" cy="3929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834242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357</Words>
  <Application>Microsoft Office PowerPoint</Application>
  <PresentationFormat>Широкоэкранный</PresentationFormat>
  <Paragraphs>40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Arial Black</vt:lpstr>
      <vt:lpstr>Arial Narrow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</dc:creator>
  <cp:lastModifiedBy>Я</cp:lastModifiedBy>
  <cp:revision>5</cp:revision>
  <dcterms:created xsi:type="dcterms:W3CDTF">2022-02-06T15:16:00Z</dcterms:created>
  <dcterms:modified xsi:type="dcterms:W3CDTF">2022-02-08T05:48:36Z</dcterms:modified>
</cp:coreProperties>
</file>