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5" r:id="rId3"/>
    <p:sldId id="258" r:id="rId4"/>
    <p:sldId id="262" r:id="rId5"/>
    <p:sldId id="260" r:id="rId6"/>
    <p:sldId id="287" r:id="rId7"/>
    <p:sldId id="277" r:id="rId8"/>
    <p:sldId id="278" r:id="rId9"/>
    <p:sldId id="279" r:id="rId10"/>
    <p:sldId id="281" r:id="rId11"/>
    <p:sldId id="280" r:id="rId12"/>
    <p:sldId id="283" r:id="rId13"/>
    <p:sldId id="284" r:id="rId14"/>
    <p:sldId id="264" r:id="rId15"/>
    <p:sldId id="285" r:id="rId16"/>
    <p:sldId id="28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B582A6-58D6-4041-8773-8ED51C9852E7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CF92E-21C4-4C1F-8090-62221E4B43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565D2-91F6-447A-B66B-43BB8D00CB46}" type="datetimeFigureOut">
              <a:rPr lang="ru-RU" smtClean="0"/>
              <a:pPr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CB2A6-6355-4568-B2DD-CA5D22C88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14489"/>
            <a:ext cx="7772400" cy="18859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«Решение уравнений и задач»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143380"/>
            <a:ext cx="6400800" cy="1495420"/>
          </a:xfrm>
        </p:spPr>
        <p:txBody>
          <a:bodyPr>
            <a:normAutofit fontScale="85000" lnSpcReduction="2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Математика 1 класс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УМК «Перспектива»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НШДС № 35 «Радуга»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2014 год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Решите уравнение: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+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=  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1538" y="3143248"/>
            <a:ext cx="1643074" cy="10572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рост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14876" y="3143248"/>
            <a:ext cx="171451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Самопроверка по образцу.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                   </a:t>
            </a:r>
          </a:p>
          <a:p>
            <a:pPr>
              <a:buNone/>
            </a:pPr>
            <a:r>
              <a:rPr lang="ru-RU" sz="4400" dirty="0" smtClean="0"/>
              <a:t>                   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+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=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=                 -           -                         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=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728" y="1857364"/>
            <a:ext cx="1500198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рост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57752" y="1857364"/>
            <a:ext cx="1857388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28860" y="3000372"/>
            <a:ext cx="1857388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8" y="3000372"/>
            <a:ext cx="1500198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рост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0298" y="4214818"/>
            <a:ext cx="141446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1142977" y="2401888"/>
            <a:ext cx="7000924" cy="1809749"/>
            <a:chOff x="3152" y="799"/>
            <a:chExt cx="2315" cy="1140"/>
          </a:xfrm>
        </p:grpSpPr>
        <p:grpSp>
          <p:nvGrpSpPr>
            <p:cNvPr id="12" name="Group 18"/>
            <p:cNvGrpSpPr>
              <a:grpSpLocks/>
            </p:cNvGrpSpPr>
            <p:nvPr/>
          </p:nvGrpSpPr>
          <p:grpSpPr bwMode="auto">
            <a:xfrm>
              <a:off x="3152" y="1174"/>
              <a:ext cx="2315" cy="377"/>
              <a:chOff x="1130" y="4679"/>
              <a:chExt cx="14796" cy="2541"/>
            </a:xfrm>
          </p:grpSpPr>
          <p:grpSp>
            <p:nvGrpSpPr>
              <p:cNvPr id="13" name="Group 19"/>
              <p:cNvGrpSpPr>
                <a:grpSpLocks/>
              </p:cNvGrpSpPr>
              <p:nvPr/>
            </p:nvGrpSpPr>
            <p:grpSpPr bwMode="auto">
              <a:xfrm>
                <a:off x="1134" y="6201"/>
                <a:ext cx="14760" cy="1019"/>
                <a:chOff x="1854" y="6201"/>
                <a:chExt cx="14040" cy="1019"/>
              </a:xfrm>
            </p:grpSpPr>
            <p:sp>
              <p:nvSpPr>
                <p:cNvPr id="3092" name="Line 20"/>
                <p:cNvSpPr>
                  <a:spLocks noChangeShapeType="1"/>
                </p:cNvSpPr>
                <p:nvPr/>
              </p:nvSpPr>
              <p:spPr bwMode="auto">
                <a:xfrm>
                  <a:off x="1856" y="6741"/>
                  <a:ext cx="14038" cy="0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sz="1800" b="1">
                    <a:latin typeface="+mn-lt"/>
                  </a:endParaRPr>
                </a:p>
              </p:txBody>
            </p:sp>
            <p:sp>
              <p:nvSpPr>
                <p:cNvPr id="3093" name="Line 21"/>
                <p:cNvSpPr>
                  <a:spLocks noChangeShapeType="1"/>
                </p:cNvSpPr>
                <p:nvPr/>
              </p:nvSpPr>
              <p:spPr bwMode="auto">
                <a:xfrm>
                  <a:off x="1862" y="6324"/>
                  <a:ext cx="0" cy="896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sz="1800" b="1">
                    <a:latin typeface="+mn-lt"/>
                  </a:endParaRPr>
                </a:p>
              </p:txBody>
            </p:sp>
            <p:sp>
              <p:nvSpPr>
                <p:cNvPr id="3094" name="Line 22"/>
                <p:cNvSpPr>
                  <a:spLocks noChangeShapeType="1"/>
                </p:cNvSpPr>
                <p:nvPr/>
              </p:nvSpPr>
              <p:spPr bwMode="auto">
                <a:xfrm>
                  <a:off x="9042" y="6324"/>
                  <a:ext cx="0" cy="896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sz="1800" b="1">
                    <a:latin typeface="+mn-lt"/>
                  </a:endParaRPr>
                </a:p>
              </p:txBody>
            </p:sp>
            <p:sp>
              <p:nvSpPr>
                <p:cNvPr id="8" name="Line 23"/>
                <p:cNvSpPr>
                  <a:spLocks noChangeShapeType="1"/>
                </p:cNvSpPr>
                <p:nvPr/>
              </p:nvSpPr>
              <p:spPr bwMode="auto">
                <a:xfrm>
                  <a:off x="15894" y="6202"/>
                  <a:ext cx="0" cy="896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sz="1800" b="1">
                    <a:latin typeface="+mn-lt"/>
                  </a:endParaRPr>
                </a:p>
              </p:txBody>
            </p:sp>
          </p:grpSp>
          <p:sp>
            <p:nvSpPr>
              <p:cNvPr id="3096" name="AutoShape 24"/>
              <p:cNvSpPr>
                <a:spLocks/>
              </p:cNvSpPr>
              <p:nvPr/>
            </p:nvSpPr>
            <p:spPr bwMode="auto">
              <a:xfrm rot="-5400000">
                <a:off x="7534" y="-1725"/>
                <a:ext cx="1988" cy="14796"/>
              </a:xfrm>
              <a:prstGeom prst="rightBracket">
                <a:avLst>
                  <a:gd name="adj" fmla="val 61929"/>
                </a:avLst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1800" b="1">
                  <a:latin typeface="+mn-lt"/>
                </a:endParaRPr>
              </a:p>
            </p:txBody>
          </p:sp>
        </p:grpSp>
        <p:sp>
          <p:nvSpPr>
            <p:cNvPr id="3099" name="Text Box 27"/>
            <p:cNvSpPr txBox="1">
              <a:spLocks noChangeArrowheads="1"/>
            </p:cNvSpPr>
            <p:nvPr/>
          </p:nvSpPr>
          <p:spPr bwMode="auto">
            <a:xfrm>
              <a:off x="3589" y="1483"/>
              <a:ext cx="31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40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6 л</a:t>
              </a:r>
              <a:endParaRPr lang="ru-RU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00" name="Text Box 28"/>
            <p:cNvSpPr txBox="1">
              <a:spLocks noChangeArrowheads="1"/>
            </p:cNvSpPr>
            <p:nvPr/>
          </p:nvSpPr>
          <p:spPr bwMode="auto">
            <a:xfrm>
              <a:off x="4740" y="1493"/>
              <a:ext cx="31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4000" b="1" dirty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</a:p>
          </p:txBody>
        </p:sp>
        <p:sp>
          <p:nvSpPr>
            <p:cNvPr id="3101" name="Text Box 29"/>
            <p:cNvSpPr txBox="1">
              <a:spLocks noChangeArrowheads="1"/>
            </p:cNvSpPr>
            <p:nvPr/>
          </p:nvSpPr>
          <p:spPr bwMode="auto">
            <a:xfrm>
              <a:off x="4105" y="799"/>
              <a:ext cx="31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40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9 л</a:t>
              </a:r>
              <a:endParaRPr lang="ru-RU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77" name="Text Box 44"/>
          <p:cNvSpPr txBox="1">
            <a:spLocks noChangeArrowheads="1"/>
          </p:cNvSpPr>
          <p:nvPr/>
        </p:nvSpPr>
        <p:spPr bwMode="auto">
          <a:xfrm>
            <a:off x="571500" y="500063"/>
            <a:ext cx="8137525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FF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Используя схему, составьте задачу: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Самопроверка по образцу.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i="1" u="sng" dirty="0" smtClean="0">
                <a:latin typeface="Times New Roman" pitchFamily="18" charset="0"/>
                <a:cs typeface="Times New Roman" pitchFamily="18" charset="0"/>
              </a:rPr>
              <a:t>1 способ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4400" b="1" i="1" u="sng" dirty="0" smtClean="0">
                <a:latin typeface="Times New Roman" pitchFamily="18" charset="0"/>
                <a:cs typeface="Times New Roman" pitchFamily="18" charset="0"/>
              </a:rPr>
              <a:t>2 способ</a:t>
            </a:r>
          </a:p>
          <a:p>
            <a:pPr>
              <a:buNone/>
            </a:pP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+ 6 = 9              9 –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= 6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596" y="3071810"/>
            <a:ext cx="8258204" cy="3054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9 – 6             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9 – 6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3 (л)                   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3 (л)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Ответ: 3 литра.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0" y="1428750"/>
            <a:ext cx="8958263" cy="281146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0" y="1428736"/>
            <a:ext cx="8958263" cy="281146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Самопроверка по образцу.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+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= 2 + 2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+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= 4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х = 4 – 1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х =3 (кг)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Ответ: 3 килограмма.</a:t>
            </a:r>
          </a:p>
          <a:p>
            <a:pPr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Оценим свою деятельность!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Admin\Рабочий стол\111 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785818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714375" y="1357313"/>
            <a:ext cx="7886700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5400" b="1" i="1">
                <a:solidFill>
                  <a:srgbClr val="000099"/>
                </a:solidFill>
                <a:latin typeface="Times New Roman" pitchFamily="18" charset="0"/>
              </a:rPr>
              <a:t>Ошибок не пугайся,</a:t>
            </a:r>
          </a:p>
          <a:p>
            <a:pPr algn="ctr"/>
            <a:r>
              <a:rPr lang="ru-RU" sz="5400" b="1" i="1">
                <a:solidFill>
                  <a:srgbClr val="000099"/>
                </a:solidFill>
                <a:latin typeface="Times New Roman" pitchFamily="18" charset="0"/>
              </a:rPr>
              <a:t>С ошибками справляйся.</a:t>
            </a:r>
          </a:p>
          <a:p>
            <a:pPr algn="ctr"/>
            <a:r>
              <a:rPr lang="ru-RU" sz="5400" b="1" i="1">
                <a:solidFill>
                  <a:srgbClr val="000099"/>
                </a:solidFill>
                <a:latin typeface="Times New Roman" pitchFamily="18" charset="0"/>
              </a:rPr>
              <a:t>Найти верный путь</a:t>
            </a:r>
          </a:p>
          <a:p>
            <a:pPr algn="ctr"/>
            <a:r>
              <a:rPr lang="ru-RU" sz="5400" b="1" i="1">
                <a:solidFill>
                  <a:srgbClr val="000099"/>
                </a:solidFill>
                <a:latin typeface="Times New Roman" pitchFamily="18" charset="0"/>
              </a:rPr>
              <a:t>Всегда готовым будь!</a:t>
            </a:r>
            <a:endParaRPr lang="ru-RU" sz="5400" b="1">
              <a:solidFill>
                <a:srgbClr val="0000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257175"/>
            <a:ext cx="8589963" cy="634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4925" y="44450"/>
            <a:ext cx="9075738" cy="6861175"/>
            <a:chOff x="6" y="1"/>
            <a:chExt cx="5717" cy="4322"/>
          </a:xfrm>
        </p:grpSpPr>
        <p:sp>
          <p:nvSpPr>
            <p:cNvPr id="13323" name="Rectangle 4"/>
            <p:cNvSpPr>
              <a:spLocks noChangeArrowheads="1"/>
            </p:cNvSpPr>
            <p:nvPr/>
          </p:nvSpPr>
          <p:spPr bwMode="auto">
            <a:xfrm>
              <a:off x="6" y="1"/>
              <a:ext cx="5717" cy="4322"/>
            </a:xfrm>
            <a:prstGeom prst="rect">
              <a:avLst/>
            </a:prstGeom>
            <a:noFill/>
            <a:ln w="190500">
              <a:solidFill>
                <a:srgbClr val="558EC7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1800">
                <a:latin typeface="Arial" charset="0"/>
              </a:endParaRPr>
            </a:p>
          </p:txBody>
        </p:sp>
        <p:sp>
          <p:nvSpPr>
            <p:cNvPr id="13324" name="Rectangle 5"/>
            <p:cNvSpPr>
              <a:spLocks noChangeArrowheads="1"/>
            </p:cNvSpPr>
            <p:nvPr/>
          </p:nvSpPr>
          <p:spPr bwMode="auto">
            <a:xfrm>
              <a:off x="177" y="182"/>
              <a:ext cx="5375" cy="3960"/>
            </a:xfrm>
            <a:prstGeom prst="rect">
              <a:avLst/>
            </a:prstGeom>
            <a:noFill/>
            <a:ln w="57150">
              <a:solidFill>
                <a:srgbClr val="558EC7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1800">
                <a:latin typeface="Arial" charset="0"/>
              </a:endParaRPr>
            </a:p>
          </p:txBody>
        </p:sp>
      </p:grpSp>
      <p:pic>
        <p:nvPicPr>
          <p:cNvPr id="8197" name="Picture 3" descr="Peterson17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/>
          <a:stretch>
            <a:fillRect/>
          </a:stretch>
        </p:blipFill>
        <p:spPr bwMode="auto">
          <a:xfrm>
            <a:off x="5143500" y="3070225"/>
            <a:ext cx="33464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4" descr="Peterson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9450" y="3070225"/>
            <a:ext cx="3349625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Рисунок3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3050" y="2970213"/>
            <a:ext cx="4246563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4" descr="Рисунок4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62500" y="2827338"/>
            <a:ext cx="3910013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374650" y="1330325"/>
            <a:ext cx="2165350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х</a:t>
            </a: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+ </a:t>
            </a:r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2 </a:t>
            </a: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= </a:t>
            </a:r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9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Arial"/>
              <a:cs typeface="Arial"/>
            </a:endParaRPr>
          </a:p>
        </p:txBody>
      </p:sp>
      <p:sp>
        <p:nvSpPr>
          <p:cNvPr id="3075" name="WordArt 5"/>
          <p:cNvSpPr>
            <a:spLocks noChangeArrowheads="1" noChangeShapeType="1" noTextEdit="1"/>
          </p:cNvSpPr>
          <p:nvPr/>
        </p:nvSpPr>
        <p:spPr bwMode="auto">
          <a:xfrm>
            <a:off x="3446463" y="1358900"/>
            <a:ext cx="2159000" cy="534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8</a:t>
            </a:r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</a:t>
            </a: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- </a:t>
            </a:r>
            <a:r>
              <a:rPr lang="ru-RU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х</a:t>
            </a: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= </a:t>
            </a:r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5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Arial"/>
              <a:cs typeface="Arial"/>
            </a:endParaRPr>
          </a:p>
        </p:txBody>
      </p:sp>
      <p:sp>
        <p:nvSpPr>
          <p:cNvPr id="3076" name="WordArt 6"/>
          <p:cNvSpPr>
            <a:spLocks noChangeArrowheads="1" noChangeShapeType="1" noTextEdit="1"/>
          </p:cNvSpPr>
          <p:nvPr/>
        </p:nvSpPr>
        <p:spPr bwMode="auto">
          <a:xfrm>
            <a:off x="6262688" y="1344613"/>
            <a:ext cx="2276475" cy="565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х</a:t>
            </a: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- 1 = </a:t>
            </a:r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4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Arial"/>
              <a:cs typeface="Arial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429388" y="2357430"/>
            <a:ext cx="2243125" cy="1682758"/>
            <a:chOff x="476" y="754"/>
            <a:chExt cx="4581" cy="2858"/>
          </a:xfrm>
        </p:grpSpPr>
        <p:sp>
          <p:nvSpPr>
            <p:cNvPr id="3" name="Rectangle 8"/>
            <p:cNvSpPr>
              <a:spLocks noChangeArrowheads="1"/>
            </p:cNvSpPr>
            <p:nvPr/>
          </p:nvSpPr>
          <p:spPr bwMode="auto">
            <a:xfrm>
              <a:off x="476" y="754"/>
              <a:ext cx="4581" cy="28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1066" y="1298"/>
              <a:ext cx="3175" cy="454"/>
              <a:chOff x="2591" y="2265"/>
              <a:chExt cx="2181" cy="312"/>
            </a:xfrm>
          </p:grpSpPr>
          <p:grpSp>
            <p:nvGrpSpPr>
              <p:cNvPr id="8" name="Group 10"/>
              <p:cNvGrpSpPr>
                <a:grpSpLocks/>
              </p:cNvGrpSpPr>
              <p:nvPr/>
            </p:nvGrpSpPr>
            <p:grpSpPr bwMode="auto">
              <a:xfrm>
                <a:off x="2591" y="2355"/>
                <a:ext cx="2181" cy="222"/>
                <a:chOff x="2591" y="2355"/>
                <a:chExt cx="2181" cy="222"/>
              </a:xfrm>
            </p:grpSpPr>
            <p:sp>
              <p:nvSpPr>
                <p:cNvPr id="3083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2603" y="2467"/>
                  <a:ext cx="2168" cy="2"/>
                </a:xfrm>
                <a:prstGeom prst="line">
                  <a:avLst/>
                </a:prstGeom>
                <a:noFill/>
                <a:ln w="38100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n>
                      <a:solidFill>
                        <a:sysClr val="windowText" lastClr="000000"/>
                      </a:solidFill>
                    </a:ln>
                  </a:endParaRPr>
                </a:p>
              </p:txBody>
            </p:sp>
            <p:sp>
              <p:nvSpPr>
                <p:cNvPr id="6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2592" y="2363"/>
                  <a:ext cx="7" cy="193"/>
                </a:xfrm>
                <a:prstGeom prst="line">
                  <a:avLst/>
                </a:prstGeom>
                <a:noFill/>
                <a:ln w="38100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n>
                      <a:solidFill>
                        <a:sysClr val="windowText" lastClr="000000"/>
                      </a:solidFill>
                    </a:ln>
                  </a:endParaRPr>
                </a:p>
              </p:txBody>
            </p:sp>
            <p:sp>
              <p:nvSpPr>
                <p:cNvPr id="7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034" y="2386"/>
                  <a:ext cx="5" cy="191"/>
                </a:xfrm>
                <a:prstGeom prst="line">
                  <a:avLst/>
                </a:prstGeom>
                <a:noFill/>
                <a:ln w="38100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n>
                      <a:solidFill>
                        <a:sysClr val="windowText" lastClr="000000"/>
                      </a:solidFill>
                    </a:ln>
                  </a:endParaRPr>
                </a:p>
              </p:txBody>
            </p:sp>
            <p:sp>
              <p:nvSpPr>
                <p:cNvPr id="9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4762" y="2355"/>
                  <a:ext cx="5" cy="191"/>
                </a:xfrm>
                <a:prstGeom prst="line">
                  <a:avLst/>
                </a:prstGeom>
                <a:noFill/>
                <a:ln w="38100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n>
                      <a:solidFill>
                        <a:sysClr val="windowText" lastClr="000000"/>
                      </a:solidFill>
                    </a:ln>
                  </a:endParaRPr>
                </a:p>
              </p:txBody>
            </p:sp>
          </p:grpSp>
          <p:sp>
            <p:nvSpPr>
              <p:cNvPr id="10" name="Arc 15"/>
              <p:cNvSpPr>
                <a:spLocks/>
              </p:cNvSpPr>
              <p:nvPr/>
            </p:nvSpPr>
            <p:spPr bwMode="auto">
              <a:xfrm>
                <a:off x="2605" y="2265"/>
                <a:ext cx="2129" cy="179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0 w 43200"/>
                  <a:gd name="T1" fmla="*/ 21600 h 21600"/>
                  <a:gd name="T2" fmla="*/ 43200 w 43200"/>
                  <a:gd name="T3" fmla="*/ 21600 h 21600"/>
                  <a:gd name="T4" fmla="*/ 21600 w 432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21600" fill="none" extrusionOk="0">
                    <a:moveTo>
                      <a:pt x="0" y="21600"/>
                    </a:move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</a:path>
                  <a:path w="43200" h="21600" stroke="0" extrusionOk="0">
                    <a:moveTo>
                      <a:pt x="0" y="21600"/>
                    </a:move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</a:endParaRPr>
              </a:p>
            </p:txBody>
          </p:sp>
        </p:grpSp>
        <p:sp>
          <p:nvSpPr>
            <p:cNvPr id="5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2578" y="929"/>
              <a:ext cx="289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</a:t>
              </a:r>
            </a:p>
          </p:txBody>
        </p:sp>
        <p:sp>
          <p:nvSpPr>
            <p:cNvPr id="3114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1973" y="1661"/>
              <a:ext cx="289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а</a:t>
              </a:r>
            </a:p>
          </p:txBody>
        </p:sp>
        <p:sp>
          <p:nvSpPr>
            <p:cNvPr id="3115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3560" y="1661"/>
              <a:ext cx="289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б</a:t>
              </a:r>
            </a:p>
          </p:txBody>
        </p:sp>
        <p:sp>
          <p:nvSpPr>
            <p:cNvPr id="11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1474" y="2205"/>
              <a:ext cx="2631" cy="11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 - а = б</a:t>
              </a:r>
            </a:p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 = а + б</a:t>
              </a:r>
            </a:p>
          </p:txBody>
        </p:sp>
        <p:sp>
          <p:nvSpPr>
            <p:cNvPr id="3092" name="Oval 20"/>
            <p:cNvSpPr>
              <a:spLocks noChangeArrowheads="1"/>
            </p:cNvSpPr>
            <p:nvPr/>
          </p:nvSpPr>
          <p:spPr bwMode="auto">
            <a:xfrm>
              <a:off x="1246" y="2205"/>
              <a:ext cx="773" cy="681"/>
            </a:xfrm>
            <a:prstGeom prst="ellips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093" name="Line 21"/>
            <p:cNvSpPr>
              <a:spLocks noChangeShapeType="1"/>
            </p:cNvSpPr>
            <p:nvPr/>
          </p:nvSpPr>
          <p:spPr bwMode="auto">
            <a:xfrm>
              <a:off x="2471" y="2749"/>
              <a:ext cx="54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094" name="Line 22"/>
            <p:cNvSpPr>
              <a:spLocks noChangeShapeType="1"/>
            </p:cNvSpPr>
            <p:nvPr/>
          </p:nvSpPr>
          <p:spPr bwMode="auto">
            <a:xfrm>
              <a:off x="3653" y="2749"/>
              <a:ext cx="544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12" name="Group 23"/>
          <p:cNvGrpSpPr>
            <a:grpSpLocks/>
          </p:cNvGrpSpPr>
          <p:nvPr/>
        </p:nvGrpSpPr>
        <p:grpSpPr bwMode="auto">
          <a:xfrm>
            <a:off x="3357554" y="2357430"/>
            <a:ext cx="2266959" cy="1670058"/>
            <a:chOff x="476" y="754"/>
            <a:chExt cx="4581" cy="2858"/>
          </a:xfrm>
        </p:grpSpPr>
        <p:sp>
          <p:nvSpPr>
            <p:cNvPr id="3096" name="Rectangle 24"/>
            <p:cNvSpPr>
              <a:spLocks noChangeArrowheads="1"/>
            </p:cNvSpPr>
            <p:nvPr/>
          </p:nvSpPr>
          <p:spPr bwMode="auto">
            <a:xfrm>
              <a:off x="476" y="754"/>
              <a:ext cx="4581" cy="28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CC33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  <p:grpSp>
          <p:nvGrpSpPr>
            <p:cNvPr id="16" name="Group 25"/>
            <p:cNvGrpSpPr>
              <a:grpSpLocks/>
            </p:cNvGrpSpPr>
            <p:nvPr/>
          </p:nvGrpSpPr>
          <p:grpSpPr bwMode="auto">
            <a:xfrm>
              <a:off x="1066" y="1298"/>
              <a:ext cx="3175" cy="454"/>
              <a:chOff x="2591" y="2265"/>
              <a:chExt cx="2181" cy="312"/>
            </a:xfrm>
          </p:grpSpPr>
          <p:grpSp>
            <p:nvGrpSpPr>
              <p:cNvPr id="17" name="Group 26"/>
              <p:cNvGrpSpPr>
                <a:grpSpLocks/>
              </p:cNvGrpSpPr>
              <p:nvPr/>
            </p:nvGrpSpPr>
            <p:grpSpPr bwMode="auto">
              <a:xfrm>
                <a:off x="2591" y="2355"/>
                <a:ext cx="2181" cy="222"/>
                <a:chOff x="2591" y="2355"/>
                <a:chExt cx="2181" cy="222"/>
              </a:xfrm>
            </p:grpSpPr>
            <p:sp>
              <p:nvSpPr>
                <p:cNvPr id="13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2603" y="2467"/>
                  <a:ext cx="2170" cy="2"/>
                </a:xfrm>
                <a:prstGeom prst="line">
                  <a:avLst/>
                </a:prstGeom>
                <a:noFill/>
                <a:ln w="38100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n>
                      <a:solidFill>
                        <a:sysClr val="windowText" lastClr="000000"/>
                      </a:solidFill>
                    </a:ln>
                  </a:endParaRPr>
                </a:p>
              </p:txBody>
            </p:sp>
            <p:sp>
              <p:nvSpPr>
                <p:cNvPr id="14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2592" y="2362"/>
                  <a:ext cx="4" cy="193"/>
                </a:xfrm>
                <a:prstGeom prst="line">
                  <a:avLst/>
                </a:prstGeom>
                <a:noFill/>
                <a:ln w="38100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n>
                      <a:solidFill>
                        <a:sysClr val="windowText" lastClr="000000"/>
                      </a:solidFill>
                    </a:ln>
                  </a:endParaRPr>
                </a:p>
              </p:txBody>
            </p:sp>
            <p:sp>
              <p:nvSpPr>
                <p:cNvPr id="15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4038" y="2384"/>
                  <a:ext cx="2" cy="193"/>
                </a:xfrm>
                <a:prstGeom prst="line">
                  <a:avLst/>
                </a:prstGeom>
                <a:noFill/>
                <a:ln w="38100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n>
                      <a:solidFill>
                        <a:sysClr val="windowText" lastClr="000000"/>
                      </a:solidFill>
                    </a:ln>
                  </a:endParaRPr>
                </a:p>
              </p:txBody>
            </p:sp>
            <p:sp>
              <p:nvSpPr>
                <p:cNvPr id="3102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4764" y="2355"/>
                  <a:ext cx="4" cy="193"/>
                </a:xfrm>
                <a:prstGeom prst="line">
                  <a:avLst/>
                </a:prstGeom>
                <a:noFill/>
                <a:ln w="38100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n>
                      <a:solidFill>
                        <a:sysClr val="windowText" lastClr="000000"/>
                      </a:solidFill>
                    </a:ln>
                  </a:endParaRPr>
                </a:p>
              </p:txBody>
            </p:sp>
          </p:grpSp>
          <p:sp>
            <p:nvSpPr>
              <p:cNvPr id="3103" name="Arc 31"/>
              <p:cNvSpPr>
                <a:spLocks/>
              </p:cNvSpPr>
              <p:nvPr/>
            </p:nvSpPr>
            <p:spPr bwMode="auto">
              <a:xfrm>
                <a:off x="2605" y="2263"/>
                <a:ext cx="2135" cy="182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0 w 43200"/>
                  <a:gd name="T1" fmla="*/ 21600 h 21600"/>
                  <a:gd name="T2" fmla="*/ 43200 w 43200"/>
                  <a:gd name="T3" fmla="*/ 21600 h 21600"/>
                  <a:gd name="T4" fmla="*/ 21600 w 432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21600" fill="none" extrusionOk="0">
                    <a:moveTo>
                      <a:pt x="0" y="21600"/>
                    </a:move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</a:path>
                  <a:path w="43200" h="21600" stroke="0" extrusionOk="0">
                    <a:moveTo>
                      <a:pt x="0" y="21600"/>
                    </a:move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</a:endParaRPr>
              </a:p>
            </p:txBody>
          </p:sp>
        </p:grpSp>
        <p:sp>
          <p:nvSpPr>
            <p:cNvPr id="3098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2578" y="929"/>
              <a:ext cx="24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а</a:t>
              </a:r>
            </a:p>
          </p:txBody>
        </p:sp>
        <p:sp>
          <p:nvSpPr>
            <p:cNvPr id="3099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973" y="1661"/>
              <a:ext cx="24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i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</a:t>
              </a:r>
            </a:p>
          </p:txBody>
        </p:sp>
        <p:sp>
          <p:nvSpPr>
            <p:cNvPr id="3100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3560" y="1661"/>
              <a:ext cx="24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б</a:t>
              </a:r>
            </a:p>
          </p:txBody>
        </p:sp>
        <p:sp>
          <p:nvSpPr>
            <p:cNvPr id="3101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1474" y="2205"/>
              <a:ext cx="2631" cy="11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а - х = б</a:t>
              </a:r>
            </a:p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 = а - б</a:t>
              </a:r>
            </a:p>
          </p:txBody>
        </p:sp>
        <p:sp>
          <p:nvSpPr>
            <p:cNvPr id="3108" name="Oval 36"/>
            <p:cNvSpPr>
              <a:spLocks noChangeArrowheads="1"/>
            </p:cNvSpPr>
            <p:nvPr/>
          </p:nvSpPr>
          <p:spPr bwMode="auto">
            <a:xfrm>
              <a:off x="1246" y="2204"/>
              <a:ext cx="773" cy="682"/>
            </a:xfrm>
            <a:prstGeom prst="ellips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109" name="Line 37"/>
            <p:cNvSpPr>
              <a:spLocks noChangeShapeType="1"/>
            </p:cNvSpPr>
            <p:nvPr/>
          </p:nvSpPr>
          <p:spPr bwMode="auto">
            <a:xfrm>
              <a:off x="2473" y="2750"/>
              <a:ext cx="543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110" name="Line 38"/>
            <p:cNvSpPr>
              <a:spLocks noChangeShapeType="1"/>
            </p:cNvSpPr>
            <p:nvPr/>
          </p:nvSpPr>
          <p:spPr bwMode="auto">
            <a:xfrm>
              <a:off x="3651" y="2750"/>
              <a:ext cx="543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18" name="Group 39"/>
          <p:cNvGrpSpPr>
            <a:grpSpLocks/>
          </p:cNvGrpSpPr>
          <p:nvPr/>
        </p:nvGrpSpPr>
        <p:grpSpPr bwMode="auto">
          <a:xfrm>
            <a:off x="395288" y="2349500"/>
            <a:ext cx="2305050" cy="1630363"/>
            <a:chOff x="204" y="1842"/>
            <a:chExt cx="2631" cy="1679"/>
          </a:xfrm>
        </p:grpSpPr>
        <p:grpSp>
          <p:nvGrpSpPr>
            <p:cNvPr id="19" name="Group 40"/>
            <p:cNvGrpSpPr>
              <a:grpSpLocks/>
            </p:cNvGrpSpPr>
            <p:nvPr/>
          </p:nvGrpSpPr>
          <p:grpSpPr bwMode="auto">
            <a:xfrm>
              <a:off x="204" y="1842"/>
              <a:ext cx="2631" cy="1679"/>
              <a:chOff x="204" y="1842"/>
              <a:chExt cx="2631" cy="1679"/>
            </a:xfrm>
          </p:grpSpPr>
          <p:sp>
            <p:nvSpPr>
              <p:cNvPr id="3113" name="Rectangle 41"/>
              <p:cNvSpPr>
                <a:spLocks noChangeArrowheads="1"/>
              </p:cNvSpPr>
              <p:nvPr/>
            </p:nvSpPr>
            <p:spPr bwMode="auto">
              <a:xfrm>
                <a:off x="204" y="1842"/>
                <a:ext cx="2631" cy="167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CC33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</a:endParaRPr>
              </a:p>
            </p:txBody>
          </p:sp>
          <p:grpSp>
            <p:nvGrpSpPr>
              <p:cNvPr id="20" name="Group 42"/>
              <p:cNvGrpSpPr>
                <a:grpSpLocks/>
              </p:cNvGrpSpPr>
              <p:nvPr/>
            </p:nvGrpSpPr>
            <p:grpSpPr bwMode="auto">
              <a:xfrm>
                <a:off x="543" y="2162"/>
                <a:ext cx="1823" cy="266"/>
                <a:chOff x="2591" y="2265"/>
                <a:chExt cx="2181" cy="312"/>
              </a:xfrm>
            </p:grpSpPr>
            <p:grpSp>
              <p:nvGrpSpPr>
                <p:cNvPr id="21" name="Group 43"/>
                <p:cNvGrpSpPr>
                  <a:grpSpLocks/>
                </p:cNvGrpSpPr>
                <p:nvPr/>
              </p:nvGrpSpPr>
              <p:grpSpPr bwMode="auto">
                <a:xfrm>
                  <a:off x="2591" y="2355"/>
                  <a:ext cx="2181" cy="222"/>
                  <a:chOff x="2591" y="2355"/>
                  <a:chExt cx="2181" cy="222"/>
                </a:xfrm>
              </p:grpSpPr>
              <p:sp>
                <p:nvSpPr>
                  <p:cNvPr id="3116" name="Line 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4" y="2467"/>
                    <a:ext cx="2168" cy="2"/>
                  </a:xfrm>
                  <a:prstGeom prst="line">
                    <a:avLst/>
                  </a:prstGeom>
                  <a:noFill/>
                  <a:ln w="38100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>
                      <a:ln>
                        <a:solidFill>
                          <a:sysClr val="windowText" lastClr="000000"/>
                        </a:solidFill>
                      </a:ln>
                    </a:endParaRPr>
                  </a:p>
                </p:txBody>
              </p:sp>
              <p:sp>
                <p:nvSpPr>
                  <p:cNvPr id="3117" name="Line 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591" y="2363"/>
                    <a:ext cx="4" cy="192"/>
                  </a:xfrm>
                  <a:prstGeom prst="line">
                    <a:avLst/>
                  </a:prstGeom>
                  <a:noFill/>
                  <a:ln w="38100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>
                      <a:ln>
                        <a:solidFill>
                          <a:sysClr val="windowText" lastClr="000000"/>
                        </a:solidFill>
                      </a:ln>
                    </a:endParaRPr>
                  </a:p>
                </p:txBody>
              </p:sp>
              <p:sp>
                <p:nvSpPr>
                  <p:cNvPr id="3118" name="Line 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035" y="2386"/>
                    <a:ext cx="4" cy="188"/>
                  </a:xfrm>
                  <a:prstGeom prst="line">
                    <a:avLst/>
                  </a:prstGeom>
                  <a:noFill/>
                  <a:ln w="38100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>
                      <a:ln>
                        <a:solidFill>
                          <a:sysClr val="windowText" lastClr="000000"/>
                        </a:solidFill>
                      </a:ln>
                    </a:endParaRPr>
                  </a:p>
                </p:txBody>
              </p:sp>
              <p:sp>
                <p:nvSpPr>
                  <p:cNvPr id="3119" name="Line 4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63" y="2358"/>
                    <a:ext cx="4" cy="188"/>
                  </a:xfrm>
                  <a:prstGeom prst="line">
                    <a:avLst/>
                  </a:prstGeom>
                  <a:noFill/>
                  <a:ln w="38100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>
                      <a:ln>
                        <a:solidFill>
                          <a:sysClr val="windowText" lastClr="000000"/>
                        </a:solidFill>
                      </a:ln>
                    </a:endParaRPr>
                  </a:p>
                </p:txBody>
              </p:sp>
            </p:grpSp>
            <p:sp>
              <p:nvSpPr>
                <p:cNvPr id="3120" name="Arc 48"/>
                <p:cNvSpPr>
                  <a:spLocks/>
                </p:cNvSpPr>
                <p:nvPr/>
              </p:nvSpPr>
              <p:spPr bwMode="auto">
                <a:xfrm>
                  <a:off x="2604" y="2267"/>
                  <a:ext cx="2133" cy="176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0 w 43200"/>
                    <a:gd name="T1" fmla="*/ 21600 h 21600"/>
                    <a:gd name="T2" fmla="*/ 43200 w 43200"/>
                    <a:gd name="T3" fmla="*/ 21600 h 21600"/>
                    <a:gd name="T4" fmla="*/ 21600 w 432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200" h="21600" fill="none" extrusionOk="0">
                      <a:moveTo>
                        <a:pt x="0" y="21600"/>
                      </a:move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</a:path>
                    <a:path w="43200" h="21600" stroke="0" extrusionOk="0">
                      <a:moveTo>
                        <a:pt x="0" y="21600"/>
                      </a:move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ln>
                      <a:solidFill>
                        <a:sysClr val="windowText" lastClr="000000"/>
                      </a:solidFill>
                    </a:ln>
                  </a:endParaRPr>
                </a:p>
              </p:txBody>
            </p:sp>
          </p:grpSp>
          <p:sp>
            <p:nvSpPr>
              <p:cNvPr id="3085" name="WordArt 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411" y="1945"/>
                <a:ext cx="142" cy="19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Arial"/>
                    <a:cs typeface="Arial"/>
                  </a:rPr>
                  <a:t>б</a:t>
                </a:r>
              </a:p>
            </p:txBody>
          </p:sp>
          <p:sp>
            <p:nvSpPr>
              <p:cNvPr id="3086" name="WordArt 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64" y="2375"/>
                <a:ext cx="142" cy="19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i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Arial"/>
                    <a:cs typeface="Arial"/>
                  </a:rPr>
                  <a:t>х</a:t>
                </a:r>
              </a:p>
            </p:txBody>
          </p:sp>
          <p:sp>
            <p:nvSpPr>
              <p:cNvPr id="3087" name="WordArt 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75" y="2375"/>
                <a:ext cx="142" cy="19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Arial"/>
                    <a:cs typeface="Arial"/>
                  </a:rPr>
                  <a:t>а</a:t>
                </a:r>
              </a:p>
            </p:txBody>
          </p:sp>
          <p:sp>
            <p:nvSpPr>
              <p:cNvPr id="3088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77" y="2694"/>
                <a:ext cx="1511" cy="69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Arial"/>
                    <a:cs typeface="Arial"/>
                  </a:rPr>
                  <a:t>х + а = б</a:t>
                </a:r>
              </a:p>
              <a:p>
                <a:pPr algn="ctr"/>
                <a:r>
                  <a:rPr lang="ru-RU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latin typeface="Arial"/>
                    <a:cs typeface="Arial"/>
                  </a:rPr>
                  <a:t>х = б - а</a:t>
                </a:r>
              </a:p>
            </p:txBody>
          </p:sp>
          <p:sp>
            <p:nvSpPr>
              <p:cNvPr id="3125" name="Oval 53"/>
              <p:cNvSpPr>
                <a:spLocks noChangeArrowheads="1"/>
              </p:cNvSpPr>
              <p:nvPr/>
            </p:nvSpPr>
            <p:spPr bwMode="auto">
              <a:xfrm>
                <a:off x="2001" y="2607"/>
                <a:ext cx="442" cy="401"/>
              </a:xfrm>
              <a:prstGeom prst="ellipse">
                <a:avLst/>
              </a:prstGeom>
              <a:noFill/>
              <a:ln w="38100">
                <a:solidFill>
                  <a:srgbClr val="CC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ln>
                    <a:solidFill>
                      <a:sysClr val="windowText" lastClr="000000"/>
                    </a:solidFill>
                  </a:ln>
                </a:endParaRPr>
              </a:p>
            </p:txBody>
          </p:sp>
        </p:grpSp>
        <p:sp>
          <p:nvSpPr>
            <p:cNvPr id="3126" name="Line 54"/>
            <p:cNvSpPr>
              <a:spLocks noChangeShapeType="1"/>
            </p:cNvSpPr>
            <p:nvPr/>
          </p:nvSpPr>
          <p:spPr bwMode="auto">
            <a:xfrm>
              <a:off x="1349" y="3014"/>
              <a:ext cx="313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127" name="Line 55"/>
            <p:cNvSpPr>
              <a:spLocks noChangeShapeType="1"/>
            </p:cNvSpPr>
            <p:nvPr/>
          </p:nvSpPr>
          <p:spPr bwMode="auto">
            <a:xfrm>
              <a:off x="731" y="3034"/>
              <a:ext cx="313" cy="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28625" y="642938"/>
            <a:ext cx="842962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 решения уравнений</a:t>
            </a:r>
          </a:p>
          <a:p>
            <a:pPr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1. Прочитать уравнение.</a:t>
            </a:r>
          </a:p>
          <a:p>
            <a:pPr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 Найти части и целое (если нужно, составить схему).</a:t>
            </a:r>
          </a:p>
          <a:p>
            <a:pPr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3. Применить правило нахождения части и целого.</a:t>
            </a:r>
          </a:p>
          <a:p>
            <a:pPr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4. Выполнить действия и найти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5. Сделать проверку (устно или письменно).</a:t>
            </a:r>
          </a:p>
        </p:txBody>
      </p:sp>
      <p:grpSp>
        <p:nvGrpSpPr>
          <p:cNvPr id="3" name="Group 67"/>
          <p:cNvGrpSpPr>
            <a:grpSpLocks/>
          </p:cNvGrpSpPr>
          <p:nvPr/>
        </p:nvGrpSpPr>
        <p:grpSpPr bwMode="auto">
          <a:xfrm>
            <a:off x="5857875" y="4786313"/>
            <a:ext cx="2154238" cy="976312"/>
            <a:chOff x="4106" y="3245"/>
            <a:chExt cx="1357" cy="615"/>
          </a:xfrm>
        </p:grpSpPr>
        <p:sp>
          <p:nvSpPr>
            <p:cNvPr id="4112" name="Rectangle 17"/>
            <p:cNvSpPr>
              <a:spLocks noChangeArrowheads="1"/>
            </p:cNvSpPr>
            <p:nvPr/>
          </p:nvSpPr>
          <p:spPr bwMode="auto">
            <a:xfrm>
              <a:off x="4106" y="3245"/>
              <a:ext cx="1357" cy="61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3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4402" y="3358"/>
              <a:ext cx="779" cy="42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 dirty="0" err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</a:t>
              </a:r>
              <a:r>
                <a:rPr lang="ru-RU" sz="3600" kern="10" dirty="0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 - а = б</a:t>
              </a:r>
            </a:p>
            <a:p>
              <a:pPr algn="ctr"/>
              <a:r>
                <a:rPr lang="ru-RU" sz="3600" kern="10" dirty="0" err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</a:t>
              </a:r>
              <a:r>
                <a:rPr lang="ru-RU" sz="3600" kern="10" dirty="0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 = а + б</a:t>
              </a:r>
            </a:p>
          </p:txBody>
        </p:sp>
        <p:sp>
          <p:nvSpPr>
            <p:cNvPr id="4114" name="Oval 29"/>
            <p:cNvSpPr>
              <a:spLocks noChangeArrowheads="1"/>
            </p:cNvSpPr>
            <p:nvPr/>
          </p:nvSpPr>
          <p:spPr bwMode="auto">
            <a:xfrm>
              <a:off x="4334" y="3358"/>
              <a:ext cx="229" cy="243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5" name="Line 30"/>
            <p:cNvSpPr>
              <a:spLocks noChangeShapeType="1"/>
            </p:cNvSpPr>
            <p:nvPr/>
          </p:nvSpPr>
          <p:spPr bwMode="auto">
            <a:xfrm>
              <a:off x="4697" y="3552"/>
              <a:ext cx="161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6" name="Line 31"/>
            <p:cNvSpPr>
              <a:spLocks noChangeShapeType="1"/>
            </p:cNvSpPr>
            <p:nvPr/>
          </p:nvSpPr>
          <p:spPr bwMode="auto">
            <a:xfrm>
              <a:off x="5047" y="3552"/>
              <a:ext cx="161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3000375" y="4786313"/>
            <a:ext cx="2276475" cy="1031875"/>
            <a:chOff x="2109" y="3202"/>
            <a:chExt cx="1434" cy="650"/>
          </a:xfrm>
        </p:grpSpPr>
        <p:sp>
          <p:nvSpPr>
            <p:cNvPr id="4107" name="Rectangle 33"/>
            <p:cNvSpPr>
              <a:spLocks noChangeArrowheads="1"/>
            </p:cNvSpPr>
            <p:nvPr/>
          </p:nvSpPr>
          <p:spPr bwMode="auto">
            <a:xfrm>
              <a:off x="2109" y="3202"/>
              <a:ext cx="1434" cy="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2421" y="3326"/>
              <a:ext cx="824" cy="44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а - </a:t>
              </a:r>
              <a:r>
                <a:rPr lang="ru-RU" sz="3600" kern="10" dirty="0" err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</a:t>
              </a:r>
              <a:r>
                <a:rPr lang="ru-RU" sz="3600" kern="10" dirty="0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 = б</a:t>
              </a:r>
            </a:p>
            <a:p>
              <a:pPr algn="ctr"/>
              <a:r>
                <a:rPr lang="ru-RU" sz="3600" kern="10" dirty="0" err="1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</a:t>
              </a:r>
              <a:r>
                <a:rPr lang="ru-RU" sz="3600" kern="10" dirty="0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 = а - б</a:t>
              </a:r>
            </a:p>
          </p:txBody>
        </p:sp>
        <p:sp>
          <p:nvSpPr>
            <p:cNvPr id="4109" name="Oval 45"/>
            <p:cNvSpPr>
              <a:spLocks noChangeArrowheads="1"/>
            </p:cNvSpPr>
            <p:nvPr/>
          </p:nvSpPr>
          <p:spPr bwMode="auto">
            <a:xfrm>
              <a:off x="2350" y="3326"/>
              <a:ext cx="242" cy="255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0" name="Line 46"/>
            <p:cNvSpPr>
              <a:spLocks noChangeShapeType="1"/>
            </p:cNvSpPr>
            <p:nvPr/>
          </p:nvSpPr>
          <p:spPr bwMode="auto">
            <a:xfrm>
              <a:off x="2734" y="3530"/>
              <a:ext cx="17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11" name="Line 47"/>
            <p:cNvSpPr>
              <a:spLocks noChangeShapeType="1"/>
            </p:cNvSpPr>
            <p:nvPr/>
          </p:nvSpPr>
          <p:spPr bwMode="auto">
            <a:xfrm>
              <a:off x="3103" y="3530"/>
              <a:ext cx="17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65"/>
          <p:cNvGrpSpPr>
            <a:grpSpLocks/>
          </p:cNvGrpSpPr>
          <p:nvPr/>
        </p:nvGrpSpPr>
        <p:grpSpPr bwMode="auto">
          <a:xfrm>
            <a:off x="285750" y="4714875"/>
            <a:ext cx="2305050" cy="1054100"/>
            <a:chOff x="249" y="3158"/>
            <a:chExt cx="1452" cy="664"/>
          </a:xfrm>
        </p:grpSpPr>
        <p:sp>
          <p:nvSpPr>
            <p:cNvPr id="2" name="Rectangle 50"/>
            <p:cNvSpPr>
              <a:spLocks noChangeArrowheads="1"/>
            </p:cNvSpPr>
            <p:nvPr/>
          </p:nvSpPr>
          <p:spPr bwMode="auto">
            <a:xfrm>
              <a:off x="249" y="3158"/>
              <a:ext cx="1452" cy="66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3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565" y="3316"/>
              <a:ext cx="834" cy="4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 + а = б</a:t>
              </a:r>
            </a:p>
            <a:p>
              <a:pPr algn="ctr"/>
              <a:r>
                <a:rPr lang="ru-RU" sz="3600" kern="10"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х = б - а</a:t>
              </a:r>
            </a:p>
          </p:txBody>
        </p:sp>
        <p:sp>
          <p:nvSpPr>
            <p:cNvPr id="4104" name="Oval 62"/>
            <p:cNvSpPr>
              <a:spLocks noChangeArrowheads="1"/>
            </p:cNvSpPr>
            <p:nvPr/>
          </p:nvSpPr>
          <p:spPr bwMode="auto">
            <a:xfrm>
              <a:off x="1241" y="3263"/>
              <a:ext cx="244" cy="245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5" name="Line 63"/>
            <p:cNvSpPr>
              <a:spLocks noChangeShapeType="1"/>
            </p:cNvSpPr>
            <p:nvPr/>
          </p:nvSpPr>
          <p:spPr bwMode="auto">
            <a:xfrm>
              <a:off x="881" y="3512"/>
              <a:ext cx="173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06" name="Line 64"/>
            <p:cNvSpPr>
              <a:spLocks noChangeShapeType="1"/>
            </p:cNvSpPr>
            <p:nvPr/>
          </p:nvSpPr>
          <p:spPr bwMode="auto">
            <a:xfrm>
              <a:off x="540" y="3524"/>
              <a:ext cx="173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111 0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3" y="500042"/>
            <a:ext cx="8215371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Самопроверка по образцу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14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u="sng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= 9         8 – </a:t>
            </a:r>
            <a:r>
              <a:rPr lang="ru-RU" sz="4000" b="1" u="sng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4" name="Овал 3"/>
          <p:cNvSpPr/>
          <p:nvPr/>
        </p:nvSpPr>
        <p:spPr>
          <a:xfrm>
            <a:off x="2000232" y="1714488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572264" y="1714488"/>
            <a:ext cx="571504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428992" y="1714488"/>
            <a:ext cx="500066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28596" y="2571744"/>
            <a:ext cx="8258204" cy="3554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9 – 2         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8 – 5         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4 + 1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</a:t>
            </a:r>
            <a:r>
              <a:rPr kumimoji="0" lang="ru-RU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endParaRPr kumimoji="0" lang="ru-RU" sz="2400" b="1" i="0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_______________________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       </a:t>
            </a:r>
            <a:r>
              <a:rPr kumimoji="0" lang="ru-RU" sz="1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__________________________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</a:t>
            </a:r>
            <a:r>
              <a:rPr kumimoji="0" lang="ru-RU" sz="1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_ ______________________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 + 2 = 9          8 – 3 = 5         5 – 1 = 4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9 = 9                5 = 5               4 = 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Критерии оценивания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72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9086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Нахождение целого и частей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Применение правила и выбор действия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Выполнение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действия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Проверка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 </a:t>
                      </a:r>
                    </a:p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 по ряду)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0868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 ряд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0868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ряд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0868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ряд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0868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(по критерию)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Дополнительные задания (1 группа)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Admin\Рабочий стол\1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8643998" cy="5214974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 rot="5400000">
            <a:off x="1893869" y="3178173"/>
            <a:ext cx="64294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857356" y="3143248"/>
            <a:ext cx="71438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928794" y="5286388"/>
            <a:ext cx="500066" cy="642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6215074" y="2928934"/>
            <a:ext cx="571504" cy="4286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6215074" y="2928934"/>
            <a:ext cx="571504" cy="4286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6286512" y="2857496"/>
            <a:ext cx="428628" cy="5715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единительная линия 40"/>
          <p:cNvCxnSpPr>
            <a:stCxn id="26" idx="0"/>
            <a:endCxn id="26" idx="2"/>
          </p:cNvCxnSpPr>
          <p:nvPr/>
        </p:nvCxnSpPr>
        <p:spPr>
          <a:xfrm rot="16200000" flipH="1">
            <a:off x="1857356" y="5607859"/>
            <a:ext cx="64294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stCxn id="26" idx="1"/>
            <a:endCxn id="26" idx="3"/>
          </p:cNvCxnSpPr>
          <p:nvPr/>
        </p:nvCxnSpPr>
        <p:spPr>
          <a:xfrm rot="10800000" flipH="1">
            <a:off x="1928794" y="5607859"/>
            <a:ext cx="500066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6215074" y="5286388"/>
            <a:ext cx="500066" cy="642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0" grpId="0" animBg="1"/>
      <p:bldP spid="4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420</Words>
  <Application>Microsoft Office PowerPoint</Application>
  <PresentationFormat>Экран (4:3)</PresentationFormat>
  <Paragraphs>116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Тема урока:  «Решение уравнений и задач» </vt:lpstr>
      <vt:lpstr>Слайд 2</vt:lpstr>
      <vt:lpstr>Слайд 3</vt:lpstr>
      <vt:lpstr>Слайд 4</vt:lpstr>
      <vt:lpstr>Слайд 5</vt:lpstr>
      <vt:lpstr>Слайд 6</vt:lpstr>
      <vt:lpstr>Самопроверка по образцу</vt:lpstr>
      <vt:lpstr>Критерии оценивания</vt:lpstr>
      <vt:lpstr>Дополнительные задания (1 группа)</vt:lpstr>
      <vt:lpstr>Решите уравнение:</vt:lpstr>
      <vt:lpstr> Самопроверка по образцу.</vt:lpstr>
      <vt:lpstr>Слайд 12</vt:lpstr>
      <vt:lpstr>Самопроверка по образцу.</vt:lpstr>
      <vt:lpstr>Слайд 14</vt:lpstr>
      <vt:lpstr>Самопроверка по образцу.</vt:lpstr>
      <vt:lpstr>Оценим свою деятельность!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55</cp:revision>
  <dcterms:created xsi:type="dcterms:W3CDTF">2014-03-16T13:21:50Z</dcterms:created>
  <dcterms:modified xsi:type="dcterms:W3CDTF">2014-03-20T00:22:17Z</dcterms:modified>
</cp:coreProperties>
</file>