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96" r:id="rId3"/>
    <p:sldMasterId id="2147483708" r:id="rId4"/>
    <p:sldMasterId id="2147483720" r:id="rId5"/>
    <p:sldMasterId id="2147483744" r:id="rId6"/>
    <p:sldMasterId id="2147483756" r:id="rId7"/>
    <p:sldMasterId id="2147483768" r:id="rId8"/>
    <p:sldMasterId id="2147483780" r:id="rId9"/>
  </p:sldMasterIdLst>
  <p:sldIdLst>
    <p:sldId id="257" r:id="rId10"/>
    <p:sldId id="268" r:id="rId11"/>
    <p:sldId id="267" r:id="rId12"/>
    <p:sldId id="269" r:id="rId13"/>
    <p:sldId id="260" r:id="rId14"/>
    <p:sldId id="261" r:id="rId15"/>
    <p:sldId id="262" r:id="rId16"/>
    <p:sldId id="263" r:id="rId17"/>
    <p:sldId id="271" r:id="rId18"/>
    <p:sldId id="265" r:id="rId19"/>
    <p:sldId id="272" r:id="rId20"/>
    <p:sldId id="266" r:id="rId21"/>
    <p:sldId id="274" r:id="rId22"/>
    <p:sldId id="27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547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12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811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832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15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9" y="5214941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305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8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F5C1-00B7-46DB-9BC7-E9BC66FD35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94C4-8028-4510-97E1-ECAB8A3ECE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673528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FAA7-8AEB-4ABD-96D0-EF15115488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033B9-78FA-46A2-B84C-3FBD27AAC7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569575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7C419-9586-4353-A7F4-264ACBCDB7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E35D-0705-4C40-A944-9A6E6B089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107675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04D55-E897-4AAE-B4B6-BB283DCFDB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7C679-6EA9-447B-974C-4A07A44610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873906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E55F-3E5C-4D7D-8826-C24C600D34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F31E8-D7E8-492A-B510-536A0F1FA2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218957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C3F29-454E-49D2-AFDF-186732DA05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0E5DC-B8A0-44C7-994D-1C4A448BB4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554662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3236-B0EC-4D2C-B1C8-448A6C8EB0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B31A1-273F-4028-A67B-447D252B55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7155247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0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68A6-6C30-4204-B979-1D42923ECA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2BCC3-96E0-48C6-82D1-CA2AC9454D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03397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522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9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0F43-E415-417D-8CE7-EDA8D0EE15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6FC9A-99F4-451C-B093-ABF0CA1403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147939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A91CE-FB78-4A26-B417-E52A939EAC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6D34D-F987-4B66-801F-C79008B925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653756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361B-32B7-4295-966B-835E9EF486A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A9A53-AFE0-47B6-83A3-12F2A25232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169469"/>
      </p:ext>
    </p:extLst>
  </p:cSld>
  <p:clrMapOvr>
    <a:masterClrMapping/>
  </p:clrMapOvr>
  <p:transition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70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4942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867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7266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7706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2695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8555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70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839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9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0137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8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52115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427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2383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6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5558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252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10856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9002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088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5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64661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4375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89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8277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7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7936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84880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1232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5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2830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7303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7748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516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191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21856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8449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1618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8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8767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6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9343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4185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1441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94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15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9" y="5214941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280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5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F5C1-00B7-46DB-9BC7-E9BC66FD35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94C4-8028-4510-97E1-ECAB8A3ECE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170037"/>
      </p:ext>
    </p:extLst>
  </p:cSld>
  <p:clrMapOvr>
    <a:masterClrMapping/>
  </p:clrMapOvr>
  <p:transition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FAA7-8AEB-4ABD-96D0-EF15115488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033B9-78FA-46A2-B84C-3FBD27AAC7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789383"/>
      </p:ext>
    </p:extLst>
  </p:cSld>
  <p:clrMapOvr>
    <a:masterClrMapping/>
  </p:clrMapOvr>
  <p:transition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7C419-9586-4353-A7F4-264ACBCDB7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E35D-0705-4C40-A944-9A6E6B089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272711"/>
      </p:ext>
    </p:extLst>
  </p:cSld>
  <p:clrMapOvr>
    <a:masterClrMapping/>
  </p:clrMapOvr>
  <p:transition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04D55-E897-4AAE-B4B6-BB283DCFDB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7C679-6EA9-447B-974C-4A07A44610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505250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12258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E55F-3E5C-4D7D-8826-C24C600D34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F31E8-D7E8-492A-B510-536A0F1FA2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053042"/>
      </p:ext>
    </p:extLst>
  </p:cSld>
  <p:clrMapOvr>
    <a:masterClrMapping/>
  </p:clrMapOvr>
  <p:transition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C3F29-454E-49D2-AFDF-186732DA05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0E5DC-B8A0-44C7-994D-1C4A448BB4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124966"/>
      </p:ext>
    </p:extLst>
  </p:cSld>
  <p:clrMapOvr>
    <a:masterClrMapping/>
  </p:clrMapOvr>
  <p:transition>
    <p:dissolv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3236-B0EC-4D2C-B1C8-448A6C8EB0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B31A1-273F-4028-A67B-447D252B55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639624"/>
      </p:ext>
    </p:extLst>
  </p:cSld>
  <p:clrMapOvr>
    <a:masterClrMapping/>
  </p:clrMapOvr>
  <p:transition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68A6-6C30-4204-B979-1D42923ECA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2BCC3-96E0-48C6-82D1-CA2AC9454D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501324"/>
      </p:ext>
    </p:extLst>
  </p:cSld>
  <p:clrMapOvr>
    <a:masterClrMapping/>
  </p:clrMapOvr>
  <p:transition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6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0F43-E415-417D-8CE7-EDA8D0EE15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6FC9A-99F4-451C-B093-ABF0CA1403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627546"/>
      </p:ext>
    </p:extLst>
  </p:cSld>
  <p:clrMapOvr>
    <a:masterClrMapping/>
  </p:clrMapOvr>
  <p:transition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A91CE-FB78-4A26-B417-E52A939EAC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6D34D-F987-4B66-801F-C79008B925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25589"/>
      </p:ext>
    </p:extLst>
  </p:cSld>
  <p:clrMapOvr>
    <a:masterClrMapping/>
  </p:clrMapOvr>
  <p:transition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361B-32B7-4295-966B-835E9EF486A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A9A53-AFE0-47B6-83A3-12F2A25232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025807"/>
      </p:ext>
    </p:extLst>
  </p:cSld>
  <p:clrMapOvr>
    <a:masterClrMapping/>
  </p:clrMapOvr>
  <p:transition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:\клипарты\школа\27c29d078660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5794" y="0"/>
            <a:ext cx="8429625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D:\клипарты\школа\b756a7739ab6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4214815"/>
            <a:ext cx="1714500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:\клипарты\школа\Безимени-3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9" y="5214941"/>
            <a:ext cx="1571625" cy="141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Users\Helen\Desktop\схемы\шаблоны мои\русский язык\2012-02-07_165936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5429280"/>
            <a:ext cx="2876550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5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1F5C1-00B7-46DB-9BC7-E9BC66FD359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94C4-8028-4510-97E1-ECAB8A3ECE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752443"/>
      </p:ext>
    </p:extLst>
  </p:cSld>
  <p:clrMapOvr>
    <a:masterClrMapping/>
  </p:clrMapOvr>
  <p:transition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9FAA7-8AEB-4ABD-96D0-EF15115488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033B9-78FA-46A2-B84C-3FBD27AAC7B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2035755"/>
      </p:ext>
    </p:extLst>
  </p:cSld>
  <p:clrMapOvr>
    <a:masterClrMapping/>
  </p:clrMapOvr>
  <p:transition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7C419-9586-4353-A7F4-264ACBCDB75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5E35D-0705-4C40-A944-9A6E6B0898B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988993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562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04D55-E897-4AAE-B4B6-BB283DCFDBA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7C679-6EA9-447B-974C-4A07A44610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183831"/>
      </p:ext>
    </p:extLst>
  </p:cSld>
  <p:clrMapOvr>
    <a:masterClrMapping/>
  </p:clrMapOvr>
  <p:transition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22E55F-3E5C-4D7D-8826-C24C600D34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F31E8-D7E8-492A-B510-536A0F1FA2F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878187"/>
      </p:ext>
    </p:extLst>
  </p:cSld>
  <p:clrMapOvr>
    <a:masterClrMapping/>
  </p:clrMapOvr>
  <p:transition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C3F29-454E-49D2-AFDF-186732DA05E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0E5DC-B8A0-44C7-994D-1C4A448BB4D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462060"/>
      </p:ext>
    </p:extLst>
  </p:cSld>
  <p:clrMapOvr>
    <a:masterClrMapping/>
  </p:clrMapOvr>
  <p:transition>
    <p:dissolv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43236-B0EC-4D2C-B1C8-448A6C8EB0F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B31A1-273F-4028-A67B-447D252B55A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688775"/>
      </p:ext>
    </p:extLst>
  </p:cSld>
  <p:clrMapOvr>
    <a:masterClrMapping/>
  </p:clrMapOvr>
  <p:transition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368A6-6C30-4204-B979-1D42923ECA7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2BCC3-96E0-48C6-82D1-CA2AC9454DE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309573"/>
      </p:ext>
    </p:extLst>
  </p:cSld>
  <p:clrMapOvr>
    <a:masterClrMapping/>
  </p:clrMapOvr>
  <p:transition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6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B0F43-E415-417D-8CE7-EDA8D0EE155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6FC9A-99F4-451C-B093-ABF0CA1403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6979"/>
      </p:ext>
    </p:extLst>
  </p:cSld>
  <p:clrMapOvr>
    <a:masterClrMapping/>
  </p:clrMapOvr>
  <p:transition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A91CE-FB78-4A26-B417-E52A939EACE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6D34D-F987-4B66-801F-C79008B925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63568"/>
      </p:ext>
    </p:extLst>
  </p:cSld>
  <p:clrMapOvr>
    <a:masterClrMapping/>
  </p:clrMapOvr>
  <p:transition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B361B-32B7-4295-966B-835E9EF486A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A9A53-AFE0-47B6-83A3-12F2A252321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07482"/>
      </p:ext>
    </p:extLst>
  </p:cSld>
  <p:clrMapOvr>
    <a:masterClrMapping/>
  </p:clrMapOvr>
  <p:transition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54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5A389-8E13-4314-9F25-3562A7B2241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CD568-81B2-496C-B180-82642D8562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81106"/>
      </p:ext>
    </p:extLst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97414-2FA1-40C3-BBED-757971EAB3B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2C90F-A8B7-49E5-8622-10CD817D22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450061"/>
      </p:ext>
    </p:extLst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1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02937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5D7B8-D610-4137-8C2D-8975341A8B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CEB63-C6FF-49B5-A061-07E9228531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426082"/>
      </p:ext>
    </p:extLst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98413-62F3-464F-A3B7-B50BB6DF2D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BDE8F-1ADD-485C-A92E-61A167C6B92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596748"/>
      </p:ext>
    </p:extLst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A68D8-CDED-40EF-846B-E62BC4B7175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A07B8-23A4-4B30-98CC-8B6093D79FA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85130"/>
      </p:ext>
    </p:extLst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4667B-8F8D-4FB6-9D4C-08E0A052E47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D5BDB-CEE6-47C2-A920-C418031CE8F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668529"/>
      </p:ext>
    </p:extLst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1AD6D-7D4D-4DCF-826F-6D471082BB7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2AC42-9821-41B3-9025-7F4924A9BD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53929"/>
      </p:ext>
    </p:extLst>
  </p:cSld>
  <p:clrMapOvr>
    <a:masterClrMapping/>
  </p:clrMapOvr>
  <p:transition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8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4C5F2-7D72-4371-A2AA-7DBD179E36B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3E9E-CD5F-4208-A4E6-911FC60E29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306824"/>
      </p:ext>
    </p:extLst>
  </p:cSld>
  <p:clrMapOvr>
    <a:masterClrMapping/>
  </p:clrMapOvr>
  <p:transition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66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35831-E6A4-42AF-859E-203920996A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E7898-440C-4E37-8025-BDFDB830C25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471304"/>
      </p:ext>
    </p:extLst>
  </p:cSld>
  <p:clrMapOvr>
    <a:masterClrMapping/>
  </p:clrMapOvr>
  <p:transition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37132-B20F-469F-BAD9-70146C527AE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7886-83FC-4877-9C60-38815F1A12A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465819"/>
      </p:ext>
    </p:extLst>
  </p:cSld>
  <p:clrMapOvr>
    <a:masterClrMapping/>
  </p:clrMapOvr>
  <p:transition advClick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5A44-F563-4CF6-8F83-1B7E308FA5B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13C52-773F-42F9-8961-78136D4EF1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66167"/>
      </p:ext>
    </p:extLst>
  </p:cSld>
  <p:clrMapOvr>
    <a:masterClrMapping/>
  </p:clrMapOvr>
  <p:transition advClick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589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9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1298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35764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52707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0109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8463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04326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77015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19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19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16575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53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121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42798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7"/>
            <a:ext cx="2057400" cy="438785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7"/>
            <a:ext cx="6019800" cy="43878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57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494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E6059E-836B-4A32-9C38-F4FA7A4B78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C98EF9-A03D-4301-864F-8C8C7FB4ACC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60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87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20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92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E6059E-836B-4A32-9C38-F4FA7A4B78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C98EF9-A03D-4301-864F-8C8C7FB4ACC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776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E6059E-836B-4A32-9C38-F4FA7A4B78D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C98EF9-A03D-4301-864F-8C8C7FB4ACC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058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A347D2-EB99-4BF0-B4B1-84094E46AE4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A5CF5A-559B-44A1-8C19-4BF6DD238DB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18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AC61-9F0D-4FC6-8AD2-87F2720AB17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15.01.2021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7AE56-69B8-49A9-83AA-0C075C43FD4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517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uchi.ru/teachers/stats/main" TargetMode="External"/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sunhome.ru/i/wallpapers/73/rozovie-listya.960x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"/>
            <a:ext cx="9144000" cy="685800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23528" y="452672"/>
            <a:ext cx="8424936" cy="5952661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2564904"/>
            <a:ext cx="8568952" cy="316835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9600" b="1" dirty="0">
                <a:ln>
                  <a:solidFill>
                    <a:srgbClr val="FF0000"/>
                  </a:solidFill>
                </a:ln>
                <a:solidFill>
                  <a:srgbClr val="F79646">
                    <a:lumMod val="60000"/>
                    <a:lumOff val="40000"/>
                  </a:srgbClr>
                </a:solidFill>
                <a:latin typeface="Times New Roman" pitchFamily="18" charset="0"/>
                <a:cs typeface="Times New Roman" pitchFamily="18" charset="0"/>
              </a:rPr>
              <a:t>Русский язык</a:t>
            </a:r>
          </a:p>
        </p:txBody>
      </p:sp>
    </p:spTree>
    <p:extLst>
      <p:ext uri="{BB962C8B-B14F-4D97-AF65-F5344CB8AC3E}">
        <p14:creationId xmlns:p14="http://schemas.microsoft.com/office/powerpoint/2010/main" val="62318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94" y="1628805"/>
            <a:ext cx="8424863" cy="437042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5400" b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3200" b="1" dirty="0" smtClean="0">
                <a:effectLst/>
                <a:latin typeface="Arial Black" pitchFamily="34" charset="0"/>
                <a:ea typeface="Times New Roman"/>
              </a:rPr>
              <a:t>ЩЕНОК И СНЕГ</a:t>
            </a:r>
            <a:endParaRPr lang="ru-RU" sz="3200" dirty="0" smtClean="0">
              <a:effectLst/>
              <a:latin typeface="Arial Black" pitchFamily="34" charset="0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dirty="0" smtClean="0">
                <a:effectLst/>
                <a:latin typeface="Arial Black" pitchFamily="34" charset="0"/>
                <a:ea typeface="Times New Roman"/>
              </a:rPr>
              <a:t>На первый снег взглянул щенок</a:t>
            </a:r>
            <a:br>
              <a:rPr lang="ru-RU" sz="3200" dirty="0" smtClean="0">
                <a:effectLst/>
                <a:latin typeface="Arial Black" pitchFamily="34" charset="0"/>
                <a:ea typeface="Times New Roman"/>
              </a:rPr>
            </a:br>
            <a:r>
              <a:rPr lang="ru-RU" sz="3200" dirty="0" smtClean="0">
                <a:effectLst/>
                <a:latin typeface="Arial Black" pitchFamily="34" charset="0"/>
                <a:ea typeface="Times New Roman"/>
              </a:rPr>
              <a:t>И ничего понять не мог.</a:t>
            </a:r>
            <a:br>
              <a:rPr lang="ru-RU" sz="3200" dirty="0" smtClean="0">
                <a:effectLst/>
                <a:latin typeface="Arial Black" pitchFamily="34" charset="0"/>
                <a:ea typeface="Times New Roman"/>
              </a:rPr>
            </a:br>
            <a:r>
              <a:rPr lang="ru-RU" sz="3200" dirty="0" smtClean="0">
                <a:effectLst/>
                <a:latin typeface="Arial Black" pitchFamily="34" charset="0"/>
                <a:ea typeface="Times New Roman"/>
              </a:rPr>
              <a:t>- Откуда столько белых мух</a:t>
            </a:r>
            <a:br>
              <a:rPr lang="ru-RU" sz="3200" dirty="0" smtClean="0">
                <a:effectLst/>
                <a:latin typeface="Arial Black" pitchFamily="34" charset="0"/>
                <a:ea typeface="Times New Roman"/>
              </a:rPr>
            </a:br>
            <a:r>
              <a:rPr lang="ru-RU" sz="3200" dirty="0" smtClean="0">
                <a:effectLst/>
                <a:latin typeface="Arial Black" pitchFamily="34" charset="0"/>
                <a:ea typeface="Times New Roman"/>
              </a:rPr>
              <a:t>Набилось к нам на двор?</a:t>
            </a:r>
            <a:br>
              <a:rPr lang="ru-RU" sz="3200" dirty="0" smtClean="0">
                <a:effectLst/>
                <a:latin typeface="Arial Black" pitchFamily="34" charset="0"/>
                <a:ea typeface="Times New Roman"/>
              </a:rPr>
            </a:br>
            <a:r>
              <a:rPr lang="ru-RU" sz="3200" dirty="0" smtClean="0">
                <a:effectLst/>
                <a:latin typeface="Arial Black" pitchFamily="34" charset="0"/>
                <a:ea typeface="Times New Roman"/>
              </a:rPr>
              <a:t>А может это птичий пух</a:t>
            </a:r>
            <a:br>
              <a:rPr lang="ru-RU" sz="3200" dirty="0" smtClean="0">
                <a:effectLst/>
                <a:latin typeface="Arial Black" pitchFamily="34" charset="0"/>
                <a:ea typeface="Times New Roman"/>
              </a:rPr>
            </a:br>
            <a:r>
              <a:rPr lang="ru-RU" sz="3200" dirty="0" smtClean="0">
                <a:effectLst/>
                <a:latin typeface="Arial Black" pitchFamily="34" charset="0"/>
                <a:ea typeface="Times New Roman"/>
              </a:rPr>
              <a:t>Летит через забор?..</a:t>
            </a:r>
          </a:p>
          <a:p>
            <a:pPr algn="just">
              <a:spcAft>
                <a:spcPts val="0"/>
              </a:spcAft>
            </a:pPr>
            <a:r>
              <a:rPr lang="ru-RU" sz="3200" dirty="0" smtClean="0">
                <a:effectLst/>
                <a:latin typeface="Arial Black" pitchFamily="34" charset="0"/>
                <a:ea typeface="Times New Roman"/>
              </a:rPr>
              <a:t>                                        </a:t>
            </a:r>
            <a:r>
              <a:rPr lang="ru-RU" sz="3200" i="1" dirty="0" smtClean="0">
                <a:effectLst/>
                <a:latin typeface="Arial Black" pitchFamily="34" charset="0"/>
                <a:ea typeface="Times New Roman"/>
              </a:rPr>
              <a:t>Л. Дьяконов</a:t>
            </a:r>
            <a:endParaRPr lang="ru-RU" sz="3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751" y="333405"/>
            <a:ext cx="8280722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 smtClean="0">
                <a:effectLst/>
                <a:latin typeface="Arial Black" pitchFamily="34" charset="0"/>
                <a:ea typeface="Times New Roman"/>
              </a:rPr>
              <a:t>- Прочитайте отрывок из стихотворения и уберите все имена существительные.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69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94" y="1628805"/>
            <a:ext cx="8424863" cy="40934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5400" b="1" dirty="0" smtClean="0">
                <a:effectLst/>
                <a:latin typeface="Times New Roman"/>
                <a:ea typeface="Times New Roman"/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  <a:effectLst/>
                <a:latin typeface="Times New Roman"/>
                <a:ea typeface="Times New Roman"/>
              </a:rPr>
              <a:t>Кто?        Что?</a:t>
            </a:r>
          </a:p>
          <a:p>
            <a:pPr>
              <a:spcAft>
                <a:spcPts val="0"/>
              </a:spcAft>
            </a:pPr>
            <a:r>
              <a:rPr lang="ru-RU" sz="4000" b="1" dirty="0" smtClean="0">
                <a:solidFill>
                  <a:srgbClr val="0070C0"/>
                </a:solidFill>
                <a:latin typeface="Times New Roman"/>
              </a:rPr>
              <a:t>                щенок</a:t>
            </a:r>
            <a:r>
              <a:rPr lang="ru-RU" sz="5400" b="1" dirty="0" smtClean="0">
                <a:solidFill>
                  <a:prstClr val="black"/>
                </a:solidFill>
                <a:latin typeface="Times New Roman"/>
              </a:rPr>
              <a:t>        </a:t>
            </a:r>
            <a:r>
              <a:rPr lang="ru-RU" sz="4000" b="1" dirty="0" smtClean="0">
                <a:solidFill>
                  <a:srgbClr val="0070C0"/>
                </a:solidFill>
                <a:latin typeface="Times New Roman"/>
              </a:rPr>
              <a:t>снег</a:t>
            </a:r>
          </a:p>
          <a:p>
            <a:r>
              <a:rPr lang="ru-RU" sz="4000" b="1" smtClean="0">
                <a:solidFill>
                  <a:srgbClr val="0070C0"/>
                </a:solidFill>
                <a:latin typeface="Times New Roman"/>
              </a:rPr>
              <a:t>                мух                двор</a:t>
            </a:r>
            <a:endParaRPr lang="ru-RU" sz="4000" b="1" dirty="0">
              <a:solidFill>
                <a:srgbClr val="0070C0"/>
              </a:solidFill>
              <a:latin typeface="Times New Roman"/>
            </a:endParaRPr>
          </a:p>
          <a:p>
            <a:pPr>
              <a:spcAft>
                <a:spcPts val="0"/>
              </a:spcAft>
            </a:pPr>
            <a:r>
              <a:rPr lang="ru-RU" sz="4000" b="1" dirty="0" smtClean="0">
                <a:solidFill>
                  <a:srgbClr val="0070C0"/>
                </a:solidFill>
                <a:latin typeface="Times New Roman"/>
              </a:rPr>
              <a:t>                                       пух</a:t>
            </a:r>
          </a:p>
          <a:p>
            <a:pPr>
              <a:spcAft>
                <a:spcPts val="0"/>
              </a:spcAft>
            </a:pPr>
            <a:r>
              <a:rPr lang="ru-RU" sz="4000" b="1" dirty="0">
                <a:solidFill>
                  <a:srgbClr val="0070C0"/>
                </a:solidFill>
                <a:latin typeface="Times New Roman"/>
              </a:rPr>
              <a:t> </a:t>
            </a:r>
            <a:r>
              <a:rPr lang="ru-RU" sz="4000" b="1" dirty="0" smtClean="0">
                <a:solidFill>
                  <a:srgbClr val="0070C0"/>
                </a:solidFill>
                <a:latin typeface="Times New Roman"/>
              </a:rPr>
              <a:t>                                      забор</a:t>
            </a:r>
          </a:p>
          <a:p>
            <a:pPr>
              <a:spcAft>
                <a:spcPts val="0"/>
              </a:spcAft>
            </a:pPr>
            <a:endParaRPr lang="ru-RU" sz="3200" b="1" dirty="0">
              <a:solidFill>
                <a:prstClr val="black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773" y="333406"/>
            <a:ext cx="8064697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800" dirty="0" smtClean="0">
                <a:solidFill>
                  <a:srgbClr val="7030A0"/>
                </a:solidFill>
                <a:effectLst/>
                <a:latin typeface="Arial Black" pitchFamily="34" charset="0"/>
                <a:ea typeface="Times New Roman"/>
              </a:rPr>
              <a:t>Проверь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8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866" y="1916127"/>
            <a:ext cx="6480382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ea typeface="Times New Roman"/>
              </a:rPr>
              <a:t>- Я </a:t>
            </a:r>
            <a:r>
              <a:rPr lang="ru-RU" sz="3600" b="1" dirty="0">
                <a:solidFill>
                  <a:srgbClr val="7030A0"/>
                </a:solidFill>
                <a:latin typeface="Monotype Corsiva" pitchFamily="66" charset="0"/>
                <a:ea typeface="Times New Roman"/>
              </a:rPr>
              <a:t>для себя сделал открытие…</a:t>
            </a:r>
          </a:p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ea typeface="Times New Roman"/>
              </a:rPr>
              <a:t>- Оказывается</a:t>
            </a:r>
            <a:r>
              <a:rPr lang="ru-RU" sz="3600" b="1" dirty="0">
                <a:solidFill>
                  <a:srgbClr val="7030A0"/>
                </a:solidFill>
                <a:latin typeface="Monotype Corsiva" pitchFamily="66" charset="0"/>
                <a:ea typeface="Times New Roman"/>
              </a:rPr>
              <a:t>, что…</a:t>
            </a:r>
          </a:p>
          <a:p>
            <a:pPr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Monotype Corsiva" pitchFamily="66" charset="0"/>
                <a:ea typeface="Times New Roman"/>
              </a:rPr>
              <a:t>- За </a:t>
            </a:r>
            <a:r>
              <a:rPr lang="ru-RU" sz="3600" b="1" dirty="0">
                <a:solidFill>
                  <a:srgbClr val="7030A0"/>
                </a:solidFill>
                <a:latin typeface="Monotype Corsiva" pitchFamily="66" charset="0"/>
                <a:ea typeface="Times New Roman"/>
              </a:rPr>
              <a:t>работу на уроке я бы поставил себе…</a:t>
            </a:r>
            <a:endParaRPr lang="ru-RU" sz="3600" b="1" dirty="0">
              <a:solidFill>
                <a:srgbClr val="7030A0"/>
              </a:solidFill>
              <a:effectLst/>
              <a:latin typeface="Monotype Corsiva" pitchFamily="66" charset="0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1422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628805"/>
            <a:ext cx="7344816" cy="424731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b="1" u="sng" dirty="0" smtClean="0">
                <a:solidFill>
                  <a:srgbClr val="002060"/>
                </a:solidFill>
                <a:latin typeface="Times New Roman"/>
                <a:ea typeface="Times New Roman"/>
              </a:rPr>
              <a:t>Дневнике</a:t>
            </a:r>
            <a:r>
              <a:rPr lang="ru-RU" sz="3600" b="1" u="sng" dirty="0">
                <a:solidFill>
                  <a:srgbClr val="002060"/>
                </a:solidFill>
                <a:latin typeface="Times New Roman"/>
                <a:ea typeface="Times New Roman"/>
              </a:rPr>
              <a:t>. </a:t>
            </a:r>
            <a:r>
              <a:rPr lang="ru-RU" sz="3600" b="1" u="sng" dirty="0" err="1">
                <a:solidFill>
                  <a:srgbClr val="002060"/>
                </a:solidFill>
                <a:latin typeface="Times New Roman"/>
                <a:ea typeface="Times New Roman"/>
              </a:rPr>
              <a:t>ру</a:t>
            </a:r>
            <a:r>
              <a:rPr lang="ru-RU" sz="3600" b="1" u="sng" dirty="0">
                <a:solidFill>
                  <a:srgbClr val="002060"/>
                </a:solidFill>
                <a:latin typeface="Times New Roman"/>
                <a:ea typeface="Times New Roman"/>
              </a:rPr>
              <a:t>. 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(по выбору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)</a:t>
            </a:r>
            <a:endParaRPr lang="ru-RU" sz="3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3600" b="1" u="sng" dirty="0">
                <a:solidFill>
                  <a:srgbClr val="002060"/>
                </a:solidFill>
                <a:latin typeface="Times New Roman"/>
                <a:ea typeface="Times New Roman"/>
              </a:rPr>
              <a:t>1 уровень</a:t>
            </a:r>
            <a:endParaRPr lang="ru-RU" sz="3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</a:rPr>
              <a:t>с. 8  упр. 9</a:t>
            </a:r>
          </a:p>
          <a:p>
            <a:pPr algn="ctr">
              <a:spcAft>
                <a:spcPts val="0"/>
              </a:spcAft>
            </a:pPr>
            <a:r>
              <a:rPr lang="ru-RU" sz="3600" b="1" u="sng" dirty="0">
                <a:solidFill>
                  <a:srgbClr val="002060"/>
                </a:solidFill>
                <a:latin typeface="Times New Roman"/>
                <a:ea typeface="Times New Roman"/>
              </a:rPr>
              <a:t>2 уровень</a:t>
            </a:r>
            <a:endParaRPr lang="ru-RU" sz="3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600" b="1" u="sng" dirty="0">
                <a:solidFill>
                  <a:srgbClr val="002060"/>
                </a:solidFill>
                <a:latin typeface="Times New Roman"/>
                <a:ea typeface="Calibri"/>
                <a:hlinkClick r:id="rId2"/>
              </a:rPr>
              <a:t>https://uchi.ru/teachers/stats/main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spcAft>
                <a:spcPts val="0"/>
              </a:spcAft>
            </a:pPr>
            <a:r>
              <a:rPr lang="ru-RU" sz="3600" b="1" dirty="0">
                <a:solidFill>
                  <a:srgbClr val="002060"/>
                </a:solidFill>
                <a:latin typeface="Times New Roman"/>
                <a:ea typeface="Calibri"/>
              </a:rPr>
              <a:t>(Задания от учителя)</a:t>
            </a:r>
            <a:endParaRPr lang="ru-RU" sz="3600" b="1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</a:t>
            </a:r>
            <a:endParaRPr lang="ru-RU" sz="2400" b="1" dirty="0" smtClean="0">
              <a:solidFill>
                <a:srgbClr val="002060"/>
              </a:solidFill>
              <a:latin typeface="Times New Roman"/>
            </a:endParaRPr>
          </a:p>
          <a:p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773" y="333406"/>
            <a:ext cx="8064697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  <a:ea typeface="Times New Roman"/>
              </a:rPr>
              <a:t>Домашнее задание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prstClr val="black"/>
                </a:solidFill>
              </a:rPr>
              <a:t> 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404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46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17"/>
            <a:ext cx="9144000" cy="6858001"/>
            <a:chOff x="0" y="0"/>
            <a:chExt cx="9144000" cy="5143501"/>
          </a:xfrm>
        </p:grpSpPr>
        <p:pic>
          <p:nvPicPr>
            <p:cNvPr id="3" name="Picture 2" descr="https://www.sunhome.ru/i/wallpapers/73/rozovie-listya.960x54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5143501"/>
            </a:xfrm>
            <a:prstGeom prst="rect">
              <a:avLst/>
            </a:prstGeom>
            <a:noFill/>
          </p:spPr>
        </p:pic>
        <p:sp>
          <p:nvSpPr>
            <p:cNvPr id="4" name="Скругленный прямоугольник 3"/>
            <p:cNvSpPr/>
            <p:nvPr/>
          </p:nvSpPr>
          <p:spPr>
            <a:xfrm>
              <a:off x="323528" y="339502"/>
              <a:ext cx="8424936" cy="44644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</p:grp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259632" y="2820537"/>
            <a:ext cx="74888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96"/>
            <a:ext cx="84969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5400" b="1" dirty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Yu Gothic UI" pitchFamily="34" charset="-128"/>
              </a:rPr>
              <a:t>« Каждый день жизни прибавляет частицу мудрости»</a:t>
            </a:r>
            <a:endParaRPr lang="ru-RU" sz="5400" dirty="0">
              <a:solidFill>
                <a:schemeClr val="accent6">
                  <a:lumMod val="50000"/>
                </a:schemeClr>
              </a:solidFill>
              <a:effectLst/>
              <a:latin typeface="Monotype Corsiva" pitchFamily="66" charset="0"/>
              <a:ea typeface="Yu Gothic UI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82" y="4520969"/>
            <a:ext cx="1011237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55335" y="4548341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7581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76375" y="2568449"/>
            <a:ext cx="6268832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Ну что, поиграем?</a:t>
            </a:r>
          </a:p>
        </p:txBody>
      </p:sp>
    </p:spTree>
    <p:extLst>
      <p:ext uri="{BB962C8B-B14F-4D97-AF65-F5344CB8AC3E}">
        <p14:creationId xmlns:p14="http://schemas.microsoft.com/office/powerpoint/2010/main" val="282620528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17"/>
            <a:ext cx="9144000" cy="6858001"/>
            <a:chOff x="0" y="0"/>
            <a:chExt cx="9144000" cy="5143501"/>
          </a:xfrm>
        </p:grpSpPr>
        <p:pic>
          <p:nvPicPr>
            <p:cNvPr id="3" name="Picture 2" descr="https://www.sunhome.ru/i/wallpapers/73/rozovie-listya.960x54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5143501"/>
            </a:xfrm>
            <a:prstGeom prst="rect">
              <a:avLst/>
            </a:prstGeom>
            <a:noFill/>
          </p:spPr>
        </p:pic>
        <p:sp>
          <p:nvSpPr>
            <p:cNvPr id="4" name="Скругленный прямоугольник 3"/>
            <p:cNvSpPr/>
            <p:nvPr/>
          </p:nvSpPr>
          <p:spPr>
            <a:xfrm>
              <a:off x="323528" y="339502"/>
              <a:ext cx="8424936" cy="44644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</p:grp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259632" y="2820537"/>
            <a:ext cx="74888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412776"/>
            <a:ext cx="849694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Yu Gothic UI" pitchFamily="34" charset="-128"/>
              </a:rPr>
              <a:t> </a:t>
            </a:r>
            <a:endParaRPr lang="ru-RU" sz="5400" dirty="0">
              <a:solidFill>
                <a:schemeClr val="accent6">
                  <a:lumMod val="50000"/>
                </a:schemeClr>
              </a:solidFill>
              <a:effectLst/>
              <a:latin typeface="Monotype Corsiva" pitchFamily="66" charset="0"/>
              <a:ea typeface="Yu Gothic UI" pitchFamily="34" charset="-128"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18" y="452672"/>
            <a:ext cx="4635623" cy="5952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499992" y="2130441"/>
            <a:ext cx="3958208" cy="14700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Давно живу я в мире этом,</a:t>
            </a:r>
            <a:b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даю названия предметам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4067944" y="3433664"/>
            <a:ext cx="4680520" cy="7874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Имя существительное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86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750" y="260405"/>
            <a:ext cx="431631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dirty="0" smtClean="0">
                <a:solidFill>
                  <a:prstClr val="black"/>
                </a:solidFill>
              </a:rPr>
              <a:t>Какое слово лишнее? Почему?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862" y="1125539"/>
            <a:ext cx="5779787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 smtClean="0">
                <a:solidFill>
                  <a:prstClr val="black"/>
                </a:solidFill>
              </a:rPr>
              <a:t> Улица, котёнок,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6000" b="1" dirty="0">
                <a:solidFill>
                  <a:prstClr val="black"/>
                </a:solidFill>
              </a:rPr>
              <a:t>з</a:t>
            </a:r>
            <a:r>
              <a:rPr lang="ru-RU" sz="6000" b="1" dirty="0" smtClean="0">
                <a:solidFill>
                  <a:prstClr val="black"/>
                </a:solidFill>
              </a:rPr>
              <a:t>има, </a:t>
            </a:r>
            <a:r>
              <a:rPr lang="ru-RU" sz="6000" b="1" dirty="0" smtClean="0">
                <a:solidFill>
                  <a:schemeClr val="tx1"/>
                </a:solidFill>
              </a:rPr>
              <a:t>сверкает</a:t>
            </a:r>
            <a:endParaRPr lang="ru-RU" sz="6000" b="1" dirty="0" smtClean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680" y="6165905"/>
            <a:ext cx="18473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>
              <a:solidFill>
                <a:prstClr val="black"/>
              </a:solidFill>
            </a:endParaRPr>
          </a:p>
        </p:txBody>
      </p:sp>
      <p:pic>
        <p:nvPicPr>
          <p:cNvPr id="7173" name="Picture 2" descr="http://img3.proshkolu.ru/content/media/pic/std/2000000/1744000/1743799-4318354d3f6b4cb9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"/>
          <a:stretch>
            <a:fillRect/>
          </a:stretch>
        </p:blipFill>
        <p:spPr bwMode="auto">
          <a:xfrm>
            <a:off x="5113349" y="3716340"/>
            <a:ext cx="3525837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540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-28397"/>
            <a:ext cx="9144000" cy="6858001"/>
            <a:chOff x="0" y="0"/>
            <a:chExt cx="9144000" cy="5143501"/>
          </a:xfrm>
        </p:grpSpPr>
        <p:pic>
          <p:nvPicPr>
            <p:cNvPr id="2" name="Picture 2" descr="https://www.sunhome.ru/i/wallpapers/73/rozovie-listya.960x54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5143501"/>
            </a:xfrm>
            <a:prstGeom prst="rect">
              <a:avLst/>
            </a:prstGeom>
            <a:noFill/>
          </p:spPr>
        </p:pic>
        <p:sp>
          <p:nvSpPr>
            <p:cNvPr id="3" name="Скругленный прямоугольник 2"/>
            <p:cNvSpPr/>
            <p:nvPr/>
          </p:nvSpPr>
          <p:spPr>
            <a:xfrm>
              <a:off x="323528" y="339502"/>
              <a:ext cx="8424936" cy="44644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4592220" y="1316783"/>
            <a:ext cx="184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4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436" y="2180891"/>
            <a:ext cx="17061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улица</a:t>
            </a:r>
            <a:endParaRPr lang="ru-RU" sz="4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03420" y="3045003"/>
            <a:ext cx="223234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котенок</a:t>
            </a:r>
            <a:endParaRPr lang="ru-RU" sz="4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8376" y="4005083"/>
            <a:ext cx="24288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сверкает</a:t>
            </a:r>
            <a:endParaRPr lang="ru-RU" sz="4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53391" y="4965175"/>
            <a:ext cx="14163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endParaRPr lang="ru-RU" sz="4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 descr="C:\Users\user\AppData\Local\Microsoft\Windows\Temporary Internet Files\Content.IE5\9PDVIPD5\Smiley_Pondering_Thought_Bubble[1]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773151"/>
            <a:ext cx="1008112" cy="188085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67544" y="4677139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056712" y="548687"/>
            <a:ext cx="184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81249" y="548687"/>
            <a:ext cx="1847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76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3.61111E-6 4.67757E-6 L -0.28004 0.0030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13823E-6 L 0.23628 -0.0978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5.33786E-7 L 0.23593 -0.0947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00" y="-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11632E-7 L -0.29218 -0.22061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36378E-6 L 0.23924 -0.2344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0" y="-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8" grpId="0"/>
      <p:bldP spid="9" grpId="0"/>
      <p:bldP spid="10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-180528" y="-1"/>
            <a:ext cx="9144000" cy="6858001"/>
            <a:chOff x="0" y="0"/>
            <a:chExt cx="9144000" cy="5143501"/>
          </a:xfrm>
        </p:grpSpPr>
        <p:pic>
          <p:nvPicPr>
            <p:cNvPr id="3" name="Picture 2" descr="https://www.sunhome.ru/i/wallpapers/73/rozovie-listya.960x54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9144000" cy="5143501"/>
            </a:xfrm>
            <a:prstGeom prst="rect">
              <a:avLst/>
            </a:prstGeom>
            <a:noFill/>
          </p:spPr>
        </p:pic>
        <p:sp>
          <p:nvSpPr>
            <p:cNvPr id="4" name="Скругленный прямоугольник 3"/>
            <p:cNvSpPr/>
            <p:nvPr/>
          </p:nvSpPr>
          <p:spPr>
            <a:xfrm>
              <a:off x="323528" y="339502"/>
              <a:ext cx="8424936" cy="44644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prstClr val="white"/>
                </a:solidFill>
              </a:endParaRPr>
            </a:p>
          </p:txBody>
        </p:sp>
      </p:grpSp>
      <p:pic>
        <p:nvPicPr>
          <p:cNvPr id="6" name="Picture 4" descr="D:\клипарты\Дети\022c253e165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53" y="4485119"/>
            <a:ext cx="1526507" cy="1929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D:\клипарты\Дети\3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95" y="4197125"/>
            <a:ext cx="990257" cy="2225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979712" y="644691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>
                  <a:solidFill>
                    <a:prstClr val="black"/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4000" dirty="0">
              <a:ln>
                <a:solidFill>
                  <a:prstClr val="black"/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644691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644691"/>
            <a:ext cx="1440160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544" y="2708920"/>
            <a:ext cx="1584176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2420888"/>
            <a:ext cx="63001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Правильно писать имена существительные.</a:t>
            </a:r>
          </a:p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Отличать имена существительные от других частей речи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2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sunhome.ru/i/wallpapers/73/rozovie-listya.960x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"/>
            <a:ext cx="9144000" cy="6858001"/>
          </a:xfrm>
          <a:prstGeom prst="rect">
            <a:avLst/>
          </a:prstGeom>
          <a:noFill/>
        </p:spPr>
      </p:pic>
      <p:pic>
        <p:nvPicPr>
          <p:cNvPr id="18439" name="Picture 7" descr="C:\Users\user\Desktop\Рисунок1вы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4639"/>
            <a:ext cx="8280920" cy="6469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83568" y="644691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Работа в группах</a:t>
            </a:r>
          </a:p>
        </p:txBody>
      </p:sp>
    </p:spTree>
    <p:extLst>
      <p:ext uri="{BB962C8B-B14F-4D97-AF65-F5344CB8AC3E}">
        <p14:creationId xmlns:p14="http://schemas.microsoft.com/office/powerpoint/2010/main" val="213120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www.sunhome.ru/i/wallpapers/73/rozovie-listya.960x5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"/>
            <a:ext cx="9144000" cy="6858001"/>
          </a:xfrm>
          <a:prstGeom prst="rect">
            <a:avLst/>
          </a:prstGeom>
          <a:noFill/>
        </p:spPr>
      </p:pic>
      <p:pic>
        <p:nvPicPr>
          <p:cNvPr id="18439" name="Picture 7" descr="C:\Users\user\Desktop\Рисунок1вым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4639"/>
            <a:ext cx="8280920" cy="6469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683568" y="644691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Работа в </a:t>
            </a:r>
            <a:r>
              <a:rPr lang="ru-RU" sz="5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парах</a:t>
            </a:r>
            <a:endParaRPr lang="ru-RU" sz="5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407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167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1_Тема Office</vt:lpstr>
      <vt:lpstr>2_Тема Office</vt:lpstr>
      <vt:lpstr>3_Тема Office</vt:lpstr>
      <vt:lpstr>4_Тема Office</vt:lpstr>
      <vt:lpstr>5_Тема Office</vt:lpstr>
      <vt:lpstr>7_Тема Office</vt:lpstr>
      <vt:lpstr>8_Тема Office</vt:lpstr>
      <vt:lpstr>9_Тема Office</vt:lpstr>
      <vt:lpstr>10_Тема Office</vt:lpstr>
      <vt:lpstr>Презентация PowerPoint</vt:lpstr>
      <vt:lpstr>Презентация PowerPoint</vt:lpstr>
      <vt:lpstr>Презентация PowerPoint</vt:lpstr>
      <vt:lpstr>Давно живу я в мире этом, даю названия предметам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27</cp:revision>
  <dcterms:created xsi:type="dcterms:W3CDTF">2021-01-13T14:08:07Z</dcterms:created>
  <dcterms:modified xsi:type="dcterms:W3CDTF">2021-01-15T05:50:03Z</dcterms:modified>
</cp:coreProperties>
</file>