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  <p:sldId id="257" r:id="rId4"/>
    <p:sldId id="262" r:id="rId5"/>
    <p:sldId id="258" r:id="rId6"/>
    <p:sldId id="259" r:id="rId7"/>
    <p:sldId id="263" r:id="rId8"/>
    <p:sldId id="265" r:id="rId9"/>
    <p:sldId id="266" r:id="rId10"/>
    <p:sldId id="269" r:id="rId11"/>
    <p:sldId id="271" r:id="rId12"/>
    <p:sldId id="261" r:id="rId13"/>
    <p:sldId id="260" r:id="rId14"/>
    <p:sldId id="264" r:id="rId15"/>
    <p:sldId id="268" r:id="rId16"/>
    <p:sldId id="270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04.12.2022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E:\Выступления мои\0003-005-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93213" cy="6858000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403648" y="798294"/>
            <a:ext cx="604867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Полилингвальное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образование  в системе поликультурного образования прогимназии.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92080" y="4077072"/>
            <a:ext cx="32403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7030A0"/>
                </a:solidFill>
              </a:rPr>
              <a:t>Выполнила: Шакирова </a:t>
            </a:r>
            <a:r>
              <a:rPr lang="ru-RU" dirty="0" err="1" smtClean="0">
                <a:solidFill>
                  <a:srgbClr val="7030A0"/>
                </a:solidFill>
              </a:rPr>
              <a:t>Гульсира</a:t>
            </a:r>
            <a:r>
              <a:rPr lang="ru-RU" dirty="0" smtClean="0">
                <a:solidFill>
                  <a:srgbClr val="7030A0"/>
                </a:solidFill>
              </a:rPr>
              <a:t> </a:t>
            </a:r>
            <a:r>
              <a:rPr lang="ru-RU" dirty="0" err="1" smtClean="0">
                <a:solidFill>
                  <a:srgbClr val="7030A0"/>
                </a:solidFill>
              </a:rPr>
              <a:t>Римовна</a:t>
            </a:r>
            <a:r>
              <a:rPr lang="ru-RU" dirty="0" smtClean="0">
                <a:solidFill>
                  <a:srgbClr val="7030A0"/>
                </a:solidFill>
              </a:rPr>
              <a:t>    воспитатель высшей квалификационной категории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7891"/>
          <a:stretch/>
        </p:blipFill>
        <p:spPr bwMode="auto">
          <a:xfrm>
            <a:off x="683568" y="2708920"/>
            <a:ext cx="4464496" cy="3456384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E:\Выступления мои\0003-005-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3813" y="0"/>
            <a:ext cx="9193213" cy="6858000"/>
          </a:xfrm>
          <a:prstGeom prst="rect">
            <a:avLst/>
          </a:prstGeom>
          <a:noFill/>
        </p:spPr>
      </p:pic>
      <p:pic>
        <p:nvPicPr>
          <p:cNvPr id="7" name="Рисунок 6" descr="C:\Users\Computer\Desktop\IMG_20170510_160153.jpg"/>
          <p:cNvPicPr/>
          <p:nvPr/>
        </p:nvPicPr>
        <p:blipFill>
          <a:blip r:embed="rId3" cstate="print"/>
          <a:srcRect t="10897" r="25922" b="11752"/>
          <a:stretch>
            <a:fillRect/>
          </a:stretch>
        </p:blipFill>
        <p:spPr bwMode="auto">
          <a:xfrm>
            <a:off x="4211960" y="3356992"/>
            <a:ext cx="4320480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Users\Computer\Desktop\IMG_20160524_152255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620688"/>
            <a:ext cx="4896545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E:\Выступления мои\0003-005-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3813" y="0"/>
            <a:ext cx="9193213" cy="6858000"/>
          </a:xfrm>
          <a:prstGeom prst="rect">
            <a:avLst/>
          </a:prstGeom>
          <a:noFill/>
        </p:spPr>
      </p:pic>
      <p:pic>
        <p:nvPicPr>
          <p:cNvPr id="5" name="Рисунок 4" descr="C:\Users\Computer\Desktop\Новая папка\3819f438-ec2c-40bb-b9d1-bc8ec9dc4c75.jpg"/>
          <p:cNvPicPr/>
          <p:nvPr/>
        </p:nvPicPr>
        <p:blipFill>
          <a:blip r:embed="rId3" cstate="print"/>
          <a:srcRect t="36183" r="13576"/>
          <a:stretch>
            <a:fillRect/>
          </a:stretch>
        </p:blipFill>
        <p:spPr bwMode="auto">
          <a:xfrm>
            <a:off x="899592" y="764704"/>
            <a:ext cx="7632848" cy="525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E:\Выступления мои\0003-005-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3813" y="0"/>
            <a:ext cx="9193213" cy="6858000"/>
          </a:xfrm>
          <a:prstGeom prst="rect">
            <a:avLst/>
          </a:prstGeom>
          <a:noFill/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899592" y="800069"/>
            <a:ext cx="7632848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Концепция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развития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полилингвального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 образования в  прогимназии основывается на принципах: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1. Поддержка национальной культуры.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2. Создание языковой среды.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3. Дифференциальный подход.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4. Преемственность со школой в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полилингвальном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 направлении.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5. Сетевой принцип организации методической работы и повышения квалификации педагогов.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6. Принцип культурной ценности.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7. Принцип историко-культурной направленности, предполагающий необходимость изучения фольклора, национального искусства, обычаев и традиций, развитие целостного поликультурного мировоззрения.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8. Вариативность.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E:\Выступления мои\0003-005-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3813" y="0"/>
            <a:ext cx="9193213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115616" y="1052736"/>
            <a:ext cx="6408712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r>
              <a:rPr lang="ru-RU" sz="2400" dirty="0" smtClean="0">
                <a:solidFill>
                  <a:srgbClr val="7030A0"/>
                </a:solidFill>
              </a:rPr>
              <a:t>Развитие </a:t>
            </a:r>
            <a:r>
              <a:rPr lang="ru-RU" sz="2400" dirty="0" err="1" smtClean="0">
                <a:solidFill>
                  <a:srgbClr val="7030A0"/>
                </a:solidFill>
              </a:rPr>
              <a:t>полингвального</a:t>
            </a:r>
            <a:r>
              <a:rPr lang="ru-RU" sz="2400" dirty="0" smtClean="0">
                <a:solidFill>
                  <a:srgbClr val="7030A0"/>
                </a:solidFill>
              </a:rPr>
              <a:t>  обучения  в  мире  детерминируется  общими  тенденциями  интеграции, диалогом культур, расширяя межкультурные коммуникации. Методически обоснованное соотношение  языков  обучения  и  изучения  является  важнейшей  составляющей поликультурного  обучения,  расширяя  индивидуальное  восприятие  картины  мира, вооружая  человека  набором  </a:t>
            </a:r>
            <a:r>
              <a:rPr lang="ru-RU" sz="2400" dirty="0" err="1" smtClean="0">
                <a:solidFill>
                  <a:srgbClr val="7030A0"/>
                </a:solidFill>
              </a:rPr>
              <a:t>социокультурных</a:t>
            </a:r>
            <a:r>
              <a:rPr lang="ru-RU" sz="2400" dirty="0" smtClean="0">
                <a:solidFill>
                  <a:srgbClr val="7030A0"/>
                </a:solidFill>
              </a:rPr>
              <a:t>  кодов,  соответствующим  сложной конструкции идентичности. </a:t>
            </a:r>
            <a:endParaRPr lang="ru-RU" sz="2400" dirty="0">
              <a:solidFill>
                <a:srgbClr val="7030A0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E:\Выступления мои\0003-005-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3813" y="0"/>
            <a:ext cx="9193213" cy="6858000"/>
          </a:xfrm>
          <a:prstGeom prst="rect">
            <a:avLst/>
          </a:prstGeom>
          <a:noFill/>
        </p:spPr>
      </p:pic>
      <p:pic>
        <p:nvPicPr>
          <p:cNvPr id="5" name="Рисунок 4" descr="C:\Users\Computer\Desktop\8 гр лето ФОТО\Брендбук 2020\c115fb66-3ae1-4393-be7b-e664d92a4f5d.jpg"/>
          <p:cNvPicPr/>
          <p:nvPr/>
        </p:nvPicPr>
        <p:blipFill>
          <a:blip r:embed="rId3" cstate="print"/>
          <a:srcRect l="9148" t="4478" r="66957" b="51493"/>
          <a:stretch>
            <a:fillRect/>
          </a:stretch>
        </p:blipFill>
        <p:spPr bwMode="auto">
          <a:xfrm>
            <a:off x="1115616" y="692696"/>
            <a:ext cx="2232248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Computer\Desktop\Новая папка\h9er8iiedvQ.jpg"/>
          <p:cNvPicPr/>
          <p:nvPr/>
        </p:nvPicPr>
        <p:blipFill>
          <a:blip r:embed="rId4" cstate="print"/>
          <a:srcRect l="10288"/>
          <a:stretch>
            <a:fillRect/>
          </a:stretch>
        </p:blipFill>
        <p:spPr bwMode="auto">
          <a:xfrm>
            <a:off x="3635896" y="692696"/>
            <a:ext cx="2736304" cy="3307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971600" y="4077072"/>
            <a:ext cx="748883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7030A0"/>
                </a:solidFill>
              </a:rPr>
              <a:t>К столетию Татарстана в детском саду проходил проект,  в которой наша группа тоже участвовала:</a:t>
            </a:r>
          </a:p>
          <a:p>
            <a:r>
              <a:rPr lang="ru-RU" dirty="0" smtClean="0">
                <a:solidFill>
                  <a:srgbClr val="7030A0"/>
                </a:solidFill>
              </a:rPr>
              <a:t>-ребята с родителями составляли «</a:t>
            </a:r>
            <a:r>
              <a:rPr lang="ru-RU" dirty="0" err="1" smtClean="0">
                <a:solidFill>
                  <a:srgbClr val="7030A0"/>
                </a:solidFill>
              </a:rPr>
              <a:t>Брендбуки</a:t>
            </a:r>
            <a:r>
              <a:rPr lang="ru-RU" dirty="0" smtClean="0">
                <a:solidFill>
                  <a:srgbClr val="7030A0"/>
                </a:solidFill>
              </a:rPr>
              <a:t> о Татарстане»;</a:t>
            </a:r>
          </a:p>
          <a:p>
            <a:r>
              <a:rPr lang="ru-RU" dirty="0" smtClean="0">
                <a:solidFill>
                  <a:srgbClr val="7030A0"/>
                </a:solidFill>
              </a:rPr>
              <a:t>- этнографический </a:t>
            </a:r>
            <a:r>
              <a:rPr lang="ru-RU" dirty="0" err="1" smtClean="0">
                <a:solidFill>
                  <a:srgbClr val="7030A0"/>
                </a:solidFill>
              </a:rPr>
              <a:t>фото-квест</a:t>
            </a:r>
            <a:r>
              <a:rPr lang="ru-RU" dirty="0" smtClean="0">
                <a:solidFill>
                  <a:srgbClr val="7030A0"/>
                </a:solidFill>
              </a:rPr>
              <a:t>, по городам Татарстана, где дети  рассказывали о достопримечательностях и особенностях  городов Татарстана.</a:t>
            </a:r>
            <a:endParaRPr lang="ru-RU" dirty="0">
              <a:solidFill>
                <a:srgbClr val="7030A0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E:\Выступления мои\0003-005-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3813" y="0"/>
            <a:ext cx="9193213" cy="68580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971600" y="4077072"/>
            <a:ext cx="74888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-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2051720" y="2708920"/>
            <a:ext cx="56129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tx2"/>
                </a:solidFill>
              </a:rPr>
              <a:t>СПАСИБО ЗА ВНИМАНИЕ!!!</a:t>
            </a:r>
            <a:endParaRPr lang="ru-RU" sz="3600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E:\Выступления мои\0003-005-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3813" y="0"/>
            <a:ext cx="9193213" cy="6858000"/>
          </a:xfrm>
          <a:prstGeom prst="rect">
            <a:avLst/>
          </a:prstGeom>
          <a:noFill/>
        </p:spPr>
      </p:pic>
      <p:pic>
        <p:nvPicPr>
          <p:cNvPr id="5" name="Рисунок 4" descr="C:\Users\Computer\Desktop\Новая папка\20170607_09552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836712"/>
            <a:ext cx="3528392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Computer\Desktop\Новая папка\20171127_104150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1196752"/>
            <a:ext cx="3600400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E:\Выступления мои\0003-005-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9213" y="0"/>
            <a:ext cx="9193213" cy="6858000"/>
          </a:xfrm>
          <a:prstGeom prst="rect">
            <a:avLst/>
          </a:prstGeom>
          <a:noFill/>
        </p:spPr>
      </p:pic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683568" y="1810914"/>
            <a:ext cx="676875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Знать много языков - значит иметь много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ключей к одному замку.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</a:p>
          <a:p>
            <a:pPr marL="0" marR="0" lvl="0" indent="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solidFill>
                  <a:srgbClr val="7030A0"/>
                </a:solidFill>
                <a:latin typeface="Calibri"/>
                <a:ea typeface="Times New Roman" pitchFamily="18" charset="0"/>
                <a:cs typeface="Arial" pitchFamily="34" charset="0"/>
              </a:rPr>
              <a:t>                                                                  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(Вольтер)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71600" y="692696"/>
            <a:ext cx="69847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err="1" smtClean="0">
                <a:solidFill>
                  <a:srgbClr val="7030A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Полилингвист</a:t>
            </a:r>
            <a:r>
              <a:rPr lang="ru-RU" sz="2400" dirty="0" smtClean="0">
                <a:solidFill>
                  <a:srgbClr val="7030A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– человек, который может общаться как минимум на трех языках.</a:t>
            </a:r>
            <a:endParaRPr lang="ru-RU" sz="2400" dirty="0" smtClean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Рисунок 6" descr="C:\Users\Computer\Desktop\Новая папка\uNOlTh8yClc.jpg"/>
          <p:cNvPicPr/>
          <p:nvPr/>
        </p:nvPicPr>
        <p:blipFill>
          <a:blip r:embed="rId3" cstate="print"/>
          <a:srcRect l="6733" t="962" r="48120" b="40171"/>
          <a:stretch>
            <a:fillRect/>
          </a:stretch>
        </p:blipFill>
        <p:spPr bwMode="auto">
          <a:xfrm>
            <a:off x="6300192" y="2996952"/>
            <a:ext cx="2232248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C:\Users\Computer\Desktop\kaxcMdzQfhk.jpg"/>
          <p:cNvPicPr/>
          <p:nvPr/>
        </p:nvPicPr>
        <p:blipFill>
          <a:blip r:embed="rId4" cstate="print"/>
          <a:srcRect l="33351" t="12019" r="33458" b="55929"/>
          <a:stretch>
            <a:fillRect/>
          </a:stretch>
        </p:blipFill>
        <p:spPr bwMode="auto">
          <a:xfrm>
            <a:off x="3563888" y="4005064"/>
            <a:ext cx="2520280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C:\Users\Computer\Desktop\Новая папка\928a3f3d-d95e-453c-a204-037f2a3dfad6.jpg"/>
          <p:cNvPicPr/>
          <p:nvPr/>
        </p:nvPicPr>
        <p:blipFill>
          <a:blip r:embed="rId5" cstate="print"/>
          <a:srcRect l="6629" r="13473" b="14419"/>
          <a:stretch>
            <a:fillRect/>
          </a:stretch>
        </p:blipFill>
        <p:spPr bwMode="auto">
          <a:xfrm>
            <a:off x="683568" y="3356992"/>
            <a:ext cx="2592288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E:\Выступления мои\0003-005-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3813" y="0"/>
            <a:ext cx="9193213" cy="6858000"/>
          </a:xfrm>
          <a:prstGeom prst="rect">
            <a:avLst/>
          </a:prstGeom>
          <a:noFill/>
        </p:spPr>
      </p:pic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611560" y="930951"/>
            <a:ext cx="4608512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Полилингвальное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обучение – это целенаправленный процесс приобщения к мировой культуре средствами нескольких языков, когда изучаемые языки выступают в качестве способа постижения сферы специальных знаний, усвоения культурно-исторического и социального опыта различных стран и народов.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Рисунок 5" descr="C:\Users\Computer\Desktop\Новая папка\20160916_094025.jpg"/>
          <p:cNvPicPr/>
          <p:nvPr/>
        </p:nvPicPr>
        <p:blipFill>
          <a:blip r:embed="rId3" cstate="print"/>
          <a:srcRect l="24051" t="16026" r="24319" b="16239"/>
          <a:stretch>
            <a:fillRect/>
          </a:stretch>
        </p:blipFill>
        <p:spPr bwMode="auto">
          <a:xfrm>
            <a:off x="5364088" y="1196752"/>
            <a:ext cx="3168352" cy="4536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E:\Выступления мои\0003-005-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3813" y="0"/>
            <a:ext cx="9193213" cy="6858000"/>
          </a:xfrm>
          <a:prstGeom prst="rect">
            <a:avLst/>
          </a:prstGeom>
          <a:noFill/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971600" y="712638"/>
            <a:ext cx="6912768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Целью 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полилингвального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образования является: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Воспитание толерантного отношения к языковым и культурным различиям, преодоление негативных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этносоциальных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стереотипов.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формирование языковых умений и навыков с носителями различных культур.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формирование у </a:t>
            </a:r>
            <a:r>
              <a:rPr lang="ru-RU" sz="2400" dirty="0" smtClean="0">
                <a:solidFill>
                  <a:srgbClr val="7030A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детей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культуры межнационального общения.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воспитание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полилингвальной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личности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Рисунок 5" descr="C:\Users\Computer\Desktop\Новая папка\wnqL4g_HKx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4869160"/>
            <a:ext cx="3960440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E:\Выступления мои\0003-005-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3813" y="0"/>
            <a:ext cx="9193213" cy="6858000"/>
          </a:xfrm>
          <a:prstGeom prst="rect">
            <a:avLst/>
          </a:prstGeom>
          <a:noFill/>
        </p:spPr>
      </p:pic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827584" y="1217914"/>
            <a:ext cx="7488832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Преимущества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полилингвального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 образования: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Возможность непрерывного обучения на русском, татарском и английском языках.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Углубленная подготовка воспитанников группы для дальнейшего обучения и расширения сферы межкультурного общения, повышение мотивации в изучении родных и иностранных языков.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Воспитанники, умеют различать три языка и пользоваться каждым из них отдельно.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E:\Выступления мои\0003-005-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3813" y="0"/>
            <a:ext cx="9193213" cy="6858000"/>
          </a:xfrm>
          <a:prstGeom prst="rect">
            <a:avLst/>
          </a:prstGeom>
          <a:noFill/>
        </p:spPr>
      </p:pic>
      <p:pic>
        <p:nvPicPr>
          <p:cNvPr id="5" name="Рисунок 4" descr="C:\Users\Computer\Desktop\Новая папка\74gbYPqAwYA.jpg"/>
          <p:cNvPicPr/>
          <p:nvPr/>
        </p:nvPicPr>
        <p:blipFill>
          <a:blip r:embed="rId3" cstate="print"/>
          <a:srcRect l="10102" r="10690"/>
          <a:stretch>
            <a:fillRect/>
          </a:stretch>
        </p:blipFill>
        <p:spPr bwMode="auto">
          <a:xfrm>
            <a:off x="4427984" y="836712"/>
            <a:ext cx="3960440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Computer\Desktop\Новая папка\16d86228-af01-427d-ac5e-74732f435e98.jpg"/>
          <p:cNvPicPr/>
          <p:nvPr/>
        </p:nvPicPr>
        <p:blipFill>
          <a:blip r:embed="rId4" cstate="print"/>
          <a:srcRect t="16106" b="20673"/>
          <a:stretch>
            <a:fillRect/>
          </a:stretch>
        </p:blipFill>
        <p:spPr bwMode="auto">
          <a:xfrm>
            <a:off x="827584" y="3212976"/>
            <a:ext cx="3117029" cy="262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Computer\Desktop\Новая папка\423ad4a5-5227-4148-8c01-b6233a5d7897.jpg"/>
          <p:cNvPicPr/>
          <p:nvPr/>
        </p:nvPicPr>
        <p:blipFill>
          <a:blip r:embed="rId5" cstate="print"/>
          <a:srcRect t="28125" b="17428"/>
          <a:stretch>
            <a:fillRect/>
          </a:stretch>
        </p:blipFill>
        <p:spPr bwMode="auto">
          <a:xfrm>
            <a:off x="971600" y="836712"/>
            <a:ext cx="3024336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Users\Computer\Desktop\Новая папка\IMG-20200323-WA0019.jpg"/>
          <p:cNvPicPr/>
          <p:nvPr/>
        </p:nvPicPr>
        <p:blipFill>
          <a:blip r:embed="rId6" cstate="print"/>
          <a:srcRect l="1550" t="13582" r="1327" b="18215"/>
          <a:stretch>
            <a:fillRect/>
          </a:stretch>
        </p:blipFill>
        <p:spPr bwMode="auto">
          <a:xfrm>
            <a:off x="4427984" y="3501008"/>
            <a:ext cx="3960440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E:\Выступления мои\0003-005-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3813" y="0"/>
            <a:ext cx="9193213" cy="6858000"/>
          </a:xfrm>
          <a:prstGeom prst="rect">
            <a:avLst/>
          </a:prstGeom>
          <a:noFill/>
        </p:spPr>
      </p:pic>
      <p:pic>
        <p:nvPicPr>
          <p:cNvPr id="5" name="Рисунок 4" descr="C:\Users\Computer\Desktop\Новая папка\IMG-20200323-WA0030.jpg"/>
          <p:cNvPicPr/>
          <p:nvPr/>
        </p:nvPicPr>
        <p:blipFill>
          <a:blip r:embed="rId3" cstate="print"/>
          <a:srcRect t="21274" b="25120"/>
          <a:stretch>
            <a:fillRect/>
          </a:stretch>
        </p:blipFill>
        <p:spPr bwMode="auto">
          <a:xfrm>
            <a:off x="971600" y="836712"/>
            <a:ext cx="2842636" cy="2032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Computer\Desktop\Новая папка\c69fd542-fc75-4146-bfa4-ecd2ba89f736.jpg"/>
          <p:cNvPicPr/>
          <p:nvPr/>
        </p:nvPicPr>
        <p:blipFill>
          <a:blip r:embed="rId4" cstate="print"/>
          <a:srcRect l="13788" t="3500" r="12824" b="23833"/>
          <a:stretch>
            <a:fillRect/>
          </a:stretch>
        </p:blipFill>
        <p:spPr bwMode="auto">
          <a:xfrm>
            <a:off x="5076056" y="1052736"/>
            <a:ext cx="3096344" cy="417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Computer\Desktop\Новая папка\a07afd38-394b-4b32-b231-0fb4d5961ad4.jpg"/>
          <p:cNvPicPr/>
          <p:nvPr/>
        </p:nvPicPr>
        <p:blipFill>
          <a:blip r:embed="rId5" cstate="print"/>
          <a:srcRect t="7452" r="24158" b="16947"/>
          <a:stretch>
            <a:fillRect/>
          </a:stretch>
        </p:blipFill>
        <p:spPr bwMode="auto">
          <a:xfrm>
            <a:off x="971600" y="2996952"/>
            <a:ext cx="2920547" cy="29752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E:\Выступления мои\0003-005-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3813" y="0"/>
            <a:ext cx="9193213" cy="6858000"/>
          </a:xfrm>
          <a:prstGeom prst="rect">
            <a:avLst/>
          </a:prstGeom>
          <a:noFill/>
        </p:spPr>
      </p:pic>
      <p:pic>
        <p:nvPicPr>
          <p:cNvPr id="6" name="Рисунок 5" descr="C:\Users\Computer\Desktop\Новая папка\IMG-20200429-WA0039.jpg"/>
          <p:cNvPicPr/>
          <p:nvPr/>
        </p:nvPicPr>
        <p:blipFill>
          <a:blip r:embed="rId3" cstate="print"/>
          <a:srcRect t="4545" r="7874"/>
          <a:stretch>
            <a:fillRect/>
          </a:stretch>
        </p:blipFill>
        <p:spPr bwMode="auto">
          <a:xfrm>
            <a:off x="1115616" y="836712"/>
            <a:ext cx="3343275" cy="260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Users\Computer\Desktop\0Mykk6eB_70.jpg"/>
          <p:cNvPicPr/>
          <p:nvPr/>
        </p:nvPicPr>
        <p:blipFill>
          <a:blip r:embed="rId4" cstate="print"/>
          <a:srcRect l="17317" t="6628" r="8926" b="18536"/>
          <a:stretch>
            <a:fillRect/>
          </a:stretch>
        </p:blipFill>
        <p:spPr bwMode="auto">
          <a:xfrm>
            <a:off x="5076056" y="836712"/>
            <a:ext cx="3238500" cy="24640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C:\Users\Computer\Desktop\Fx_xuFXzbdc.jpg"/>
          <p:cNvPicPr/>
          <p:nvPr/>
        </p:nvPicPr>
        <p:blipFill>
          <a:blip r:embed="rId5" cstate="print"/>
          <a:srcRect t="34483"/>
          <a:stretch>
            <a:fillRect/>
          </a:stretch>
        </p:blipFill>
        <p:spPr bwMode="auto">
          <a:xfrm>
            <a:off x="2915816" y="3861048"/>
            <a:ext cx="3456384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E:\Выступления мои\0003-005-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3813" y="0"/>
            <a:ext cx="9193213" cy="6858000"/>
          </a:xfrm>
          <a:prstGeom prst="rect">
            <a:avLst/>
          </a:prstGeom>
          <a:noFill/>
        </p:spPr>
      </p:pic>
      <p:pic>
        <p:nvPicPr>
          <p:cNvPr id="5" name="Picture 2" descr="C:\Documents and Settings\User\Рабочий стол\20180411_130209.jpg"/>
          <p:cNvPicPr>
            <a:picLocks noChangeAspect="1" noChangeArrowheads="1"/>
          </p:cNvPicPr>
          <p:nvPr/>
        </p:nvPicPr>
        <p:blipFill>
          <a:blip r:embed="rId3" cstate="print"/>
          <a:srcRect l="3846" t="25556" r="6730" b="20926"/>
          <a:stretch>
            <a:fillRect/>
          </a:stretch>
        </p:blipFill>
        <p:spPr bwMode="auto">
          <a:xfrm>
            <a:off x="505915" y="576469"/>
            <a:ext cx="8305083" cy="566084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555</TotalTime>
  <Words>192</Words>
  <Application>Microsoft Office PowerPoint</Application>
  <PresentationFormat>Экран (4:3)</PresentationFormat>
  <Paragraphs>31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Computer</cp:lastModifiedBy>
  <cp:revision>54</cp:revision>
  <dcterms:created xsi:type="dcterms:W3CDTF">2021-01-22T10:09:48Z</dcterms:created>
  <dcterms:modified xsi:type="dcterms:W3CDTF">2022-12-04T19:32:45Z</dcterms:modified>
</cp:coreProperties>
</file>