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335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45" r:id="rId12"/>
    <p:sldId id="356" r:id="rId13"/>
    <p:sldId id="306" r:id="rId14"/>
    <p:sldId id="339" r:id="rId15"/>
    <p:sldId id="270" r:id="rId16"/>
    <p:sldId id="277" r:id="rId17"/>
    <p:sldId id="267" r:id="rId18"/>
    <p:sldId id="334" r:id="rId19"/>
    <p:sldId id="33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99FF99"/>
    <a:srgbClr val="117922"/>
    <a:srgbClr val="FFFF99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69" autoAdjust="0"/>
  </p:normalViewPr>
  <p:slideViewPr>
    <p:cSldViewPr snapToGrid="0">
      <p:cViewPr>
        <p:scale>
          <a:sx n="73" d="100"/>
          <a:sy n="73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43CF-61C6-4C4A-9D24-5064CA63ED73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A11A91-3D33-4381-A848-182C236AB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62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Аджаматова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A11A91-3D33-4381-A848-182C236AB78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870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A11A91-3D33-4381-A848-182C236AB78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820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A7815C8-4473-4BC2-AB9D-DCA4094989B8}" type="slidenum">
              <a:rPr lang="ru-RU" smtClean="0"/>
              <a:pPr eaLnBrk="1" hangingPunct="1"/>
              <a:t>18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71802" y="6421461"/>
            <a:ext cx="2895600" cy="365125"/>
          </a:xfrm>
        </p:spPr>
        <p:txBody>
          <a:bodyPr/>
          <a:lstStyle/>
          <a:p>
            <a:r>
              <a:rPr lang="en-US" dirty="0" smtClean="0"/>
              <a:t>corowina.ucoz.com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29454" y="6286520"/>
            <a:ext cx="1704972" cy="36512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alphaModFix amt="85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428596" y="285728"/>
            <a:ext cx="8286808" cy="6286544"/>
          </a:xfrm>
          <a:prstGeom prst="rect">
            <a:avLst/>
          </a:prstGeom>
          <a:solidFill>
            <a:srgbClr val="FFFF99"/>
          </a:solidFill>
          <a:ln w="5715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7BF0D-D48F-43FD-B0A5-1485BE51AD92}" type="datetimeFigureOut">
              <a:rPr lang="ru-RU" smtClean="0"/>
              <a:pPr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A5657-15BC-45AD-8317-43FBBCF6EB2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d185265b88f9.jpg"/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40" b="20590"/>
          <a:stretch>
            <a:fillRect/>
          </a:stretch>
        </p:blipFill>
        <p:spPr>
          <a:xfrm>
            <a:off x="-1" y="0"/>
            <a:ext cx="2024027" cy="7143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A07_052_i01.oms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9.jpe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konkurs.infourok.ru/" TargetMode="External"/><Relationship Id="rId2" Type="http://schemas.openxmlformats.org/officeDocument/2006/relationships/hyperlink" Target="http://videouroki.net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sdamgia.ru/" TargetMode="External"/><Relationship Id="rId4" Type="http://schemas.openxmlformats.org/officeDocument/2006/relationships/hyperlink" Target="http://prezented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7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Урок алгебры в </a:t>
            </a:r>
            <a:r>
              <a:rPr lang="ru-RU" sz="37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7а классе</a:t>
            </a:r>
          </a:p>
          <a:p>
            <a:pPr marL="0" indent="0" algn="ctr">
              <a:buNone/>
            </a:pPr>
            <a:r>
              <a:rPr lang="ru-RU" sz="37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урока : </a:t>
            </a:r>
          </a:p>
          <a:p>
            <a:pPr marL="0" indent="0" algn="ctr">
              <a:buNone/>
            </a:pPr>
            <a:r>
              <a:rPr lang="ru-RU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  <a:t>«Умножение одночленов. </a:t>
            </a:r>
          </a:p>
          <a:p>
            <a:pPr marL="0" indent="0" algn="ctr">
              <a:buNone/>
            </a:pPr>
            <a:r>
              <a:rPr lang="ru-RU" sz="3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file"/>
              </a:rPr>
              <a:t>Возведение одночлена в натуральную степень».</a:t>
            </a:r>
            <a:endParaRPr lang="ru-RU" sz="37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600" b="1" dirty="0" err="1" smtClean="0">
                <a:ln w="11430"/>
                <a:solidFill>
                  <a:srgbClr val="11792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Учитель:Аджаматова</a:t>
            </a:r>
            <a:r>
              <a:rPr lang="ru-RU" sz="2600" b="1" dirty="0" smtClean="0">
                <a:ln w="11430"/>
                <a:solidFill>
                  <a:srgbClr val="11792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Г.М</a:t>
            </a:r>
          </a:p>
          <a:p>
            <a:pPr marL="0" indent="0" algn="ctr">
              <a:buNone/>
            </a:pPr>
            <a:r>
              <a:rPr lang="ru-RU" sz="2600" b="1" dirty="0" smtClean="0">
                <a:ln w="11430"/>
                <a:solidFill>
                  <a:srgbClr val="11792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МКОУ «БСОШ №2 им. </a:t>
            </a:r>
            <a:r>
              <a:rPr lang="ru-RU" sz="2600" b="1" dirty="0" err="1" smtClean="0">
                <a:ln w="11430"/>
                <a:solidFill>
                  <a:srgbClr val="11792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Сатыбалова</a:t>
            </a:r>
            <a:r>
              <a:rPr lang="ru-RU" sz="2600" b="1" dirty="0" smtClean="0">
                <a:ln w="11430"/>
                <a:solidFill>
                  <a:srgbClr val="11792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Б.Т» </a:t>
            </a:r>
            <a:endParaRPr lang="ru-RU" sz="3500" b="1" dirty="0" smtClean="0">
              <a:ln w="11430"/>
              <a:solidFill>
                <a:srgbClr val="11792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1\Pictures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6" y="117564"/>
            <a:ext cx="8725989" cy="657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83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WordArt 1"/>
          <p:cNvSpPr>
            <a:spLocks noChangeArrowheads="1" noChangeShapeType="1" noTextEdit="1"/>
          </p:cNvSpPr>
          <p:nvPr/>
        </p:nvSpPr>
        <p:spPr bwMode="auto">
          <a:xfrm>
            <a:off x="1423851" y="1739900"/>
            <a:ext cx="6368552" cy="974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/>
                <a:latin typeface="Impact"/>
              </a:rPr>
              <a:t>«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/>
                <a:latin typeface="Impact"/>
              </a:rPr>
              <a:t>Физ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FF99"/>
                </a:solidFill>
                <a:effectLst/>
                <a:latin typeface="Impact"/>
              </a:rPr>
              <a:t>культ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latin typeface="Impact"/>
              </a:rPr>
              <a:t>минут</a:t>
            </a: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/>
                <a:latin typeface="Impact"/>
              </a:rPr>
              <a:t>ка»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effectLst/>
              <a:latin typeface="Impac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88274" y="773668"/>
            <a:ext cx="280878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№7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771637"/>
              </p:ext>
            </p:extLst>
          </p:nvPr>
        </p:nvGraphicFramePr>
        <p:xfrm>
          <a:off x="2411413" y="3086100"/>
          <a:ext cx="43195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Объект упаковщика для оболочки" showAsIcon="1" r:id="rId3" imgW="4318920" imgH="685800" progId="Package">
                  <p:embed/>
                </p:oleObj>
              </mc:Choice>
              <mc:Fallback>
                <p:oleObj name="Объект упаковщика для оболочки" showAsIcon="1" r:id="rId3" imgW="43189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413" y="3086100"/>
                        <a:ext cx="4319587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640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04452"/>
                  </p:ext>
                </p:extLst>
              </p:nvPr>
            </p:nvGraphicFramePr>
            <p:xfrm>
              <a:off x="3462643" y="2416625"/>
              <a:ext cx="4897586" cy="365760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446259"/>
                    <a:gridCol w="1399164"/>
                    <a:gridCol w="1305000"/>
                    <a:gridCol w="1747163"/>
                  </a:tblGrid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ab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ac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624833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10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ru-RU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  <m:t> </m:t>
                                  </m:r>
                                  <m:r>
                                    <a:rPr lang="ru-RU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6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626340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10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</m:ctrlPr>
                                </m:fPr>
                                <m:num>
                                  <m:r>
                                    <a:rPr lang="en-US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1100" b="1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ea typeface="Times New Roman"/>
                                      <a:cs typeface="Arial"/>
                                    </a:rPr>
                                    <m:t>𝟓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100" b="1" kern="1200" dirty="0" err="1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bc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04452"/>
                  </p:ext>
                </p:extLst>
              </p:nvPr>
            </p:nvGraphicFramePr>
            <p:xfrm>
              <a:off x="3462643" y="2416625"/>
              <a:ext cx="4897586" cy="3657603"/>
            </p:xfrm>
            <a:graphic>
              <a:graphicData uri="http://schemas.openxmlformats.org/drawingml/2006/table">
                <a:tbl>
                  <a:tblPr firstRow="1" bandRow="1"/>
                  <a:tblGrid>
                    <a:gridCol w="446259"/>
                    <a:gridCol w="1399164"/>
                    <a:gridCol w="1305000"/>
                    <a:gridCol w="1747163"/>
                  </a:tblGrid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ab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ac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624833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10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0769" t="-232353" r="-350" b="-256863"/>
                          </a:stretch>
                        </a:blip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481286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6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-5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</a:tr>
                  <a:tr h="626340">
                    <a:tc>
                      <a:txBody>
                        <a:bodyPr/>
                        <a:lstStyle/>
                        <a:p>
                          <a:pPr marL="347345" indent="-347345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10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a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4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b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2</a:t>
                          </a:r>
                          <a:r>
                            <a:rPr lang="en-US" sz="1100" b="1" kern="12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c</a:t>
                          </a:r>
                          <a:r>
                            <a:rPr lang="ru-RU" sz="1100" b="1" kern="1200" baseline="3000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100" b="1" kern="1200" dirty="0">
                              <a:solidFill>
                                <a:srgbClr val="000000"/>
                              </a:solidFill>
                              <a:effectLst/>
                              <a:latin typeface="Century Schoolbook"/>
                              <a:ea typeface="Times New Roman"/>
                              <a:cs typeface="Arial"/>
                              <a:sym typeface="Symbol"/>
                            </a:rPr>
                            <a:t>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C32D2E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0769" t="-482524" r="-350" b="-9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052763" y="27828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WordArt 1"/>
          <p:cNvSpPr>
            <a:spLocks noChangeArrowheads="1" noChangeShapeType="1" noTextEdit="1"/>
          </p:cNvSpPr>
          <p:nvPr/>
        </p:nvSpPr>
        <p:spPr bwMode="auto">
          <a:xfrm>
            <a:off x="3607844" y="480015"/>
            <a:ext cx="5165725" cy="8794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latin typeface="Arial Black"/>
              </a:rPr>
              <a:t>«Игровая – Пройди лабиринт» 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CC"/>
              </a:solidFill>
              <a:effectLst/>
              <a:latin typeface="Arial Black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3477" y="1412193"/>
            <a:ext cx="7886752" cy="1415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</a:rPr>
              <a:t>Начинайте с первого задания, результат которого есть начало следующего задания: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Работа  в парах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477" y="765862"/>
            <a:ext cx="2808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0000"/>
                </a:solidFill>
                <a:latin typeface="Segoe Script" pitchFamily="34" charset="0"/>
                <a:ea typeface="Times New Roman" pitchFamily="18" charset="0"/>
                <a:cs typeface="Times New Roman" pitchFamily="18" charset="0"/>
              </a:rPr>
              <a:t>Страница №8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0543" y="5480249"/>
            <a:ext cx="1555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Ответ</a:t>
            </a:r>
            <a:r>
              <a:rPr lang="en-US" altLang="ru-RU" sz="1400" dirty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ru-RU" altLang="ru-RU" sz="1400" b="1" dirty="0">
                <a:solidFill>
                  <a:srgbClr val="FF0000"/>
                </a:solidFill>
                <a:latin typeface="Bookman Old Style" pitchFamily="18" charset="0"/>
              </a:rPr>
              <a:t>1462573</a:t>
            </a:r>
            <a:endParaRPr lang="ru-RU" alt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im0-tub-ru.yandex.net/i?id=5a5ed47c9fb735384e6b24f8eecd25e0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543" y="3952315"/>
            <a:ext cx="1685401" cy="136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111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46880" y="264613"/>
            <a:ext cx="8229600" cy="1143000"/>
          </a:xfrm>
        </p:spPr>
        <p:txBody>
          <a:bodyPr>
            <a:normAutofit/>
          </a:bodyPr>
          <a:lstStyle/>
          <a:p>
            <a:pPr lvl="0" algn="l" fontAlgn="base">
              <a:spcAft>
                <a:spcPct val="0"/>
              </a:spcAft>
            </a:pPr>
            <a:r>
              <a:rPr lang="ru-RU" altLang="ru-RU" sz="2400" b="1" dirty="0">
                <a:solidFill>
                  <a:srgbClr val="FF0000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№9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74755" name="Рисунок 28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3" y="2501794"/>
            <a:ext cx="3740869" cy="3150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754" name="Рисунок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456" y="2516188"/>
            <a:ext cx="4217968" cy="315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194051" y="264613"/>
            <a:ext cx="5649912" cy="9747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“Занимательная»</a:t>
            </a: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503613" y="2884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28004" y="1315885"/>
            <a:ext cx="808042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Следующая страница нашего журнала Работа в группах по рядам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397726" y="2155546"/>
            <a:ext cx="6583680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05213" algn="l"/>
              </a:tabLst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 ряд	2 ряд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05213" algn="l"/>
              </a:tabLst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05213" algn="l"/>
              </a:tabLst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34084" y="5799365"/>
            <a:ext cx="1979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БРАВО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59907" y="5799365"/>
            <a:ext cx="21262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</a:pPr>
            <a:r>
              <a:rPr lang="ru-RU" altLang="ru-RU" sz="2000" b="1" dirty="0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МОЛОДЕЦ</a:t>
            </a:r>
            <a:endParaRPr lang="ru-RU" altLang="ru-RU" sz="20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0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033657" cy="2946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919296"/>
              </p:ext>
            </p:extLst>
          </p:nvPr>
        </p:nvGraphicFramePr>
        <p:xfrm>
          <a:off x="705394" y="1335132"/>
          <a:ext cx="3135086" cy="3067050"/>
        </p:xfrm>
        <a:graphic>
          <a:graphicData uri="http://schemas.openxmlformats.org/drawingml/2006/table">
            <a:tbl>
              <a:tblPr firstRow="1" firstCol="1" bandRow="1"/>
              <a:tblGrid>
                <a:gridCol w="1914622"/>
                <a:gridCol w="1220464"/>
              </a:tblGrid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а) (2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=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б) (3а)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в) (-0,6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=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г) (-2ху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д) (-ху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=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е)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(-х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m)</a:t>
                      </a:r>
                      <a:r>
                        <a:rPr lang="ru-RU" sz="2000" b="1" baseline="30000" dirty="0">
                          <a:solidFill>
                            <a:srgbClr val="333333"/>
                          </a:solidFill>
                          <a:effectLst/>
                          <a:latin typeface="Helvetica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0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=-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dirty="0">
                          <a:solidFill>
                            <a:srgbClr val="333333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555" y="1204505"/>
            <a:ext cx="3918856" cy="3538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16954" y="4907969"/>
            <a:ext cx="2314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УМНИЦА</a:t>
            </a:r>
            <a:endParaRPr lang="ru-RU" altLang="ru-RU" sz="24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4097" y="588951"/>
            <a:ext cx="993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5213" algn="l"/>
              </a:tabLst>
            </a:pPr>
            <a:r>
              <a:rPr lang="ru-RU" altLang="ru-RU" sz="2400" b="1" dirty="0">
                <a:solidFill>
                  <a:srgbClr val="0000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3 ряд</a:t>
            </a:r>
            <a:endParaRPr lang="ru-RU" altLang="ru-RU" sz="24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4884138"/>
                  </p:ext>
                </p:extLst>
              </p:nvPr>
            </p:nvGraphicFramePr>
            <p:xfrm>
              <a:off x="4846320" y="2468882"/>
              <a:ext cx="3735977" cy="3265712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006219"/>
                    <a:gridCol w="1729758"/>
                  </a:tblGrid>
                  <a:tr h="86561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А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1581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Б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· 7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6312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( 3·7)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: 7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3189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Г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(3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78926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</a:t>
                          </a:r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𝟑</m:t>
                                  </m:r>
                                </m:num>
                                <m:den>
                                  <m: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𝟕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Таблица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04884138"/>
                  </p:ext>
                </p:extLst>
              </p:nvPr>
            </p:nvGraphicFramePr>
            <p:xfrm>
              <a:off x="4846320" y="2468882"/>
              <a:ext cx="3735977" cy="3265712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006219"/>
                    <a:gridCol w="1729758"/>
                  </a:tblGrid>
                  <a:tr h="86561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А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1581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Б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· 7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6312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( 3·7)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: 7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53189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Г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  (3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3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789265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12308" r="-863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3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342772"/>
              </p:ext>
            </p:extLst>
          </p:nvPr>
        </p:nvGraphicFramePr>
        <p:xfrm>
          <a:off x="752235" y="5925094"/>
          <a:ext cx="2251075" cy="448310"/>
        </p:xfrm>
        <a:graphic>
          <a:graphicData uri="http://schemas.openxmlformats.org/drawingml/2006/table">
            <a:tbl>
              <a:tblPr firstRow="1" firstCol="1" bandRow="1"/>
              <a:tblGrid>
                <a:gridCol w="426720"/>
                <a:gridCol w="448310"/>
                <a:gridCol w="485140"/>
                <a:gridCol w="442595"/>
                <a:gridCol w="448310"/>
              </a:tblGrid>
              <a:tr h="2241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pic>
        <p:nvPicPr>
          <p:cNvPr id="76801" name="Рисунок 76" descr="http://66.ngsdo.ru/preview/do/55469f7be91e6eb8e0744581fc7e0dbc_1517478101_1000_9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9264650"/>
            <a:ext cx="3794125" cy="352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4062550" y="688666"/>
            <a:ext cx="4282938" cy="46166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/>
                <a:latin typeface="Arial Black"/>
              </a:rPr>
              <a:t>« А ВАМ СЛАБО?»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effectLst/>
              <a:latin typeface="Arial Black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446463" y="3638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31664" tIns="504666" rIns="539580" bIns="504666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47754" y="1207613"/>
            <a:ext cx="912000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Для каждого примера из 1 столбца  подберите	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соответствующий  ответ из второго столбца и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заполните таблицу. В бланк перенесите ответы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без пробелов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446463" y="4552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446463" y="5010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n-ea" charset="0"/>
                <a:cs typeface="Times New Roman" pitchFamily="18" charset="0"/>
              </a:rPr>
              <a:t/>
            </a:r>
            <a:b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n-ea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7754" y="688666"/>
            <a:ext cx="3033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FF0000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№10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443148"/>
              </p:ext>
            </p:extLst>
          </p:nvPr>
        </p:nvGraphicFramePr>
        <p:xfrm>
          <a:off x="5584145" y="5989864"/>
          <a:ext cx="2251075" cy="448310"/>
        </p:xfrm>
        <a:graphic>
          <a:graphicData uri="http://schemas.openxmlformats.org/drawingml/2006/table">
            <a:tbl>
              <a:tblPr firstRow="1" firstCol="1" bandRow="1"/>
              <a:tblGrid>
                <a:gridCol w="426720"/>
                <a:gridCol w="448310"/>
                <a:gridCol w="485140"/>
                <a:gridCol w="442595"/>
                <a:gridCol w="448310"/>
              </a:tblGrid>
              <a:tr h="2241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Б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1100" dirty="0">
                        <a:effectLst/>
                        <a:latin typeface="Calibri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Таблица 1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1574054"/>
                  </p:ext>
                </p:extLst>
              </p:nvPr>
            </p:nvGraphicFramePr>
            <p:xfrm>
              <a:off x="494258" y="2531051"/>
              <a:ext cx="3920987" cy="3229669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324362"/>
                    <a:gridCol w="1596625"/>
                  </a:tblGrid>
                  <a:tr h="8499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А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 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21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0647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Б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28583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(2·5)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2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 :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6969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Г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(5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2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·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774973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Д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</a:t>
                          </a:r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ru-RU" sz="1100" b="1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𝟓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1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Таблица 1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1574054"/>
                  </p:ext>
                </p:extLst>
              </p:nvPr>
            </p:nvGraphicFramePr>
            <p:xfrm>
              <a:off x="494258" y="2531051"/>
              <a:ext cx="3920987" cy="3229669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2324362"/>
                    <a:gridCol w="1596625"/>
                  </a:tblGrid>
                  <a:tr h="8499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А</a:t>
                          </a: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 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21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0647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Б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28583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(2·5)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2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 : 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56969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Г</a:t>
                          </a:r>
                          <a:r>
                            <a:rPr lang="en-US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 (5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ru-RU" sz="11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2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·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  <a:tr h="77497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t="-317323" r="-690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5)</a:t>
                          </a:r>
                          <a:r>
                            <a:rPr lang="ru-RU" sz="11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  5</a:t>
                          </a:r>
                          <a:r>
                            <a:rPr lang="ru-RU" sz="11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FF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9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7776864" cy="403244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4" name="WordArt 1"/>
          <p:cNvSpPr>
            <a:spLocks noChangeArrowheads="1" noChangeShapeType="1" noTextEdit="1"/>
          </p:cNvSpPr>
          <p:nvPr/>
        </p:nvSpPr>
        <p:spPr bwMode="auto">
          <a:xfrm>
            <a:off x="3909558" y="1597026"/>
            <a:ext cx="3671888" cy="5191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/>
                <a:latin typeface="Arial Black"/>
              </a:rPr>
              <a:t>«ДОМАШНЕЕ ЗАДАНИЕ»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/>
              <a:latin typeface="Arial Black"/>
            </a:endParaRPr>
          </a:p>
        </p:txBody>
      </p:sp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304438" y="3403157"/>
            <a:ext cx="3648075" cy="16970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"Рефлексия"</a:t>
            </a:r>
          </a:p>
          <a:p>
            <a:pPr algn="ctr" rtl="0">
              <a:buNone/>
            </a:pPr>
            <a:endParaRPr lang="ru-RU" sz="3600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B0F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WordArt 2"/>
          <p:cNvSpPr>
            <a:spLocks noChangeArrowheads="1" noChangeShapeType="1" noTextEdit="1"/>
          </p:cNvSpPr>
          <p:nvPr/>
        </p:nvSpPr>
        <p:spPr bwMode="auto">
          <a:xfrm>
            <a:off x="1854200" y="457200"/>
            <a:ext cx="3173413" cy="6080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«ИТОГ УРОКА» </a:t>
            </a:r>
            <a:endParaRPr lang="ru-RU" sz="3600" kern="10" spc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№11</a:t>
            </a:r>
            <a:endParaRPr kumimoji="0" lang="ru-RU" alt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73502" y="1742343"/>
            <a:ext cx="7382669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Calibri" pitchFamily="34" charset="0"/>
                <a:cs typeface="Times New Roman" pitchFamily="18" charset="0"/>
              </a:rPr>
              <a:t>А теперь давайте проверим ваше настроение  в конце нашего урока.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97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6" algn="ctr" rtl="0">
              <a:spcBef>
                <a:spcPct val="0"/>
              </a:spcBef>
            </a:pPr>
            <a:r>
              <a:rPr lang="ru-RU" sz="3200" i="1" dirty="0" smtClean="0">
                <a:solidFill>
                  <a:srgbClr val="CC6600"/>
                </a:solidFill>
              </a:rPr>
              <a:t>Как поработали?</a:t>
            </a:r>
            <a:br>
              <a:rPr lang="ru-RU" sz="3200" i="1" dirty="0" smtClean="0">
                <a:solidFill>
                  <a:srgbClr val="CC6600"/>
                </a:solidFill>
              </a:rPr>
            </a:br>
            <a:endParaRPr lang="ru-RU" sz="3200" dirty="0"/>
          </a:p>
        </p:txBody>
      </p:sp>
      <p:pic>
        <p:nvPicPr>
          <p:cNvPr id="30726" name="Picture 6" descr="Раскраски &quot;Рисуем ладошками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344" y="5177975"/>
            <a:ext cx="1440160" cy="11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 descr="https://ds04.infourok.ru/uploads/ex/0d7e/00125cfd-d051d08c/4/hello_html_m38efe3c8.jpg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5970" y="1193271"/>
            <a:ext cx="5327972" cy="441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alphaModFix amt="8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642350" cy="208756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2667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CCCC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Bookman Old Style"/>
              </a:rPr>
              <a:t>Спасибо за урок !</a:t>
            </a:r>
          </a:p>
        </p:txBody>
      </p:sp>
      <p:sp>
        <p:nvSpPr>
          <p:cNvPr id="24579" name="WordArt 3"/>
          <p:cNvSpPr>
            <a:spLocks noChangeArrowheads="1" noChangeShapeType="1" noTextEdit="1"/>
          </p:cNvSpPr>
          <p:nvPr/>
        </p:nvSpPr>
        <p:spPr bwMode="auto">
          <a:xfrm>
            <a:off x="971550" y="4005263"/>
            <a:ext cx="7345363" cy="2663825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 contourW="12700">
            <a:extrusionClr>
              <a:srgbClr val="FF0000"/>
            </a:extrusionClr>
            <a:contourClr>
              <a:srgbClr val="FF0000"/>
            </a:contourClr>
          </a:sp3d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Молодцы!</a:t>
            </a:r>
          </a:p>
        </p:txBody>
      </p:sp>
      <p:pic>
        <p:nvPicPr>
          <p:cNvPr id="24580" name="Picture 5" descr="MCj0428095000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81200"/>
            <a:ext cx="2627313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2427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9"/>
            <a:ext cx="7560840" cy="115212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Материалы, использованные при подготовке к уроку: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484784"/>
            <a:ext cx="7488832" cy="4608512"/>
          </a:xfrm>
        </p:spPr>
        <p:txBody>
          <a:bodyPr>
            <a:normAutofit fontScale="85000" lnSpcReduction="20000"/>
          </a:bodyPr>
          <a:lstStyle/>
          <a:p>
            <a:pPr marL="457200" lvl="0" indent="-457200" algn="just">
              <a:buFont typeface="Arial" pitchFamily="34" charset="0"/>
              <a:buChar char="•"/>
            </a:pP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Ю.Н.Макарычев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, Н.Г.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Миндюк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, К.И.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Нешков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С.Б.Суворова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«Алгебра. 7 класс» М.: Просвещение, 2006 г.</a:t>
            </a:r>
          </a:p>
          <a:p>
            <a:pPr marL="457200" lvl="0" indent="-457200" algn="just" fontAlgn="base" hangingPunct="0">
              <a:buFont typeface="Arial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Л.И.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Звавич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Н.В.Дьяконова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«Дидактические материалы по алгебре, 7 класс», М., «Экзамен», 2013 г.</a:t>
            </a:r>
          </a:p>
          <a:p>
            <a:pPr marL="457200" lvl="0" indent="-457200" algn="just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Материалы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сайтов: 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hlinkClick r:id="rId2"/>
              </a:rPr>
              <a:t>http://videouroki.net/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                       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http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hlinkClick r:id="rId3"/>
              </a:rPr>
              <a:t>://konkurs.infourok.ru/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                      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hlinkClick r:id="rId4"/>
              </a:rPr>
              <a:t>http://prezented.ru/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                      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       </a:t>
            </a:r>
            <a:r>
              <a:rPr lang="ru-RU" u="sng" dirty="0">
                <a:solidFill>
                  <a:schemeClr val="tx2">
                    <a:lumMod val="75000"/>
                  </a:schemeClr>
                </a:solidFill>
                <a:hlinkClick r:id="rId5"/>
              </a:rPr>
              <a:t>http://sdamgia.ru/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977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spcAft>
                <a:spcPts val="0"/>
              </a:spcAft>
            </a:pPr>
            <a:r>
              <a:rPr lang="ru-RU" b="1" i="1" u="sng" dirty="0">
                <a:latin typeface="Times New Roman"/>
                <a:ea typeface="Times New Roman"/>
              </a:rPr>
              <a:t>Цели урока:</a:t>
            </a:r>
            <a:r>
              <a:rPr lang="ru-RU" b="1" dirty="0">
                <a:latin typeface="Times New Roman"/>
                <a:ea typeface="Times New Roman"/>
              </a:rPr>
              <a:t>  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Образовательные: </a:t>
            </a:r>
            <a:r>
              <a:rPr lang="ru-RU" dirty="0">
                <a:latin typeface="Times New Roman"/>
                <a:ea typeface="Times New Roman"/>
              </a:rPr>
              <a:t>Продолжаем отрабатывать выполнять умножение одночленов, возведение одночлена в степень, создать условия для усвоения операций над одночленами, правила умножения степеней с одинаковыми показателями. Обеспечить глубину усвоения в ходе закрепления материала. Добиваемся понимания того, что в результате выполнения этих действий над  одночленами получается тоже  одночлен.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Развивающие: </a:t>
            </a:r>
            <a:r>
              <a:rPr lang="ru-RU" dirty="0">
                <a:latin typeface="Times New Roman"/>
                <a:ea typeface="Times New Roman"/>
              </a:rPr>
              <a:t>Развитие вычислительных навыков  и гибкости мышления.</a:t>
            </a:r>
            <a:endParaRPr lang="ru-RU" sz="28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Развивать  у  учеников  математическую речь,  логическое мышление, внимание.</a:t>
            </a:r>
            <a:r>
              <a:rPr lang="ru-RU" sz="2800" dirty="0">
                <a:solidFill>
                  <a:srgbClr val="000000"/>
                </a:solidFill>
                <a:latin typeface="Arial"/>
                <a:ea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Уметь находить коэффициент, буквенную часть. Уметь </a:t>
            </a:r>
            <a:r>
              <a:rPr lang="ru-RU" dirty="0">
                <a:latin typeface="Times New Roman"/>
                <a:ea typeface="Times New Roman"/>
              </a:rPr>
              <a:t>создать условия для развития интереса к предмету, воспитывать активность и творческое  отношение к работе на уроке.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Воспитательные:</a:t>
            </a:r>
            <a:r>
              <a:rPr lang="ru-RU" dirty="0">
                <a:latin typeface="Times New Roman"/>
                <a:ea typeface="Times New Roman"/>
              </a:rPr>
              <a:t> воспитывать  дисциплинированность, ответственное  отношение к учебному труду, чувство коллективизма.  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b="1" u="sng" dirty="0">
                <a:latin typeface="Monotype Corsiva"/>
                <a:ea typeface="Times New Roman"/>
              </a:rPr>
              <a:t>Задачи: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Сформировать у учащихся знания основ понятий по теме.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Совершенствовать навыки групповой работы.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Совершенствовать умения работать с раздаточным материалом.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998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4667" y="728553"/>
            <a:ext cx="215475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Segoe Script"/>
                <a:ea typeface="Calibri"/>
                <a:cs typeface="Times New Roman"/>
              </a:rPr>
              <a:t>Страница №3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67779" y="819993"/>
            <a:ext cx="3738415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spc="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МОЗГОВОЙ   </a:t>
            </a:r>
            <a:r>
              <a:rPr lang="ru-RU" b="1" spc="5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ШТУРМ</a:t>
            </a:r>
            <a:endParaRPr lang="ru-RU" sz="800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18594"/>
              </p:ext>
            </p:extLst>
          </p:nvPr>
        </p:nvGraphicFramePr>
        <p:xfrm>
          <a:off x="923380" y="1602558"/>
          <a:ext cx="2631120" cy="592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4" name="Формула" r:id="rId3" imgW="1015920" imgH="228600" progId="Equation.3">
                  <p:embed/>
                </p:oleObj>
              </mc:Choice>
              <mc:Fallback>
                <p:oleObj name="Формула" r:id="rId3" imgW="1015920" imgH="228600" progId="Equation.3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380" y="1602558"/>
                        <a:ext cx="2631120" cy="5920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089650"/>
              </p:ext>
            </p:extLst>
          </p:nvPr>
        </p:nvGraphicFramePr>
        <p:xfrm>
          <a:off x="4303223" y="1726657"/>
          <a:ext cx="401249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5" name="Формула" r:id="rId5" imgW="2387520" imgH="457200" progId="Equation.3">
                  <p:embed/>
                </p:oleObj>
              </mc:Choice>
              <mc:Fallback>
                <p:oleObj name="Формула" r:id="rId5" imgW="2387520" imgH="457200" progId="Equation.3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223" y="1726657"/>
                        <a:ext cx="4012495" cy="7683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608479"/>
              </p:ext>
            </p:extLst>
          </p:nvPr>
        </p:nvGraphicFramePr>
        <p:xfrm>
          <a:off x="998945" y="2390503"/>
          <a:ext cx="1639752" cy="232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6" name="Формула" r:id="rId7" imgW="672840" imgH="965160" progId="Equation.3">
                  <p:embed/>
                </p:oleObj>
              </mc:Choice>
              <mc:Fallback>
                <p:oleObj name="Формула" r:id="rId7" imgW="672840" imgH="965160" progId="Equation.3">
                  <p:embed/>
                  <p:pic>
                    <p:nvPicPr>
                      <p:cNvPr id="0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945" y="2390503"/>
                        <a:ext cx="1639752" cy="23251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972465"/>
              </p:ext>
            </p:extLst>
          </p:nvPr>
        </p:nvGraphicFramePr>
        <p:xfrm>
          <a:off x="5236986" y="2395492"/>
          <a:ext cx="2004367" cy="2267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7" name="Формула" r:id="rId9" imgW="990360" imgH="965160" progId="Equation.3">
                  <p:embed/>
                </p:oleObj>
              </mc:Choice>
              <mc:Fallback>
                <p:oleObj name="Формула" r:id="rId9" imgW="990360" imgH="965160" progId="Equation.3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6986" y="2395492"/>
                        <a:ext cx="2004367" cy="22679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21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6246" y="1083476"/>
            <a:ext cx="4872445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5а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bс·4а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= -5·4а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bb</a:t>
            </a:r>
            <a:r>
              <a:rPr lang="ru-RU" sz="2400" b="1" baseline="30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?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16427" y="1585351"/>
            <a:ext cx="4251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Times New Roman"/>
              </a:rPr>
              <a:t>-4х</a:t>
            </a:r>
            <a:r>
              <a:rPr lang="ru-RU" sz="2400" b="1" baseline="30000" dirty="0">
                <a:latin typeface="Times New Roman"/>
                <a:ea typeface="Times New Roman"/>
              </a:rPr>
              <a:t>2</a:t>
            </a:r>
            <a:r>
              <a:rPr lang="ru-RU" sz="2400" b="1" dirty="0">
                <a:latin typeface="Times New Roman"/>
                <a:ea typeface="Times New Roman"/>
              </a:rPr>
              <a:t>у</a:t>
            </a:r>
            <a:r>
              <a:rPr lang="ru-RU" sz="2400" b="1" baseline="30000" dirty="0">
                <a:latin typeface="Times New Roman"/>
                <a:ea typeface="Times New Roman"/>
              </a:rPr>
              <a:t>4</a:t>
            </a:r>
            <a:r>
              <a:rPr lang="ru-RU" sz="2400" b="1" dirty="0">
                <a:latin typeface="Times New Roman"/>
                <a:ea typeface="Times New Roman"/>
              </a:rPr>
              <a:t>·(-5dс) = 20х</a:t>
            </a:r>
            <a:r>
              <a:rPr lang="ru-RU" sz="2400" b="1" baseline="30000" dirty="0">
                <a:latin typeface="Times New Roman"/>
                <a:ea typeface="Times New Roman"/>
              </a:rPr>
              <a:t>2</a:t>
            </a:r>
            <a:r>
              <a:rPr lang="ru-RU" sz="2400" b="1" dirty="0">
                <a:latin typeface="Times New Roman"/>
                <a:ea typeface="Times New Roman"/>
              </a:rPr>
              <a:t>у</a:t>
            </a:r>
            <a:r>
              <a:rPr lang="ru-RU" sz="2400" b="1" baseline="30000" dirty="0">
                <a:latin typeface="Times New Roman"/>
                <a:ea typeface="Times New Roman"/>
              </a:rPr>
              <a:t>4</a:t>
            </a:r>
            <a:r>
              <a:rPr lang="en-US" sz="2400" b="1" dirty="0">
                <a:latin typeface="Times New Roman"/>
                <a:ea typeface="Times New Roman"/>
              </a:rPr>
              <a:t>dc</a:t>
            </a:r>
            <a:r>
              <a:rPr lang="ru-RU" sz="2400" b="1" dirty="0">
                <a:latin typeface="Times New Roman"/>
                <a:ea typeface="Times New Roman"/>
              </a:rPr>
              <a:t>?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3487" y="2238494"/>
            <a:ext cx="2568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smtClean="0">
                <a:latin typeface="Times New Roman"/>
                <a:ea typeface="Times New Roman"/>
              </a:rPr>
              <a:t>a</a:t>
            </a:r>
            <a:r>
              <a:rPr lang="ru-RU" sz="2400" b="1" dirty="0">
                <a:latin typeface="Times New Roman"/>
                <a:ea typeface="Times New Roman"/>
              </a:rPr>
              <a:t>1</a:t>
            </a:r>
            <a:r>
              <a:rPr lang="en-US" sz="2400" b="1" dirty="0">
                <a:latin typeface="Times New Roman"/>
                <a:ea typeface="Times New Roman"/>
              </a:rPr>
              <a:t>dc</a:t>
            </a:r>
            <a:r>
              <a:rPr lang="ru-RU" sz="2400" b="1" dirty="0">
                <a:latin typeface="Times New Roman"/>
                <a:ea typeface="Times New Roman"/>
              </a:rPr>
              <a:t> = </a:t>
            </a:r>
            <a:r>
              <a:rPr lang="en-US" sz="2400" b="1" dirty="0" err="1">
                <a:latin typeface="Times New Roman"/>
                <a:ea typeface="Times New Roman"/>
              </a:rPr>
              <a:t>adc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6427" y="2843410"/>
            <a:ext cx="5440682" cy="10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  <a:cs typeface="Times New Roman"/>
              </a:rPr>
              <a:t>cde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0=0?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 4</a:t>
            </a:r>
            <a:r>
              <a:rPr lang="en-US" sz="2400" b="1" dirty="0">
                <a:latin typeface="Times New Roman"/>
                <a:ea typeface="Times New Roman"/>
                <a:cs typeface="Times New Roman"/>
              </a:rPr>
              <a:t>ad</a:t>
            </a:r>
            <a:r>
              <a:rPr lang="ru-RU" sz="2400" b="1" baseline="30000" dirty="0">
                <a:latin typeface="Times New Roman"/>
                <a:ea typeface="Times New Roman"/>
                <a:cs typeface="Times New Roman"/>
              </a:rPr>
              <a:t>2</a:t>
            </a:r>
            <a:r>
              <a:rPr lang="en-US" sz="2400" b="1" dirty="0">
                <a:latin typeface="Times New Roman"/>
                <a:ea typeface="Times New Roman"/>
                <a:cs typeface="Times New Roman"/>
              </a:rPr>
              <a:t>c</a:t>
            </a:r>
            <a:r>
              <a:rPr lang="ru-RU" sz="2400" b="1" baseline="30000" dirty="0">
                <a:latin typeface="Times New Roman"/>
                <a:ea typeface="Times New Roman"/>
                <a:cs typeface="Times New Roman"/>
              </a:rPr>
              <a:t>2</a:t>
            </a:r>
            <a:r>
              <a:rPr lang="en-US" sz="2400" b="1" dirty="0" err="1">
                <a:latin typeface="Times New Roman"/>
                <a:ea typeface="Times New Roman"/>
                <a:cs typeface="Times New Roman"/>
              </a:rPr>
              <a:t>adca</a:t>
            </a: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 = 4</a:t>
            </a:r>
            <a:r>
              <a:rPr lang="en-US" sz="2400" b="1" dirty="0">
                <a:latin typeface="Times New Roman"/>
                <a:ea typeface="Times New Roman"/>
                <a:cs typeface="Times New Roman"/>
              </a:rPr>
              <a:t>a</a:t>
            </a:r>
            <a:r>
              <a:rPr lang="ru-RU" sz="2400" b="1" baseline="30000" dirty="0">
                <a:latin typeface="Times New Roman"/>
                <a:ea typeface="Times New Roman"/>
                <a:cs typeface="Times New Roman"/>
              </a:rPr>
              <a:t>3</a:t>
            </a:r>
            <a:r>
              <a:rPr lang="en-US" sz="2400" b="1"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sz="2400" b="1" baseline="30000" dirty="0">
                <a:latin typeface="Times New Roman"/>
                <a:ea typeface="Times New Roman"/>
                <a:cs typeface="Times New Roman"/>
              </a:rPr>
              <a:t>3</a:t>
            </a:r>
            <a:r>
              <a:rPr lang="en-US" sz="2400" b="1" dirty="0">
                <a:latin typeface="Times New Roman"/>
                <a:ea typeface="Times New Roman"/>
                <a:cs typeface="Times New Roman"/>
              </a:rPr>
              <a:t>c</a:t>
            </a:r>
            <a:r>
              <a:rPr lang="ru-RU" sz="2400" b="1" baseline="30000" dirty="0">
                <a:latin typeface="Times New Roman"/>
                <a:ea typeface="Times New Roman"/>
                <a:cs typeface="Times New Roman"/>
              </a:rPr>
              <a:t>3  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2953" y="441905"/>
            <a:ext cx="498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3.Равны ли одночлены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4321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39" y="1976166"/>
            <a:ext cx="2781843" cy="2243137"/>
          </a:xfrm>
          <a:prstGeom prst="rect">
            <a:avLst/>
          </a:prstGeom>
          <a:noFill/>
          <a:ln>
            <a:noFill/>
          </a:ln>
          <a:effectLst/>
          <a:extLst/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151608"/>
              </p:ext>
            </p:extLst>
          </p:nvPr>
        </p:nvGraphicFramePr>
        <p:xfrm>
          <a:off x="5844734" y="2127954"/>
          <a:ext cx="2185942" cy="2315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Формула" r:id="rId4" imgW="952200" imgH="939600" progId="Equation.3">
                  <p:embed/>
                </p:oleObj>
              </mc:Choice>
              <mc:Fallback>
                <p:oleObj name="Формула" r:id="rId4" imgW="952200" imgH="939600" progId="Equation.3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4734" y="2127954"/>
                        <a:ext cx="2185942" cy="23152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60012" y="1224942"/>
            <a:ext cx="6170664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4. Найдите произведение одночленов</a:t>
            </a:r>
            <a:endParaRPr lang="ru-RU" sz="2800" b="1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625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31520" y="740620"/>
            <a:ext cx="21547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№4</a:t>
            </a: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WordArt 1"/>
          <p:cNvSpPr>
            <a:spLocks noChangeArrowheads="1" noChangeShapeType="1" noTextEdit="1"/>
          </p:cNvSpPr>
          <p:nvPr/>
        </p:nvSpPr>
        <p:spPr bwMode="auto">
          <a:xfrm>
            <a:off x="3186723" y="740620"/>
            <a:ext cx="5393669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РАБОТА С ПЕРФОКАРТАМИ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250615"/>
                  </p:ext>
                </p:extLst>
              </p:nvPr>
            </p:nvGraphicFramePr>
            <p:xfrm>
              <a:off x="886550" y="1469216"/>
              <a:ext cx="6689907" cy="342935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67934"/>
                    <a:gridCol w="1930618"/>
                    <a:gridCol w="1133499"/>
                    <a:gridCol w="1268245"/>
                    <a:gridCol w="1789611"/>
                  </a:tblGrid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Сравни числа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--1,(57)  и  --1,57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&lt;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&gt;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Вычисли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18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: 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36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Записать в виде бесконечной периодической дроби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𝟏𝟒𝟑</m:t>
                                  </m:r>
                                </m:num>
                                <m:den>
                                  <m:r>
                                    <a:rPr lang="ru-RU" sz="1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𝟒𝟓</m:t>
                                  </m:r>
                                </m:den>
                              </m:f>
                            </m:oMath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3,177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3,(17)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3,1(7)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523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Найди произведение одночленов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и   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ca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6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8a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Возведи в степень 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</a:t>
                          </a: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6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8a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250615"/>
                  </p:ext>
                </p:extLst>
              </p:nvPr>
            </p:nvGraphicFramePr>
            <p:xfrm>
              <a:off x="886550" y="1469216"/>
              <a:ext cx="6689907" cy="342935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67934"/>
                    <a:gridCol w="1930618"/>
                    <a:gridCol w="1133499"/>
                    <a:gridCol w="1268245"/>
                    <a:gridCol w="1789611"/>
                  </a:tblGrid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Сравни числа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--1,(57)  и  --1,57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&lt;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=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&gt;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Вычисли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: 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18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: 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36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338" t="-93011" r="-217035" b="-1182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3,177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3,(17)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3,1(7)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5233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Найди произведение одночленов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и   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ca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10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6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ru-RU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8a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7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015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Возведи в степень 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(</a:t>
                          </a:r>
                          <a:r>
                            <a:rPr lang="ru-RU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)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6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8a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16a</a:t>
                          </a:r>
                          <a:r>
                            <a:rPr lang="en-US" sz="14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en-US" sz="14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</a:t>
                          </a:r>
                          <a:r>
                            <a:rPr lang="en-US" sz="1400" b="1" baseline="30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5005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365090" y="2140006"/>
            <a:ext cx="5240338" cy="1169125"/>
          </a:xfrm>
          <a:prstGeom prst="rect">
            <a:avLst/>
          </a:prstGeom>
          <a:noFill/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/>
                <a:latin typeface="Arial Black"/>
              </a:rPr>
              <a:t>РАБОТА У ДОСКИ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CC"/>
              </a:solidFill>
              <a:effectLst/>
              <a:latin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0971" y="3775166"/>
            <a:ext cx="2429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№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67377" y="3775166"/>
            <a:ext cx="1476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№</a:t>
            </a:r>
            <a:endParaRPr lang="ru-RU" dirty="0"/>
          </a:p>
        </p:txBody>
      </p:sp>
      <p:pic>
        <p:nvPicPr>
          <p:cNvPr id="5" name="Рисунок 4" descr="http://neochudo.isnet.ru/uploads/images/unnamed%20%283%29%281%29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6890" y="2140006"/>
            <a:ext cx="1362710" cy="156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982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WordArt 1"/>
          <p:cNvSpPr>
            <a:spLocks noChangeArrowheads="1" noChangeShapeType="1" noTextEdit="1"/>
          </p:cNvSpPr>
          <p:nvPr/>
        </p:nvSpPr>
        <p:spPr bwMode="auto">
          <a:xfrm>
            <a:off x="5223964" y="547733"/>
            <a:ext cx="24161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«Я  сам!»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80605" y="256715"/>
            <a:ext cx="280878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№5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254034" y="1724298"/>
                <a:ext cx="6701245" cy="24365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1.Найдите   произведение:</a:t>
                </a:r>
                <a:endParaRPr lang="ru-RU" altLang="ru-RU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altLang="ru-RU" sz="2800" b="1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altLang="ru-RU" sz="2800" b="1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num>
                      <m:den>
                        <m:r>
                          <a:rPr lang="ru-RU" altLang="ru-RU" sz="2800" b="1" i="1" dirty="0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𝟐𝟕</m:t>
                        </m:r>
                      </m:den>
                    </m:f>
                  </m:oMath>
                </a14:m>
                <a:r>
                  <a:rPr lang="en-US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a</a:t>
                </a:r>
                <a:r>
                  <a:rPr lang="en-US" altLang="ru-RU" sz="2800" b="1" baseline="30000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6</a:t>
                </a:r>
                <a:r>
                  <a:rPr lang="en-US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d</a:t>
                </a:r>
                <a:r>
                  <a:rPr lang="en-US" altLang="ru-RU" sz="2800" b="1" baseline="30000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5</a:t>
                </a:r>
                <a:r>
                  <a:rPr lang="en-US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c</a:t>
                </a:r>
                <a:r>
                  <a:rPr lang="en-US" altLang="ru-RU" sz="2800" b="1" baseline="30000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4</a:t>
                </a:r>
                <a:r>
                  <a:rPr lang="ru-RU" altLang="ru-RU" sz="2800" b="1" baseline="30000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      </a:t>
                </a:r>
                <a:r>
                  <a:rPr lang="ru-RU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и</a:t>
                </a:r>
                <a:r>
                  <a:rPr lang="en-US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     </a:t>
                </a:r>
                <a:r>
                  <a:rPr lang="en-US" altLang="ru-RU" sz="2800" b="1" dirty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-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ru-RU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ru-RU" altLang="ru-RU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num>
                      <m:den>
                        <m:r>
                          <a:rPr lang="ru-RU" altLang="ru-RU" sz="28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ru-RU" sz="2800" b="1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ad</a:t>
                </a:r>
                <a:r>
                  <a:rPr lang="en-US" altLang="ru-RU" sz="2800" b="1" baseline="30000" dirty="0" smtClean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3</a:t>
                </a:r>
                <a:endParaRPr lang="ru-RU" altLang="ru-RU" sz="2800" b="1" baseline="30000" dirty="0" smtClean="0">
                  <a:solidFill>
                    <a:prstClr val="black"/>
                  </a:solidFill>
                  <a:latin typeface="Comic Sans MS" pitchFamily="66" charset="0"/>
                  <a:ea typeface="Calibri" pitchFamily="34" charset="0"/>
                  <a:cs typeface="Times New Roman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prstClr val="black"/>
                    </a:solidFill>
                    <a:latin typeface="Comic Sans MS" pitchFamily="66" charset="0"/>
                    <a:ea typeface="Calibri" pitchFamily="34" charset="0"/>
                    <a:cs typeface="Times New Roman" pitchFamily="18" charset="0"/>
                  </a:rPr>
                  <a:t>2.Выполни возведение в сте</a:t>
                </a:r>
                <a:r>
                  <a:rPr lang="ru-RU" altLang="ru-RU" sz="2800" b="1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пень:  </a:t>
                </a:r>
                <a:endParaRPr lang="ru-RU" altLang="ru-RU" sz="2800" b="1" dirty="0" smtClean="0">
                  <a:solidFill>
                    <a:prstClr val="black"/>
                  </a:solidFill>
                  <a:latin typeface="Calibri" pitchFamily="34" charset="0"/>
                  <a:ea typeface="Calibri" pitchFamily="34" charset="0"/>
                  <a:cs typeface="Times New Roman" pitchFamily="18" charset="0"/>
                </a:endParaRPr>
              </a:p>
              <a:p>
                <a:pPr lvl="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altLang="ru-RU" sz="2800" b="1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 </a:t>
                </a:r>
                <a:r>
                  <a:rPr lang="ru-RU" altLang="ru-RU" sz="2800" b="1" dirty="0" smtClean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 (-0,2</a:t>
                </a:r>
                <a:r>
                  <a:rPr lang="en-US" altLang="ru-RU" sz="2800" b="1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km</a:t>
                </a:r>
                <a:r>
                  <a:rPr lang="ru-RU" altLang="ru-RU" sz="2800" b="1" baseline="30000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5</a:t>
                </a:r>
                <a:r>
                  <a:rPr lang="en-US" altLang="ru-RU" sz="2800" b="1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c</a:t>
                </a:r>
                <a:r>
                  <a:rPr lang="ru-RU" altLang="ru-RU" sz="2800" b="1" baseline="30000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4</a:t>
                </a:r>
                <a:r>
                  <a:rPr lang="ru-RU" altLang="ru-RU" sz="2800" b="1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)</a:t>
                </a:r>
                <a:r>
                  <a:rPr lang="ru-RU" altLang="ru-RU" sz="2800" b="1" baseline="30000" dirty="0">
                    <a:solidFill>
                      <a:prstClr val="black"/>
                    </a:solidFill>
                    <a:latin typeface="Calibri" pitchFamily="34" charset="0"/>
                    <a:ea typeface="Calibri" pitchFamily="34" charset="0"/>
                    <a:cs typeface="Times New Roman" pitchFamily="18" charset="0"/>
                  </a:rPr>
                  <a:t>3</a:t>
                </a:r>
                <a:endParaRPr lang="ru-RU" altLang="ru-RU" sz="28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4034" y="1724298"/>
                <a:ext cx="6701245" cy="2436564"/>
              </a:xfrm>
              <a:prstGeom prst="rect">
                <a:avLst/>
              </a:prstGeom>
              <a:blipFill rotWithShape="1">
                <a:blip r:embed="rId2"/>
                <a:stretch>
                  <a:fillRect l="-1911" t="-2250" b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66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703460"/>
              </p:ext>
            </p:extLst>
          </p:nvPr>
        </p:nvGraphicFramePr>
        <p:xfrm>
          <a:off x="666205" y="3269366"/>
          <a:ext cx="3349671" cy="1684020"/>
        </p:xfrm>
        <a:graphic>
          <a:graphicData uri="http://schemas.openxmlformats.org/drawingml/2006/table">
            <a:tbl>
              <a:tblPr firstRow="1" bandRow="1"/>
              <a:tblGrid>
                <a:gridCol w="447356"/>
                <a:gridCol w="1058506"/>
                <a:gridCol w="546408"/>
                <a:gridCol w="1297401"/>
              </a:tblGrid>
              <a:tr h="2228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 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∙С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1400">
                          <a:effectLst/>
                          <a:latin typeface="Arial"/>
                        </a:rPr>
                        <a:t>6.</a:t>
                      </a:r>
                      <a:endParaRPr lang="ru-RU" sz="1100">
                        <a:effectLst/>
                        <a:latin typeface="Calibri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733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: 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2.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: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7.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733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∙ 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3.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8. 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733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i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400" b="1" i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∙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∙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79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4.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 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∙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: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9. 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733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: С</a:t>
                      </a:r>
                      <a:r>
                        <a:rPr lang="ru-RU" sz="1400" b="1" kern="1200" baseline="300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5.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∙ 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R="173355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(С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400" b="1" kern="12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400" b="1" kern="1200" baseline="30000" dirty="0">
                          <a:solidFill>
                            <a:srgbClr val="00206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520" marR="965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70657" name="Рисунок 82" descr="http://900igr.net/up/datas/164621/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07" y="2426915"/>
            <a:ext cx="3233942" cy="242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3753644" y="410891"/>
            <a:ext cx="4716462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"ИСТОРИЧЕСКАЯ"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34502" y="502841"/>
            <a:ext cx="280878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Script" pitchFamily="34" charset="0"/>
                <a:ea typeface="Calibri" pitchFamily="34" charset="0"/>
                <a:cs typeface="Times New Roman" pitchFamily="18" charset="0"/>
              </a:rPr>
              <a:t>Страница №6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26813" y="4854292"/>
            <a:ext cx="8632491" cy="1709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Calibri"/>
                <a:cs typeface="Times New Roman"/>
              </a:rPr>
              <a:t>Р    	 Ш	 М	Ю	К	Н	 А              Т           Е          Д</a:t>
            </a:r>
            <a:endParaRPr lang="ru-RU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ea typeface="Calibri"/>
                <a:cs typeface="Times New Roman"/>
              </a:rPr>
              <a:t>С</a:t>
            </a:r>
            <a:r>
              <a:rPr lang="ru-RU" b="1" baseline="30000" dirty="0">
                <a:ea typeface="Calibri"/>
                <a:cs typeface="Times New Roman"/>
              </a:rPr>
              <a:t>8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5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1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40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13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12</a:t>
            </a:r>
            <a:r>
              <a:rPr lang="ru-RU" b="1" dirty="0">
                <a:ea typeface="Calibri"/>
                <a:cs typeface="Times New Roman"/>
              </a:rPr>
              <a:t>	С</a:t>
            </a:r>
            <a:r>
              <a:rPr lang="ru-RU" b="1" baseline="30000" dirty="0">
                <a:ea typeface="Calibri"/>
                <a:cs typeface="Times New Roman"/>
              </a:rPr>
              <a:t>9</a:t>
            </a:r>
            <a:r>
              <a:rPr lang="ru-RU" b="1" dirty="0">
                <a:ea typeface="Calibri"/>
                <a:cs typeface="Times New Roman"/>
              </a:rPr>
              <a:t>	  С</a:t>
            </a:r>
            <a:r>
              <a:rPr lang="ru-RU" b="1" baseline="30000" dirty="0">
                <a:ea typeface="Calibri"/>
                <a:cs typeface="Times New Roman"/>
              </a:rPr>
              <a:t>15</a:t>
            </a:r>
            <a:r>
              <a:rPr lang="ru-RU" b="1" dirty="0">
                <a:ea typeface="Calibri"/>
                <a:cs typeface="Times New Roman"/>
              </a:rPr>
              <a:t>	  С</a:t>
            </a:r>
            <a:r>
              <a:rPr lang="ru-RU" b="1" baseline="30000" dirty="0">
                <a:ea typeface="Calibri"/>
                <a:cs typeface="Times New Roman"/>
              </a:rPr>
              <a:t>2</a:t>
            </a:r>
            <a:r>
              <a:rPr lang="ru-RU" b="1" dirty="0">
                <a:ea typeface="Calibri"/>
                <a:cs typeface="Times New Roman"/>
              </a:rPr>
              <a:t>         С</a:t>
            </a:r>
            <a:r>
              <a:rPr lang="ru-RU" b="1" baseline="30000" dirty="0">
                <a:ea typeface="Calibri"/>
                <a:cs typeface="Times New Roman"/>
              </a:rPr>
              <a:t>22</a:t>
            </a:r>
            <a:endParaRPr lang="ru-RU" dirty="0">
              <a:ea typeface="Calibri"/>
              <a:cs typeface="Times New Roman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881313" y="3935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501" y="919820"/>
            <a:ext cx="829491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prstClr val="black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У вас на столах  лежат задания, каждой группе своё. Выполнив это задание вы  узнаете имя известного  математика. Учащиеся начинают выполнять самостоятельно  </a:t>
            </a:r>
            <a:r>
              <a:rPr lang="ru-RU" altLang="ru-RU" sz="2400" dirty="0" smtClean="0">
                <a:solidFill>
                  <a:prstClr val="black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рабо</a:t>
            </a:r>
            <a:r>
              <a:rPr lang="ru-RU" altLang="ru-RU" sz="2400" dirty="0">
                <a:solidFill>
                  <a:prstClr val="black"/>
                </a:solidFill>
                <a:latin typeface="Segoe Script" pitchFamily="34" charset="0"/>
                <a:ea typeface="Calibri" pitchFamily="34" charset="0"/>
                <a:cs typeface="Times New Roman" pitchFamily="18" charset="0"/>
              </a:rPr>
              <a:t>ту. 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7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2715</TotalTime>
  <Words>701</Words>
  <Application>Microsoft Office PowerPoint</Application>
  <PresentationFormat>Экран (4:3)</PresentationFormat>
  <Paragraphs>231</Paragraphs>
  <Slides>19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Тема Office</vt:lpstr>
      <vt:lpstr>Формула</vt:lpstr>
      <vt:lpstr>Объект упаковщика для оболочки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Страница №9</vt:lpstr>
      <vt:lpstr> </vt:lpstr>
      <vt:lpstr>Презентация PowerPoint</vt:lpstr>
      <vt:lpstr>    </vt:lpstr>
      <vt:lpstr>Как поработали? </vt:lpstr>
      <vt:lpstr>Презентация PowerPoint</vt:lpstr>
      <vt:lpstr> Материалы, использованные при подготовке к уроку: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user20</cp:lastModifiedBy>
  <cp:revision>157</cp:revision>
  <dcterms:created xsi:type="dcterms:W3CDTF">2012-11-25T06:05:07Z</dcterms:created>
  <dcterms:modified xsi:type="dcterms:W3CDTF">2020-01-18T21:16:20Z</dcterms:modified>
</cp:coreProperties>
</file>