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4/28/2025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4/28/2025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4/28/2025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4/28/2025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4/28/2025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4/28/2025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4/28/2025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4/28/2025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4/28/2025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4/28/2025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4/28/2025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4/28/2025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4/28/2025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4/28/2025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4/28/2025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4/28/2025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4/28/2025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4/28/2025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72C37ED-59BD-1ACC-34B9-ED279F6CE1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43628"/>
          </a:xfrm>
        </p:spPr>
        <p:txBody>
          <a:bodyPr>
            <a:normAutofit fontScale="90000"/>
          </a:bodyPr>
          <a:lstStyle/>
          <a:p>
            <a:r>
              <a:rPr lang="ru-RU" i="1" dirty="0"/>
              <a:t>Общее видение и создание кодекса взаимодействия родительского коллектива</a:t>
            </a:r>
            <a:br>
              <a:rPr lang="ru-RU" i="1" dirty="0">
                <a:solidFill>
                  <a:schemeClr val="bg2">
                    <a:lumMod val="75000"/>
                  </a:schemeClr>
                </a:solidFill>
              </a:rPr>
            </a:b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E6DF278-4AFF-9511-E5D4-231C88030D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51012" y="3755923"/>
            <a:ext cx="8689976" cy="2064773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</a:pPr>
            <a:r>
              <a:rPr lang="ru-RU" cap="none" dirty="0">
                <a:solidFill>
                  <a:schemeClr val="tx1"/>
                </a:solidFill>
              </a:rPr>
              <a:t>Бережная Оксана Владимировна</a:t>
            </a:r>
          </a:p>
          <a:p>
            <a:pPr algn="l">
              <a:lnSpc>
                <a:spcPct val="100000"/>
              </a:lnSpc>
            </a:pPr>
            <a:r>
              <a:rPr lang="ru-RU" cap="none" dirty="0">
                <a:solidFill>
                  <a:schemeClr val="tx1"/>
                </a:solidFill>
              </a:rPr>
              <a:t>учитель начальных классов</a:t>
            </a:r>
          </a:p>
          <a:p>
            <a:pPr algn="l">
              <a:lnSpc>
                <a:spcPct val="100000"/>
              </a:lnSpc>
            </a:pPr>
            <a:r>
              <a:rPr lang="ru-RU" cap="none" dirty="0">
                <a:solidFill>
                  <a:schemeClr val="tx1"/>
                </a:solidFill>
              </a:rPr>
              <a:t>ГАНОУ СО «Губернаторский Лицей»</a:t>
            </a:r>
          </a:p>
          <a:p>
            <a:pPr algn="l">
              <a:lnSpc>
                <a:spcPct val="100000"/>
              </a:lnSpc>
            </a:pPr>
            <a:r>
              <a:rPr lang="ru-RU" cap="none" dirty="0">
                <a:solidFill>
                  <a:schemeClr val="tx1"/>
                </a:solidFill>
              </a:rPr>
              <a:t>Г. Екатеринбург, Свердловская область</a:t>
            </a:r>
          </a:p>
        </p:txBody>
      </p:sp>
    </p:spTree>
    <p:extLst>
      <p:ext uri="{BB962C8B-B14F-4D97-AF65-F5344CB8AC3E}">
        <p14:creationId xmlns:p14="http://schemas.microsoft.com/office/powerpoint/2010/main" val="11274082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>
            <a:extLst>
              <a:ext uri="{FF2B5EF4-FFF2-40B4-BE49-F238E27FC236}">
                <a16:creationId xmlns:a16="http://schemas.microsoft.com/office/drawing/2014/main" id="{0BAF1492-1140-7163-337D-993DD0EE5645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1622322" y="1327150"/>
            <a:ext cx="8878530" cy="4384675"/>
          </a:xfrm>
        </p:spPr>
        <p:txBody>
          <a:bodyPr/>
          <a:lstStyle/>
          <a:p>
            <a:pPr marL="285750" marR="0" lvl="0" indent="-285750" algn="just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prstClr val="white"/>
              </a:buClr>
              <a:buSzPct val="80000"/>
              <a:buFont typeface="Wingdings 3" panose="05040102010807070707" pitchFamily="18" charset="2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Общее видение 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— это согласованное представление об образе будущего. Его используют в любых ситуациях, где речь идёт о выработке общей стратегии. </a:t>
            </a: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prstClr val="white"/>
              </a:buClr>
              <a:buSzPct val="80000"/>
              <a:buFont typeface="Wingdings 3" panose="05040102010807070707" pitchFamily="18" charset="2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Общее видение помогает всем участникам коллектива</a:t>
            </a:r>
          </a:p>
          <a:p>
            <a:pPr marL="285750" marR="0" lvl="0" indent="-285750" algn="just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prstClr val="white"/>
              </a:buClr>
              <a:buSzPct val="80000"/>
              <a:buFont typeface="Wingdings 3" panose="05040102010807070707" pitchFamily="18" charset="2"/>
              <a:buChar char=""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двигаться в одном направлении; </a:t>
            </a:r>
          </a:p>
          <a:p>
            <a:pPr marL="285750" marR="0" lvl="0" indent="-285750" algn="just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prstClr val="white"/>
              </a:buClr>
              <a:buSzPct val="80000"/>
              <a:buFont typeface="Wingdings 3" panose="05040102010807070707" pitchFamily="18" charset="2"/>
              <a:buChar char=""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улучшить коммуникацию; </a:t>
            </a:r>
          </a:p>
          <a:p>
            <a:pPr marL="285750" marR="0" lvl="0" indent="-285750" algn="just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prstClr val="white"/>
              </a:buClr>
              <a:buSzPct val="80000"/>
              <a:buFont typeface="Wingdings 3" panose="05040102010807070707" pitchFamily="18" charset="2"/>
              <a:buChar char=""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избежать разногласий и конфликтов.</a:t>
            </a: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prstClr val="white"/>
              </a:buClr>
              <a:buSzPct val="80000"/>
              <a:buFont typeface="Wingdings 3" panose="05040102010807070707" pitchFamily="18" charset="2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Цель использования общего видения: 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формулирование в классном коллективе согласованного представления о желаемом будущем</a:t>
            </a:r>
          </a:p>
          <a:p>
            <a:pPr marL="285750" marR="0" lvl="0" indent="-285750" algn="just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prstClr val="white"/>
              </a:buClr>
              <a:buSzPct val="80000"/>
              <a:buFont typeface="Wingdings 3" panose="05040102010807070707" pitchFamily="18" charset="2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rgbClr val="537D0B">
                  <a:lumMod val="75000"/>
                </a:srgb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024583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F8BDA42-A936-B26A-9B94-6292B871EB4E}"/>
              </a:ext>
            </a:extLst>
          </p:cNvPr>
          <p:cNvSpPr txBox="1"/>
          <p:nvPr/>
        </p:nvSpPr>
        <p:spPr>
          <a:xfrm>
            <a:off x="2467897" y="1777159"/>
            <a:ext cx="6853084" cy="26930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prstClr val="white"/>
              </a:buClr>
              <a:buSzPct val="80000"/>
              <a:buFont typeface="Wingdings 3" panose="05040102010807070707" pitchFamily="18" charset="2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«Парковка идей» 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— рефлексивная техника, представляющая собой 	письменное выражение идей, предложений, вопросов, озарений и 	выводов членов коллектива.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prstClr val="white"/>
              </a:buClr>
              <a:buSzPct val="80000"/>
              <a:buFont typeface="Wingdings 3" panose="05040102010807070707" pitchFamily="18" charset="2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	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Цель использования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: позволяет родителям анонимно высказать своё 	мнение, а 	учителю — получить обратную связь, скорректировать 	взаимодействие с родителями в соответствии с предложениями.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rgbClr val="537D0B">
                  <a:lumMod val="75000"/>
                </a:srgb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28714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9DE96DB-9F34-865F-C1CD-7F5B96DC024F}"/>
              </a:ext>
            </a:extLst>
          </p:cNvPr>
          <p:cNvSpPr txBox="1"/>
          <p:nvPr/>
        </p:nvSpPr>
        <p:spPr>
          <a:xfrm>
            <a:off x="2054942" y="1353966"/>
            <a:ext cx="7865806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b="1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Кодекс взаимодействия</a:t>
            </a:r>
            <a:r>
              <a:rPr lang="ru-RU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— это </a:t>
            </a:r>
            <a:r>
              <a:rPr lang="ru-RU" sz="1800" b="1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документ, в котором отражены нормы взаимодействия и поведения в коллективе</a:t>
            </a:r>
            <a:r>
              <a:rPr lang="ru-RU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по которым родители совместно договорились достигать целей, сформулированных в общем видении.</a:t>
            </a:r>
          </a:p>
          <a:p>
            <a:r>
              <a:rPr lang="ru-RU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	Такой документ позволяет каждому члену родительского коллектива принять ответственность за свои действия и их соответствие совместно выработанным нормам поведения.</a:t>
            </a:r>
          </a:p>
          <a:p>
            <a:pPr algn="l">
              <a:spcAft>
                <a:spcPts val="600"/>
              </a:spcAft>
              <a:buNone/>
            </a:pPr>
            <a:endParaRPr lang="ru-RU" sz="1800" b="0" i="0" dirty="0">
              <a:solidFill>
                <a:srgbClr val="33333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spcAft>
                <a:spcPts val="600"/>
              </a:spcAft>
              <a:buNone/>
            </a:pPr>
            <a:r>
              <a:rPr lang="ru-RU" sz="18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Как правило, в кодексе взаимодействия излагаются:</a:t>
            </a:r>
          </a:p>
          <a:p>
            <a:pPr marL="342900" indent="-342900" algn="l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u-RU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высказываний; </a:t>
            </a:r>
          </a:p>
          <a:p>
            <a:pPr marL="342900" indent="-342900" algn="l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u-RU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отношение к обучению и другим участникам; </a:t>
            </a:r>
          </a:p>
          <a:p>
            <a:pPr marL="342900" indent="-342900" algn="l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u-RU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соблюдение общих процедур; </a:t>
            </a:r>
          </a:p>
          <a:p>
            <a:pPr marL="342900" indent="-342900" algn="l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u-RU" sz="1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способы совместного принятия решений и другие.</a:t>
            </a:r>
          </a:p>
        </p:txBody>
      </p:sp>
    </p:spTree>
    <p:extLst>
      <p:ext uri="{BB962C8B-B14F-4D97-AF65-F5344CB8AC3E}">
        <p14:creationId xmlns:p14="http://schemas.microsoft.com/office/powerpoint/2010/main" val="20371082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CF87AA2-5FF8-5D05-E03D-AF43D4022FF4}"/>
              </a:ext>
            </a:extLst>
          </p:cNvPr>
          <p:cNvSpPr txBox="1"/>
          <p:nvPr/>
        </p:nvSpPr>
        <p:spPr>
          <a:xfrm>
            <a:off x="2359742" y="1120878"/>
            <a:ext cx="7000568" cy="35659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800"/>
              </a:spcAft>
              <a:buNone/>
            </a:pPr>
            <a:r>
              <a:rPr lang="ru-RU" sz="2400" kern="100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Mangal" panose="02040503050203030202" pitchFamily="18" charset="0"/>
              </a:rPr>
              <a:t>Кодекс взаимодействия родительского коллектива 3 «В» класса.</a:t>
            </a:r>
            <a:endParaRPr lang="ru-RU" sz="2000" kern="1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Mangal" panose="02040503050203030202" pitchFamily="18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ru-RU" sz="2400" kern="100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Mangal" panose="02040503050203030202" pitchFamily="18" charset="0"/>
              </a:rPr>
              <a:t>Каждый имеет право голоса.</a:t>
            </a:r>
            <a:endParaRPr lang="ru-RU" sz="2000" kern="1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Mangal" panose="02040503050203030202" pitchFamily="18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ru-RU" sz="2400" kern="100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Mangal" panose="02040503050203030202" pitchFamily="18" charset="0"/>
              </a:rPr>
              <a:t>Кричать и оскорблять нельзя. Нужно убеждать.</a:t>
            </a:r>
            <a:endParaRPr lang="ru-RU" sz="2000" kern="1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Mangal" panose="02040503050203030202" pitchFamily="18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ru-RU" sz="2400" kern="100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Mangal" panose="02040503050203030202" pitchFamily="18" charset="0"/>
              </a:rPr>
              <a:t>Критикуешь – предлагай.</a:t>
            </a:r>
            <a:endParaRPr lang="ru-RU" sz="2000" kern="1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Mangal" panose="02040503050203030202" pitchFamily="18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ru-RU" sz="2400" kern="100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Mangal" panose="02040503050203030202" pitchFamily="18" charset="0"/>
              </a:rPr>
              <a:t>Посильный вклад каждого – успех всего коллектива.</a:t>
            </a:r>
            <a:endParaRPr lang="ru-RU" sz="2000" kern="1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Mangal" panose="02040503050203030202" pitchFamily="18" charset="0"/>
            </a:endParaRPr>
          </a:p>
          <a:p>
            <a:pPr marL="457200">
              <a:lnSpc>
                <a:spcPct val="115000"/>
              </a:lnSpc>
              <a:spcAft>
                <a:spcPts val="800"/>
              </a:spcAft>
            </a:pPr>
            <a:r>
              <a:rPr lang="ru-RU" sz="2400" kern="100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Mangal" panose="02040503050203030202" pitchFamily="18" charset="0"/>
              </a:rPr>
              <a:t> </a:t>
            </a:r>
            <a:endParaRPr lang="ru-RU" sz="2000" kern="1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Mangal" panose="02040503050203030202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98531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A2EEE44-9BAA-ED37-BDB7-7486E93596FF}"/>
              </a:ext>
            </a:extLst>
          </p:cNvPr>
          <p:cNvSpPr txBox="1"/>
          <p:nvPr/>
        </p:nvSpPr>
        <p:spPr>
          <a:xfrm>
            <a:off x="2261419" y="1514168"/>
            <a:ext cx="7364362" cy="14350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800"/>
              </a:spcAft>
              <a:buNone/>
            </a:pPr>
            <a:r>
              <a:rPr lang="ru-RU" sz="2400" b="1" kern="100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Анкета для мониторинга эффективности кодекса взаимодействия родительского коллектива.</a:t>
            </a:r>
          </a:p>
          <a:p>
            <a:pPr algn="ctr">
              <a:lnSpc>
                <a:spcPct val="115000"/>
              </a:lnSpc>
              <a:spcAft>
                <a:spcPts val="800"/>
              </a:spcAft>
              <a:buNone/>
            </a:pPr>
            <a:endParaRPr lang="ru-RU" sz="2400" kern="100" dirty="0">
              <a:effectLst/>
              <a:latin typeface="Times New Roman" panose="02020603050405020304" pitchFamily="18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068E2E3-F478-529F-2B0D-CC00D651BF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6250" y="2949241"/>
            <a:ext cx="3314700" cy="3105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0252778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Droplet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38</TotalTime>
  <Words>266</Words>
  <Application>Microsoft Office PowerPoint</Application>
  <PresentationFormat>Широкоэкранный</PresentationFormat>
  <Paragraphs>29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4" baseType="lpstr">
      <vt:lpstr>Arial</vt:lpstr>
      <vt:lpstr>Calibri</vt:lpstr>
      <vt:lpstr>Century Gothic</vt:lpstr>
      <vt:lpstr>Times New Roman</vt:lpstr>
      <vt:lpstr>Tw Cen MT</vt:lpstr>
      <vt:lpstr>Wingdings</vt:lpstr>
      <vt:lpstr>Wingdings 3</vt:lpstr>
      <vt:lpstr>Капля</vt:lpstr>
      <vt:lpstr>Общее видение и создание кодекса взаимодействия родительского коллектива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Оксана Бережная</dc:creator>
  <cp:lastModifiedBy>Оксана Бережная</cp:lastModifiedBy>
  <cp:revision>2</cp:revision>
  <dcterms:created xsi:type="dcterms:W3CDTF">2025-04-27T17:47:09Z</dcterms:created>
  <dcterms:modified xsi:type="dcterms:W3CDTF">2025-04-28T16:56:58Z</dcterms:modified>
</cp:coreProperties>
</file>