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7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6" r:id="rId24"/>
    <p:sldId id="297" r:id="rId25"/>
    <p:sldId id="298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DF9D6-C25E-4A82-9039-F1E9402789D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404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9E5CDB-B40B-4FCC-A246-71AFFB24965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48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264468-23DC-470B-8B5A-20108C2E5B5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24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C340E6-3201-494C-968B-8AB55435C3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18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826690-D78F-4C65-8024-9E490C838B3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62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41C7E-7862-4F98-B459-A6DBBE3447A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8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124FB4-8697-4D94-BF7D-4BF66004606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339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6D3516-7F34-4C56-99C1-B6B80BD89E6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45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CBA550-5673-41D7-A426-B1F10D279CB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965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E61E9D-4C05-4DDC-A1BB-B767A9015B3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47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9058C-A6C5-4870-852A-1C33A2EB1BCF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18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16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PowerPoint_Slide1.sldx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PowerPoint_Slide2.sld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iveworksheets.com/lv530012" TargetMode="Externa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liveworksheets.com/lv530012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980728"/>
            <a:ext cx="9036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Добрый день, уважаемые коллеги !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4283968" y="299695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96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79388" y="306883"/>
            <a:ext cx="8516937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службе у Леди Презенты состоят 4 доблестных рыцаря, которые проживают каждый на своей улице. Давайте познакомимся с ними: 1-ый рыцарь с улицы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 2-ой с улицы«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»,3-ий рыцарь с улицы«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Often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а 4-ый с улицы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9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944031"/>
              </p:ext>
            </p:extLst>
          </p:nvPr>
        </p:nvGraphicFramePr>
        <p:xfrm>
          <a:off x="2054244" y="1484784"/>
          <a:ext cx="4973600" cy="3721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244" y="1484784"/>
                        <a:ext cx="4973600" cy="37212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400050" y="5085184"/>
            <a:ext cx="828198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Три рыцаря: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»проведут для вас турнир на лучший ответ на вопрос : «Если бы вас спросили каков ваш обычный день, что бы вы рассказали?»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1-ая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команда, команда рыцаря с улицы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2-ая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команда, команда рыцаря с улицы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3-ая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команда, команда рыцаря с улицы «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7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79388" y="-22294"/>
            <a:ext cx="87852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Предтекстовый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этап.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№1. «Найди пару по смыслу».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Образованные фразы предлагается записать на листе бумаги с изображением картинки по теме «Мой рабочий день», тем самым ,  подписав  каждое действие по  отдельности .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Форма контроля- проверка по эталону (Слайд)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4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503100"/>
              </p:ext>
            </p:extLst>
          </p:nvPr>
        </p:nvGraphicFramePr>
        <p:xfrm>
          <a:off x="611560" y="1484784"/>
          <a:ext cx="3960440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84784"/>
                        <a:ext cx="3960440" cy="3960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003915"/>
              </p:ext>
            </p:extLst>
          </p:nvPr>
        </p:nvGraphicFramePr>
        <p:xfrm>
          <a:off x="5292080" y="1556792"/>
          <a:ext cx="3313113" cy="242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Слайд" r:id="rId6" imgW="4568900" imgH="3425883" progId="PowerPoint.Slide.12">
                  <p:embed/>
                </p:oleObj>
              </mc:Choice>
              <mc:Fallback>
                <p:oleObj name="Слайд" r:id="rId6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1556792"/>
                        <a:ext cx="3313113" cy="242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158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123081"/>
            <a:ext cx="8923338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Одна из племянниц  Леди презенты Линда, которая живет и учится в России, прислала ей письмо. Но Леди Презента не может его прочитать. Дело в том, что Линда так спешила, что написала свое письмо и на английском и на русском языках. Давайте  поможем Леди Презенте прочитать письмо.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Текстовый этап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с текстом.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 2 « Чтение текста.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Перевод с родного языка на иностранный, развитие языковой догадки. Форма контроля- проверка по эталону (Слайд)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267" name="Объект 2"/>
          <p:cNvGraphicFramePr>
            <a:graphicFrameLocks noChangeAspect="1"/>
          </p:cNvGraphicFramePr>
          <p:nvPr/>
        </p:nvGraphicFramePr>
        <p:xfrm>
          <a:off x="2771775" y="2420938"/>
          <a:ext cx="3455988" cy="257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420938"/>
                        <a:ext cx="3455988" cy="2570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282575" y="5399088"/>
            <a:ext cx="8640763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Леди Презента благодарит вас за помощь и хочет узнать, а все ли вам понятно в этом письме? Итак, верные рыцари Леди Презенты познакомят вас с заданиями, которые она вам предлагает.</a:t>
            </a:r>
          </a:p>
        </p:txBody>
      </p:sp>
    </p:spTree>
    <p:extLst>
      <p:ext uri="{BB962C8B-B14F-4D97-AF65-F5344CB8AC3E}">
        <p14:creationId xmlns:p14="http://schemas.microsoft.com/office/powerpoint/2010/main" val="144112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242605"/>
              </p:ext>
            </p:extLst>
          </p:nvPr>
        </p:nvGraphicFramePr>
        <p:xfrm>
          <a:off x="2267744" y="641351"/>
          <a:ext cx="4135239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641351"/>
                        <a:ext cx="4135239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Объект 2"/>
          <p:cNvGraphicFramePr>
            <a:graphicFrameLocks noChangeAspect="1"/>
          </p:cNvGraphicFramePr>
          <p:nvPr/>
        </p:nvGraphicFramePr>
        <p:xfrm>
          <a:off x="2268538" y="3597275"/>
          <a:ext cx="4379912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Слайд" r:id="rId5" imgW="4568900" imgH="3425883" progId="PowerPoint.Slide.12">
                  <p:embed/>
                </p:oleObj>
              </mc:Choice>
              <mc:Fallback>
                <p:oleObj name="Слайд" r:id="rId5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597275"/>
                        <a:ext cx="4379912" cy="232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5400" y="214313"/>
            <a:ext cx="65833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№4. Определите, каких слов не хватает в предложениях.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07950" y="3027363"/>
            <a:ext cx="76406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Задание№5. Выберите из текста слова, относящиеся к теме: «Мой рабочий день» и распределите их по 2 группам: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V1&amp; V1s(</a:t>
            </a:r>
            <a:r>
              <a:rPr lang="en-US" alt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25400" y="405765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</a:endParaRPr>
          </a:p>
        </p:txBody>
      </p:sp>
      <p:sp>
        <p:nvSpPr>
          <p:cNvPr id="12295" name="TextBox 1"/>
          <p:cNvSpPr txBox="1">
            <a:spLocks noChangeArrowheads="1"/>
          </p:cNvSpPr>
          <p:nvPr/>
        </p:nvSpPr>
        <p:spPr bwMode="auto">
          <a:xfrm>
            <a:off x="539750" y="6176963"/>
            <a:ext cx="3806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Контроль заданий по эталону(слайд)</a:t>
            </a:r>
          </a:p>
        </p:txBody>
      </p:sp>
    </p:spTree>
    <p:extLst>
      <p:ext uri="{BB962C8B-B14F-4D97-AF65-F5344CB8AC3E}">
        <p14:creationId xmlns:p14="http://schemas.microsoft.com/office/powerpoint/2010/main" val="931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46050" y="667534"/>
            <a:ext cx="88709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№5. Выберите из текста слова, которые можно определить в одну группу.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Форма контроля- проверка по эталону (Слайд)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315" name="Объект 2"/>
          <p:cNvGraphicFramePr>
            <a:graphicFrameLocks noChangeAspect="1"/>
          </p:cNvGraphicFramePr>
          <p:nvPr/>
        </p:nvGraphicFramePr>
        <p:xfrm>
          <a:off x="2124075" y="1268413"/>
          <a:ext cx="5329238" cy="345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1268413"/>
                        <a:ext cx="5329238" cy="345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36550" y="4899710"/>
            <a:ext cx="8680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Пора подвести итог 1 тура. Молодцы ребята! Со всеми заданиями вы справились! Давайте немного отдохнем. </a:t>
            </a:r>
          </a:p>
        </p:txBody>
      </p:sp>
    </p:spTree>
    <p:extLst>
      <p:ext uri="{BB962C8B-B14F-4D97-AF65-F5344CB8AC3E}">
        <p14:creationId xmlns:p14="http://schemas.microsoft.com/office/powerpoint/2010/main" val="314536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323850" y="692150"/>
            <a:ext cx="813593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Динамическая пауза </a:t>
            </a:r>
            <a:endParaRPr lang="en-US" alt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(Игра  «Не зевай», выполняется в быстром темпе)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Stretch your arms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Shake your arms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Turn around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Bend over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Shake your foot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Close your eyes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Nod your head</a:t>
            </a:r>
            <a:endParaRPr lang="ru-RU" altLang="ru-RU" sz="18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17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7504" y="669995"/>
            <a:ext cx="88569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Второй тур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Послетекстовый этап.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№1. «Вспомните текст о семье Меган. Расположите предложения в нужном порядке».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886298"/>
              </p:ext>
            </p:extLst>
          </p:nvPr>
        </p:nvGraphicFramePr>
        <p:xfrm>
          <a:off x="971600" y="1844824"/>
          <a:ext cx="7632848" cy="471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844824"/>
                        <a:ext cx="7632848" cy="47178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7504" y="23664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 выполнили так много заданий, которые имели отношение к письму Линды, что я уверена запомнили его наизусть. Вот мы сейчас это и проверим!</a:t>
            </a:r>
          </a:p>
        </p:txBody>
      </p:sp>
    </p:spTree>
    <p:extLst>
      <p:ext uri="{BB962C8B-B14F-4D97-AF65-F5344CB8AC3E}">
        <p14:creationId xmlns:p14="http://schemas.microsoft.com/office/powerpoint/2010/main" val="39381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-18450"/>
            <a:ext cx="8225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№2. </a:t>
            </a: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7" name="Объект 2"/>
          <p:cNvGraphicFramePr>
            <a:graphicFrameLocks noChangeAspect="1"/>
          </p:cNvGraphicFramePr>
          <p:nvPr/>
        </p:nvGraphicFramePr>
        <p:xfrm>
          <a:off x="2835275" y="1735138"/>
          <a:ext cx="3313113" cy="242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Слайд" r:id="rId4" imgW="4568900" imgH="3425883" progId="PowerPoint.Slide.12">
                  <p:embed/>
                </p:oleObj>
              </mc:Choice>
              <mc:Fallback>
                <p:oleObj name="Слайд" r:id="rId4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1735138"/>
                        <a:ext cx="3313113" cy="242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0" y="4303713"/>
            <a:ext cx="9304338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1-ая команда, команда рыцаря с улицы «</a:t>
            </a:r>
            <a:r>
              <a:rPr lang="en-US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Описание картинки в 1-м лице ед.ч.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2-ая команда, команда рыцаря с улицы «</a:t>
            </a:r>
            <a:r>
              <a:rPr lang="en-US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Описание картинки в 3-м лице ед.ч.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3-ая команда, эксперты (элемент технологии интерактивного обучения).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Здорово поработали, ребята! А теперь Леди Презента хотела бы узнать, а также ли вы сильны поодиночке? Она приготовила вам 2 задания. Будьте очень внимательны выполняя их! Листы с заданиями перед вами.</a:t>
            </a: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-33552" y="260648"/>
            <a:ext cx="914400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Леди Презента хотела бы услышать, как вы рассказываете о событиях, которые происходят в обычный день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картинки  п/т «Мой рабочий день», на основе игры «Снежный ком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Обучающиеся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группы по очереди называют действие изображенное на картинке…. Последний участник группы рассказывает весь рассказ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088" y="3716338"/>
          <a:ext cx="7416800" cy="1295400"/>
        </p:xfrm>
        <a:graphic>
          <a:graphicData uri="http://schemas.openxmlformats.org/drawingml/2006/table">
            <a:tbl>
              <a:tblPr/>
              <a:tblGrid>
                <a:gridCol w="1484312"/>
                <a:gridCol w="1482725"/>
                <a:gridCol w="1484313"/>
                <a:gridCol w="1482725"/>
                <a:gridCol w="148272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V1s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V1es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ctr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	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sp>
        <p:nvSpPr>
          <p:cNvPr id="17430" name="Rectangle 1"/>
          <p:cNvSpPr>
            <a:spLocks noChangeArrowheads="1"/>
          </p:cNvSpPr>
          <p:nvPr/>
        </p:nvSpPr>
        <p:spPr bwMode="auto">
          <a:xfrm>
            <a:off x="381000" y="250825"/>
            <a:ext cx="813593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571500" algn="ctr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571500" algn="ctr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571500" algn="ctr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71500" algn="ct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№1.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Послушайте внимательно предложения и отметьте знаком  «+» верные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высказывания, а знаком  «- » неверные высказывания. Озвучивается 2 раза.</a:t>
            </a:r>
            <a:endParaRPr lang="en-US" alt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He goes shopping every day.</a:t>
            </a: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 and Peter play basketball on Monday.</a:t>
            </a: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We go to school in the morning.</a:t>
            </a: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Lena always watches TV on Sunday.</a:t>
            </a: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Our days start early.</a:t>
            </a:r>
          </a:p>
        </p:txBody>
      </p:sp>
    </p:spTree>
    <p:extLst>
      <p:ext uri="{BB962C8B-B14F-4D97-AF65-F5344CB8AC3E}">
        <p14:creationId xmlns:p14="http://schemas.microsoft.com/office/powerpoint/2010/main" val="264390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655638" y="620713"/>
            <a:ext cx="7920037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№2. </a:t>
            </a:r>
            <a:endParaRPr lang="en-US" alt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Выберите правильный вариант ответа. Задание выполняется письменно</a:t>
            </a:r>
            <a:endParaRPr lang="en-US" alt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en-US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 have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They (have / has) English lessons every day.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He always (get/gets) up at seven o’ clock.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Children usually (play/plays) tennis on Sundays.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Nick always (go/goes) shopping.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His father (work/works) at the hospital.</a:t>
            </a: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Молодцы! А теперь обменяйтесь своими работами с соседом по парте и проведите взаимопроверку. Форма контроля сверка по эталону.</a:t>
            </a:r>
          </a:p>
        </p:txBody>
      </p:sp>
    </p:spTree>
    <p:extLst>
      <p:ext uri="{BB962C8B-B14F-4D97-AF65-F5344CB8AC3E}">
        <p14:creationId xmlns:p14="http://schemas.microsoft.com/office/powerpoint/2010/main" val="388342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32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7780" algn="ctr" fontAlgn="base">
              <a:spcBef>
                <a:spcPct val="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Методическая разработка учебного занятия. 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7780" fontAlgn="base">
              <a:spcBef>
                <a:spcPct val="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Тема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«Настоящее простое время: «Королевство обычно повторяющихся дел».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5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урока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закрепление и совершенствование ранее усвоенных знаний, умений и навыков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Задачи</a:t>
            </a:r>
            <a:r>
              <a:rPr lang="ru-RU" sz="1400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Предметная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</a:p>
          <a:p>
            <a:pPr marL="342900" indent="-342900" fontAlgn="base">
              <a:spcBef>
                <a:spcPct val="0"/>
              </a:spcBef>
              <a:buFont typeface="Wingdings"/>
              <a:buChar char="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закрепить и  систематизировать ранее  изученный  материал по теме: «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Present Simple Tense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«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My day routine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»;</a:t>
            </a:r>
          </a:p>
          <a:p>
            <a:pPr marL="342900" indent="-342900" fontAlgn="base">
              <a:spcBef>
                <a:spcPct val="0"/>
              </a:spcBef>
              <a:spcAft>
                <a:spcPts val="1000"/>
              </a:spcAft>
              <a:buFont typeface="Wingdings"/>
              <a:buChar char="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формировать  учебные умения и навыки применения знаний в стандартной и измененной ситуации  в чтении, говорении, восприятии речи на слух, письме.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Метапредметная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 fontAlgn="base">
              <a:spcBef>
                <a:spcPct val="0"/>
              </a:spcBef>
              <a:buFont typeface="Wingdings"/>
              <a:buChar char="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развивать  умения анализировать, сопоставлять, сравнивать, обобщать познавательные объекты, делать выводы;</a:t>
            </a:r>
          </a:p>
          <a:p>
            <a:pPr indent="450215"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Личностная: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pPr marL="342900" indent="-342900" fontAlgn="base">
              <a:spcBef>
                <a:spcPct val="0"/>
              </a:spcBef>
              <a:buFont typeface="Wingdings"/>
              <a:buChar char=""/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воспитывать личностные качества: активность, умение работать в сотрудничестве, чувство ответственности за команду, самоанализ</a:t>
            </a:r>
          </a:p>
          <a:p>
            <a:pPr marL="457200" fontAlgn="base">
              <a:spcBef>
                <a:spcPct val="0"/>
              </a:spcBef>
            </a:pP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Дидактическая задача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формирование УУД и СУУ.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Тип урока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урок общеметодологической направленности:  совершенствования и  систематизации знаний, умений и навыков. 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Форма урока: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урок-путешествие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Форма обучения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 фронтальная, групповая, индивидуальная </a:t>
            </a:r>
          </a:p>
          <a:p>
            <a:pPr algn="just" fontAlgn="base">
              <a:spcBef>
                <a:spcPct val="0"/>
              </a:spcBef>
            </a:pPr>
            <a:r>
              <a:rPr lang="ru-RU" sz="1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Методы организаций и осуществления учебно-познавательной деятельности: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объяснительно-иллюстративный,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интерактивный,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деятельностный,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репродуктивный 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Технологии: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технология интерактивного обучения, игровых методов, обучение в сотрудничестве, рефлексивного обучения, здоровьесберегающие 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1175783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268288" y="115888"/>
            <a:ext cx="882015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alt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 Постановка домашнего задания. </a:t>
            </a:r>
            <a:endParaRPr lang="ru-RU" altLang="ru-RU" sz="1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Составить  рассказ о своем «рабочем дне», используя картинку с наработками с урока(предполагается, что у ребят сделано фото на мобильные телефоны) .</a:t>
            </a:r>
          </a:p>
          <a:p>
            <a:pPr marL="457200" indent="-45720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Выполнить задание по ссылке </a:t>
            </a:r>
            <a:r>
              <a:rPr lang="ru-RU" sz="1800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https://www.liveworksheets.com/lv530012</a:t>
            </a:r>
            <a:endParaRPr lang="ru-RU" sz="1800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необходимой информацией графический организатор (см. на слайдах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ru-RU" altLang="ru-RU" sz="1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8527122" y="3095052"/>
            <a:ext cx="333751" cy="137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90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88640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alt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 Рефлексия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1.Содержание материала. «Рефлексивный экран»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Обучающиеся по кругу высказываются одним предложением, выбирая фразы из рефлексивного экрана: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сегодня я узнал..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было интересно…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было трудно…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я выполнял задание…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я приобрел….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я научился… </a:t>
            </a:r>
            <a:r>
              <a:rPr lang="ru-RU" alt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и.т.д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2.Деятельностная. «Лесенка успеха» 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Данный вид рефлексии подойдет обучающимся, </a:t>
            </a: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которым 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трудно высказаться, </a:t>
            </a:r>
            <a:r>
              <a:rPr lang="ru-RU" alt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давая  </a:t>
            </a: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анализ своей деятельности.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 Эмоциональная. «Кораблик» Прикрепить флажок- парус  на  соответствующий корабль: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красный- понравился урок 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dirty="0">
                <a:solidFill>
                  <a:srgbClr val="A7EA5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если на душе «тоска-зеленая»- зеленый парус</a:t>
            </a:r>
            <a:r>
              <a:rPr lang="ru-RU" altLang="ru-RU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урок никак не тронул- черный парус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ru-RU" alt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986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403152"/>
            <a:ext cx="6624736" cy="3600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/>
          <p:cNvCxnSpPr>
            <a:endCxn id="2" idx="2"/>
          </p:cNvCxnSpPr>
          <p:nvPr/>
        </p:nvCxnSpPr>
        <p:spPr>
          <a:xfrm>
            <a:off x="1403648" y="1403152"/>
            <a:ext cx="331236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endCxn id="2" idx="2"/>
          </p:cNvCxnSpPr>
          <p:nvPr/>
        </p:nvCxnSpPr>
        <p:spPr>
          <a:xfrm flipH="1">
            <a:off x="4716016" y="1403152"/>
            <a:ext cx="331236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75856" y="1516142"/>
            <a:ext cx="2359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Present Simple Tense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3007151">
            <a:off x="1115300" y="3153641"/>
            <a:ext cx="3581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               Markers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16016" y="2057984"/>
            <a:ext cx="0" cy="2945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91880" y="2057984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V1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6194" y="2057984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V1s(es)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8808615">
            <a:off x="4859667" y="3018686"/>
            <a:ext cx="3581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               Should be used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8504" y="620688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 MAP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71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403152"/>
            <a:ext cx="6624736" cy="3600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/>
          <p:cNvCxnSpPr>
            <a:endCxn id="2" idx="2"/>
          </p:cNvCxnSpPr>
          <p:nvPr/>
        </p:nvCxnSpPr>
        <p:spPr>
          <a:xfrm>
            <a:off x="1403648" y="1403152"/>
            <a:ext cx="331236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endCxn id="2" idx="2"/>
          </p:cNvCxnSpPr>
          <p:nvPr/>
        </p:nvCxnSpPr>
        <p:spPr>
          <a:xfrm flipH="1">
            <a:off x="4716016" y="1403152"/>
            <a:ext cx="331236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31840" y="1483715"/>
            <a:ext cx="2164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 Simple Te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nse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3007151">
            <a:off x="1115300" y="3153641"/>
            <a:ext cx="3581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Markers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16016" y="2057984"/>
            <a:ext cx="0" cy="2945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91880" y="2057984"/>
            <a:ext cx="1043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V1</a:t>
            </a:r>
          </a:p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 we,</a:t>
            </a:r>
          </a:p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you, they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6194" y="2057984"/>
            <a:ext cx="9733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V1s(es)</a:t>
            </a:r>
          </a:p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He, She,</a:t>
            </a:r>
          </a:p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8808615">
            <a:off x="4581264" y="3220298"/>
            <a:ext cx="3581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               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used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talk about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2378" y="332656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 MAP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9837" y="3530768"/>
            <a:ext cx="1702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Usually, always,</a:t>
            </a:r>
          </a:p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Often, never…..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7598" y="4080222"/>
            <a:ext cx="2580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Regularity, routine,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acts, one after one actions …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79348" y="7344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Filled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34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550249" cy="490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908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47193"/>
            <a:ext cx="4375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Дифференцированное 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486000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1.Описание картинки про свой рабочий день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2.</a:t>
            </a:r>
            <a:r>
              <a:rPr lang="en-US" dirty="0"/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www.liveworksheets.com/lv530012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3.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1853890" cy="135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083" y="3212976"/>
            <a:ext cx="1337273" cy="191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4256" y="5783861"/>
            <a:ext cx="3318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633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992" y="692696"/>
            <a:ext cx="8820150" cy="32008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Метапредметные  результаты: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Регулятивные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выполнять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учебное задание в соответствии с целью,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соотносить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учебные действия с известным правилом;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овладевать основами самоконтроля, самооценки, принятия решений для  осуществления осознанного выбора в учебной и познавательной деятельности.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Коммуникативные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проявлять готовность и способность осуществлять общение на английском языке;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вступать в диалог и участвовать в коллективном обсуждении;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адекватно реагировать на мнения собеседников, оказывать помощь и эмоциональную поддержку партнёрам в процессе достижения общей цели совместной деятельности.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уважительно относится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мнению участников группы;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роявлять культурное общение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мини-группах;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организовывать 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собственную деятельность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17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9144000" cy="6237287"/>
          </a:xfrm>
        </p:spPr>
        <p:txBody>
          <a:bodyPr/>
          <a:lstStyle/>
          <a:p>
            <a:pPr algn="l"/>
            <a:r>
              <a:rPr lang="ru-RU" alt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Этапы урока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: </a:t>
            </a:r>
            <a:r>
              <a:rPr lang="en-US" altLang="ru-RU" sz="3200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en-US" altLang="ru-RU" sz="32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I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</a:rPr>
              <a:t> .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Инициация. Организация начала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занятия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мин)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Фонетическая </a:t>
            </a:r>
            <a:r>
              <a:rPr lang="ru-RU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зарядка.</a:t>
            </a:r>
            <a:br>
              <a:rPr lang="ru-RU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Целеполагание.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темы урока. 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мин) 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Актуализация опорных знаний. 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мин)</a:t>
            </a:r>
            <a:r>
              <a:rPr lang="en-US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Закрепление знаний и способов действий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мин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Динамическая пауза (1 мин)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V.</a:t>
            </a:r>
            <a:r>
              <a:rPr lang="ru-RU" alt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Контроль и проверка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знаний</a:t>
            </a:r>
            <a:r>
              <a:rPr lang="en-US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Постановка домашнего задания. 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(4 мин)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Подведение итогов. Рефлексия. </a:t>
            </a:r>
            <a:r>
              <a:rPr lang="ru-RU"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(8 мин)</a:t>
            </a:r>
            <a:r>
              <a:rPr lang="ru-RU" altLang="ru-RU" sz="2000" dirty="0" smtClean="0">
                <a:solidFill>
                  <a:schemeClr val="tx1"/>
                </a:solidFill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</a:rPr>
            </a:br>
            <a:endParaRPr lang="ru-RU" alt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58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179388" y="61913"/>
            <a:ext cx="864076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Ход урока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u="sng" dirty="0" smtClean="0">
                <a:latin typeface="Times New Roman" pitchFamily="18" charset="0"/>
                <a:cs typeface="Times New Roman" pitchFamily="18" charset="0"/>
              </a:rPr>
              <a:t>Инициация (начало урока, психологический настрой)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en-US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Good morning, dear friends. It’s nice to meet you. How are you? Are you ready to speak English?</a:t>
            </a: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en-US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:Good morning! It’s nice to meet you too…..</a:t>
            </a:r>
          </a:p>
        </p:txBody>
      </p:sp>
      <p:sp>
        <p:nvSpPr>
          <p:cNvPr id="4099" name="Прямоугольник 2"/>
          <p:cNvSpPr>
            <a:spLocks noChangeArrowheads="1"/>
          </p:cNvSpPr>
          <p:nvPr/>
        </p:nvSpPr>
        <p:spPr bwMode="auto">
          <a:xfrm>
            <a:off x="250825" y="2636838"/>
            <a:ext cx="84978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Фонетическая зарядка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Однажды ночью разыгралась непогода, подул сильный ветер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zoo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и полил дождь. Язычок услышал, как ухает сова на дереве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want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white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walk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как пробежал, отфыркиваясь, ежик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brave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clever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Какая-то неизвестная птица все время повторяла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timid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stupid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kind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good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old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Где-то вдалеке зарычала собака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merry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grey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pretty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торопились в укрытие два жука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father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brother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Язычок спал и тихо дышал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hair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house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high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happy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и во сне слышал, как стучит дождь по крыше 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pretty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purple</a:t>
            </a:r>
            <a:r>
              <a:rPr lang="ru-RU" alt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pink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65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8281988" cy="594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altLang="ru-RU" sz="2000" b="1" u="sng" dirty="0" smtClean="0">
                <a:latin typeface="Times New Roman" pitchFamily="18" charset="0"/>
                <a:cs typeface="Times New Roman" pitchFamily="18" charset="0"/>
              </a:rPr>
              <a:t>Целеполагание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Что без меня предметы?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Лишь названия.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А я приду – все в действие придет.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Летит ракета.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Люди строят здания,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Цветут сады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И хлеб в полях растет.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Скажите ребята, а о какой части речи говорится  в этом стихотворении, как вы думаете?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Речь идет о глаголе.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Совершенно верно. А чем так важна данная часть речи?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Без глагола мы не сможем рассказать  о том , что мы любим, что умеем  делать…..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Молодцы! Вы абсолютно правы! Сегодня мы с вами продолжим разговор о «Простом настоящем  времени», где без глагола не обойтись и не рассказать , к примеру о том , что мы привыкли делать каждый день.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04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419777"/>
              </p:ext>
            </p:extLst>
          </p:nvPr>
        </p:nvGraphicFramePr>
        <p:xfrm>
          <a:off x="1547664" y="4797152"/>
          <a:ext cx="1708150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797152"/>
                        <a:ext cx="1708150" cy="1233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550"/>
              </p:ext>
            </p:extLst>
          </p:nvPr>
        </p:nvGraphicFramePr>
        <p:xfrm>
          <a:off x="6876256" y="5445224"/>
          <a:ext cx="169545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Слайд" r:id="rId5" imgW="4568900" imgH="3425883" progId="PowerPoint.Slide.12">
                  <p:embed/>
                </p:oleObj>
              </mc:Choice>
              <mc:Fallback>
                <p:oleObj name="Слайд" r:id="rId5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5445224"/>
                        <a:ext cx="1695450" cy="1222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Объект 3"/>
          <p:cNvGraphicFramePr>
            <a:graphicFrameLocks noChangeAspect="1"/>
          </p:cNvGraphicFramePr>
          <p:nvPr/>
        </p:nvGraphicFramePr>
        <p:xfrm>
          <a:off x="250825" y="5661025"/>
          <a:ext cx="1657350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Слайд" r:id="rId7" imgW="4568900" imgH="3425883" progId="PowerPoint.Slide.12">
                  <p:embed/>
                </p:oleObj>
              </mc:Choice>
              <mc:Fallback>
                <p:oleObj name="Слайд" r:id="rId7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661025"/>
                        <a:ext cx="1657350" cy="106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165236"/>
              </p:ext>
            </p:extLst>
          </p:nvPr>
        </p:nvGraphicFramePr>
        <p:xfrm>
          <a:off x="5187305" y="4797152"/>
          <a:ext cx="1681163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Слайд" r:id="rId9" imgW="3429000" imgH="2571750" progId="PowerPoint.Slide.12">
                  <p:embed/>
                </p:oleObj>
              </mc:Choice>
              <mc:Fallback>
                <p:oleObj name="Слайд" r:id="rId9" imgW="3429000" imgH="2571750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7305" y="4797152"/>
                        <a:ext cx="1681163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17463" y="-6350"/>
            <a:ext cx="903605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alt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Актуализация опорных знаний.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Давайте совершим маленькое путешествие в недалекое прошлое и вспомним, о чем мы говорили на прошлых  уроках.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 чем же необходимо помнить, если вы хотите рассказать  об обычно повторяющихся действиях? Осуществляется коллективный,  фронтальный опрос. Давайте разделимся на 3 команды(деление на группы осуществляется с учетом разного уровня успеваемости обучающихся. При этом все 3 группы одного уровня….. За каждой группой закрепляется эксперт- победитель игры- технологии «Я- мастер», проведенной ранее. Итак задание командам: перед вами грамматическая карта  «Простое настоящее время. Утвердительное предложение», разделенная  на 3 сектора. В течение 30 секунд команды по очереди  заполняет сектора маркерами определённого цвета (у каждой команды свой цвет), затем передают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карту</a:t>
            </a:r>
            <a:r>
              <a:rPr lang="ru-RU" alt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следующей  команде,  которая дополняет работу предыдущей и передает карту след команде… Итак ваш продукт на доске.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Внимание на слайд ! Все ли учли команды, работают эксперты! Сверка продукта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(грам. карта)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эталону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 слайды презентации)</a:t>
            </a: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0" y="1514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455613" y="362902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</a:endParaRPr>
          </a:p>
        </p:txBody>
      </p:sp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smtClean="0">
                <a:solidFill>
                  <a:prstClr val="black"/>
                </a:solidFill>
              </a:rPr>
              <a:t>  </a:t>
            </a:r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0" y="5181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smtClean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968" y="4057650"/>
            <a:ext cx="1835249" cy="119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72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1520" y="44624"/>
            <a:ext cx="81026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Молодцы ребята, вы здорово поработали!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Звучит сигнал входящего сообщения…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Вы знаете, ребята мне пришло сообщение от моей давней знакомой  Леди Презенты. Она приглашает нас принять участие в конкурсе под названием: «Настоящее простое время- я знаю лучше всех»! Как вы думаете, ребята, стоит ли нам принять приглашение и отправиться в это интересное и познавательное путешествие? Итак в добрый путь.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7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942364"/>
              </p:ext>
            </p:extLst>
          </p:nvPr>
        </p:nvGraphicFramePr>
        <p:xfrm>
          <a:off x="2051720" y="2420888"/>
          <a:ext cx="4707774" cy="3522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2420888"/>
                        <a:ext cx="4707774" cy="35223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430212" y="5733256"/>
            <a:ext cx="8245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Мы в королевстве «</a:t>
            </a:r>
            <a:r>
              <a:rPr lang="en-US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Simple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«Королевстве обычно повторяющихся дел». </a:t>
            </a:r>
          </a:p>
        </p:txBody>
      </p:sp>
    </p:spTree>
    <p:extLst>
      <p:ext uri="{BB962C8B-B14F-4D97-AF65-F5344CB8AC3E}">
        <p14:creationId xmlns:p14="http://schemas.microsoft.com/office/powerpoint/2010/main" val="221060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49441"/>
            <a:ext cx="864076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 u="sng" dirty="0" smtClean="0">
                <a:latin typeface="Times New Roman" pitchFamily="18" charset="0"/>
                <a:cs typeface="Times New Roman" pitchFamily="18" charset="0"/>
              </a:rPr>
              <a:t>Закрепление и систематизация изученного материала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Учитель: Посмотрите, как в этом графстве называются улицы. А вам знакомы данные слова? Хорошо, тогда продолжите мною начатое предложение: если я хочу рассказать о том, что происходит к примеру всегда, часто….., то мне понадобится маркер ..… Верно, вы большие молодцы!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5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471539"/>
              </p:ext>
            </p:extLst>
          </p:nvPr>
        </p:nvGraphicFramePr>
        <p:xfrm>
          <a:off x="1547664" y="2370222"/>
          <a:ext cx="6408886" cy="4209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Слайд" r:id="rId3" imgW="4568900" imgH="3425883" progId="PowerPoint.Slide.12">
                  <p:embed/>
                </p:oleObj>
              </mc:Choice>
              <mc:Fallback>
                <p:oleObj name="Слайд" r:id="rId3" imgW="4568900" imgH="3425883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370222"/>
                        <a:ext cx="6408886" cy="4209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0" y="6062663"/>
            <a:ext cx="9144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sz="36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1764</Words>
  <Application>Microsoft Office PowerPoint</Application>
  <PresentationFormat>Экран (4:3)</PresentationFormat>
  <Paragraphs>192</Paragraphs>
  <Slides>25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1_Тема Office</vt:lpstr>
      <vt:lpstr>Слайд</vt:lpstr>
      <vt:lpstr>Презентация PowerPoint</vt:lpstr>
      <vt:lpstr>Презентация PowerPoint</vt:lpstr>
      <vt:lpstr>Презентация PowerPoint</vt:lpstr>
      <vt:lpstr>Этапы урока:   I . Инициация. Организация начала занятия . (2 мин)        Фонетическая зарядка.   II. Целеполагание. Постановка темы урока. (2 мин)    III. Актуализация опорных знаний. (5 мин)   IV. Закрепление знаний и способов действий. (8 мин)       Динамическая пауза (1 мин) V. Контроль и проверка знаний(10)  VI. Постановка домашнего задания. (4 мин)  VII. Подведение итогов. Рефлексия. (8 мин)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</dc:creator>
  <cp:lastModifiedBy>Егор</cp:lastModifiedBy>
  <cp:revision>15</cp:revision>
  <dcterms:created xsi:type="dcterms:W3CDTF">2022-07-16T13:04:14Z</dcterms:created>
  <dcterms:modified xsi:type="dcterms:W3CDTF">2022-07-24T08:25:44Z</dcterms:modified>
</cp:coreProperties>
</file>