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9" r:id="rId10"/>
    <p:sldId id="273" r:id="rId11"/>
    <p:sldId id="272" r:id="rId12"/>
    <p:sldId id="275" r:id="rId13"/>
    <p:sldId id="274" r:id="rId14"/>
    <p:sldId id="266" r:id="rId15"/>
    <p:sldId id="267" r:id="rId16"/>
    <p:sldId id="268" r:id="rId17"/>
    <p:sldId id="271" r:id="rId18"/>
    <p:sldId id="270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BFF95-002D-4321-8E21-E315A008E3C8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ACE86-0026-4EB7-81EA-A116FD4D45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084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377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52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463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34744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5232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21854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371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3408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350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55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951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268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093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80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663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66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175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5211DD7-604B-4531-941D-86DE74AA213B}" type="datetimeFigureOut">
              <a:rPr lang="ru-RU" smtClean="0"/>
              <a:t>12.12.2022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1E4EBDCE-0C53-498C-B6A8-FD4AAF9FA6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4886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2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2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6.xml"/><Relationship Id="rId4" Type="http://schemas.openxmlformats.org/officeDocument/2006/relationships/audio" Target="../media/media2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AF40E8-471E-4D68-A6C5-89D8E99591A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774" b="45691"/>
          <a:stretch/>
        </p:blipFill>
        <p:spPr>
          <a:xfrm>
            <a:off x="348344" y="0"/>
            <a:ext cx="10773746" cy="3687638"/>
          </a:xfrm>
          <a:prstGeom prst="flowChartAlternateProcess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EA74982-C655-4047-BD9F-34A92B1A2D9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403" t="59586" r="53404" b="-1229"/>
          <a:stretch/>
        </p:blipFill>
        <p:spPr>
          <a:xfrm>
            <a:off x="4105469" y="4170783"/>
            <a:ext cx="3685591" cy="2528597"/>
          </a:xfrm>
          <a:prstGeom prst="ellipse">
            <a:avLst/>
          </a:prstGeom>
        </p:spPr>
      </p:pic>
      <p:pic>
        <p:nvPicPr>
          <p:cNvPr id="7" name="hello-new-punter-2008-long">
            <a:hlinkClick r:id="" action="ppaction://media"/>
            <a:extLst>
              <a:ext uri="{FF2B5EF4-FFF2-40B4-BE49-F238E27FC236}">
                <a16:creationId xmlns:a16="http://schemas.microsoft.com/office/drawing/2014/main" id="{EB8ACDFB-51FA-43FB-A2DF-09FF945722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45044" y="441616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709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7"/>
    </mc:Choice>
    <mc:Fallback>
      <p:transition spd="slow" advTm="7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6628C-FE47-44E4-92EE-335CB28B3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5892" y="352212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2 вопрос</a:t>
            </a:r>
            <a:br>
              <a:rPr lang="ru-RU" dirty="0"/>
            </a:br>
            <a:r>
              <a:rPr lang="ru-RU" dirty="0"/>
              <a:t>Отгадайте пословицу по рисунку.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D260EED-EDFB-4E8D-8B6A-F8B6A584AAC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09" t="23112" r="54939" b="63851"/>
          <a:stretch/>
        </p:blipFill>
        <p:spPr>
          <a:xfrm>
            <a:off x="217748" y="2087691"/>
            <a:ext cx="5339773" cy="37592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34BFDD-AFCF-43D7-9F56-4C016DECF82C}"/>
              </a:ext>
            </a:extLst>
          </p:cNvPr>
          <p:cNvSpPr txBox="1"/>
          <p:nvPr/>
        </p:nvSpPr>
        <p:spPr>
          <a:xfrm>
            <a:off x="5557521" y="2981831"/>
            <a:ext cx="7325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/>
              <a:t>За двумя зайцами </a:t>
            </a:r>
          </a:p>
          <a:p>
            <a:pPr algn="ctr"/>
            <a:r>
              <a:rPr lang="ru-RU" sz="3200" dirty="0"/>
              <a:t>погонишься, </a:t>
            </a:r>
          </a:p>
          <a:p>
            <a:pPr algn="ctr"/>
            <a:r>
              <a:rPr lang="ru-RU" sz="3200" dirty="0"/>
              <a:t>ни одного не поймаешь</a:t>
            </a:r>
          </a:p>
        </p:txBody>
      </p:sp>
      <p:pic>
        <p:nvPicPr>
          <p:cNvPr id="5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76D830E8-7FA1-47C1-B6E6-7E759FB20D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89156" y="560320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523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6628C-FE47-44E4-92EE-335CB28B3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2052" y="1330959"/>
            <a:ext cx="8534400" cy="1507067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/>
              <a:t>3 вопрос</a:t>
            </a:r>
            <a:br>
              <a:rPr lang="ru-RU" sz="4000" b="1" dirty="0"/>
            </a:br>
            <a:br>
              <a:rPr lang="ru-RU" sz="4000" b="1" dirty="0"/>
            </a:br>
            <a:br>
              <a:rPr lang="ru-RU" sz="4000" dirty="0"/>
            </a:br>
            <a:r>
              <a:rPr lang="ru-RU" sz="4000" dirty="0"/>
              <a:t>С каких букв не начинается ни одно слово? </a:t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B1D4228-B299-415D-9DD8-912F3221A504}"/>
              </a:ext>
            </a:extLst>
          </p:cNvPr>
          <p:cNvSpPr/>
          <p:nvPr/>
        </p:nvSpPr>
        <p:spPr>
          <a:xfrm>
            <a:off x="4077652" y="4019975"/>
            <a:ext cx="3887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/>
              <a:t>ь, ъ, ы</a:t>
            </a:r>
          </a:p>
        </p:txBody>
      </p:sp>
      <p:pic>
        <p:nvPicPr>
          <p:cNvPr id="4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EB945826-BC9B-4413-BCE5-0A3BF9750A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3664" y="545131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3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6628C-FE47-44E4-92EE-335CB28B3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1659466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4 вопрос</a:t>
            </a:r>
            <a:br>
              <a:rPr lang="ru-RU" b="1" dirty="0"/>
            </a:br>
            <a:r>
              <a:rPr lang="ru-RU" b="1" dirty="0"/>
              <a:t> </a:t>
            </a:r>
            <a:r>
              <a:rPr lang="ru-RU" dirty="0"/>
              <a:t>Что за слово зашифровано?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b="1" dirty="0"/>
              <a:t> </a:t>
            </a:r>
            <a:br>
              <a:rPr lang="ru-RU" dirty="0"/>
            </a:br>
            <a:r>
              <a:rPr lang="ru-RU" dirty="0">
                <a:solidFill>
                  <a:schemeClr val="bg1"/>
                </a:solidFill>
                <a:highlight>
                  <a:srgbClr val="FFFF00"/>
                </a:highlight>
              </a:rPr>
              <a:t>Яр + необходимый предмет для отправки письма </a:t>
            </a:r>
            <a:br>
              <a:rPr lang="ru-RU" dirty="0">
                <a:solidFill>
                  <a:schemeClr val="bg1"/>
                </a:solidFill>
                <a:highlight>
                  <a:srgbClr val="FFFF00"/>
                </a:highlight>
              </a:rPr>
            </a:br>
            <a:br>
              <a:rPr lang="ru-RU" dirty="0">
                <a:solidFill>
                  <a:schemeClr val="bg1"/>
                </a:solidFill>
                <a:highlight>
                  <a:srgbClr val="FFFF00"/>
                </a:highlight>
              </a:rPr>
            </a:br>
            <a:r>
              <a:rPr lang="ru-RU" dirty="0">
                <a:solidFill>
                  <a:schemeClr val="bg1"/>
                </a:solidFill>
                <a:highlight>
                  <a:srgbClr val="FFFF00"/>
                </a:highlight>
              </a:rPr>
              <a:t>=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E8A2DC2-42A2-4D7E-9CAE-74996C0BA12C}"/>
              </a:ext>
            </a:extLst>
          </p:cNvPr>
          <p:cNvSpPr/>
          <p:nvPr/>
        </p:nvSpPr>
        <p:spPr>
          <a:xfrm>
            <a:off x="4033520" y="492447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>
                <a:solidFill>
                  <a:schemeClr val="bg1"/>
                </a:solidFill>
              </a:rPr>
              <a:t>ярмарка</a:t>
            </a:r>
            <a:br>
              <a:rPr lang="ru-RU" sz="4800" dirty="0">
                <a:solidFill>
                  <a:schemeClr val="bg1"/>
                </a:solidFill>
              </a:rPr>
            </a:br>
            <a:endParaRPr lang="ru-RU" sz="4800" dirty="0"/>
          </a:p>
        </p:txBody>
      </p:sp>
      <p:pic>
        <p:nvPicPr>
          <p:cNvPr id="4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3AC321B0-1ED8-4039-9055-B832DA78FF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9059" y="478939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48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6628C-FE47-44E4-92EE-335CB28B3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7332" y="0"/>
            <a:ext cx="8534400" cy="1507067"/>
          </a:xfrm>
        </p:spPr>
        <p:txBody>
          <a:bodyPr/>
          <a:lstStyle/>
          <a:p>
            <a:pPr algn="ctr"/>
            <a:r>
              <a:rPr lang="ru-RU" dirty="0"/>
              <a:t>Вопрос 5. </a:t>
            </a:r>
            <a:br>
              <a:rPr lang="ru-RU" dirty="0"/>
            </a:br>
            <a:r>
              <a:rPr lang="ru-RU" dirty="0"/>
              <a:t>Видео вопрос</a:t>
            </a:r>
          </a:p>
        </p:txBody>
      </p:sp>
      <p:pic>
        <p:nvPicPr>
          <p:cNvPr id="3" name="35E6168">
            <a:hlinkClick r:id="" action="ppaction://media"/>
            <a:extLst>
              <a:ext uri="{FF2B5EF4-FFF2-40B4-BE49-F238E27FC236}">
                <a16:creationId xmlns:a16="http://schemas.microsoft.com/office/drawing/2014/main" id="{1F65C0AF-2B61-4F89-AEC1-9B1FAD2C354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21998" y="1782921"/>
            <a:ext cx="7802563" cy="4389437"/>
          </a:xfrm>
          <a:prstGeom prst="rect">
            <a:avLst/>
          </a:prstGeom>
        </p:spPr>
      </p:pic>
      <p:pic>
        <p:nvPicPr>
          <p:cNvPr id="4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AA61DE88-3AE3-4BF0-8E7C-1C6F9B0D978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3116" y="568499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77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E6E9E2-416A-44DD-A872-B57EE0F02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1572" y="1317412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1 вопрос </a:t>
            </a: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b="1" dirty="0"/>
            </a:br>
            <a:br>
              <a:rPr lang="ru-RU" dirty="0"/>
            </a:br>
            <a:r>
              <a:rPr lang="ru-RU" dirty="0"/>
              <a:t>Сколько гласных звуков в русском алфавите? </a:t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8B2AD20-DDDD-457B-AE3D-5112AE26AE74}"/>
              </a:ext>
            </a:extLst>
          </p:cNvPr>
          <p:cNvSpPr/>
          <p:nvPr/>
        </p:nvSpPr>
        <p:spPr>
          <a:xfrm>
            <a:off x="4856480" y="4033522"/>
            <a:ext cx="292608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dirty="0"/>
              <a:t>6</a:t>
            </a:r>
          </a:p>
        </p:txBody>
      </p:sp>
      <p:pic>
        <p:nvPicPr>
          <p:cNvPr id="4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3A37EF3E-4C3C-446E-B682-9091A3B1C1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1737" y="534922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35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1E0822-E240-4C4F-B11F-4B2D2E6A4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7760" y="250612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2 вопрос </a:t>
            </a:r>
            <a:br>
              <a:rPr lang="ru-RU" b="1" dirty="0"/>
            </a:br>
            <a:r>
              <a:rPr lang="ru-RU" dirty="0"/>
              <a:t>Разгадай пословицу.</a:t>
            </a:r>
            <a:br>
              <a:rPr lang="ru-RU" dirty="0"/>
            </a:b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D27004-24CF-4DD7-8B90-77FDC48DFF8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623" r="54609" b="75640"/>
          <a:stretch/>
        </p:blipFill>
        <p:spPr>
          <a:xfrm>
            <a:off x="265430" y="2123816"/>
            <a:ext cx="6074410" cy="43176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65BBC1-7B16-4F35-9DEF-11ACED09216D}"/>
              </a:ext>
            </a:extLst>
          </p:cNvPr>
          <p:cNvSpPr txBox="1"/>
          <p:nvPr/>
        </p:nvSpPr>
        <p:spPr>
          <a:xfrm>
            <a:off x="6664960" y="3429000"/>
            <a:ext cx="497604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/>
              <a:t>Яблоко от яблони</a:t>
            </a:r>
          </a:p>
          <a:p>
            <a:r>
              <a:rPr lang="ru-RU" sz="4000" dirty="0"/>
              <a:t> не далеко падает</a:t>
            </a:r>
          </a:p>
        </p:txBody>
      </p:sp>
      <p:pic>
        <p:nvPicPr>
          <p:cNvPr id="5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70681947-3190-4CA2-A2F5-ED0EC0BCB9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909299" y="5526509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761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1389F2-818A-44E9-805A-682BC5694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0612" y="1270615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3 вопрос </a:t>
            </a:r>
            <a:br>
              <a:rPr lang="ru-RU" b="1" dirty="0"/>
            </a:br>
            <a:br>
              <a:rPr lang="ru-RU" dirty="0"/>
            </a:br>
            <a:r>
              <a:rPr lang="ru-RU" dirty="0"/>
              <a:t>Какая часть слова служит для связи слов в предложении? 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EAC7256-CC00-4F7C-AC86-992633FFF362}"/>
              </a:ext>
            </a:extLst>
          </p:cNvPr>
          <p:cNvSpPr/>
          <p:nvPr/>
        </p:nvSpPr>
        <p:spPr>
          <a:xfrm>
            <a:off x="6664960" y="5415895"/>
            <a:ext cx="5069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cap="all" dirty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окончание</a:t>
            </a:r>
            <a:endParaRPr lang="ru-RU" dirty="0"/>
          </a:p>
        </p:txBody>
      </p:sp>
      <p:pic>
        <p:nvPicPr>
          <p:cNvPr id="4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706CEB2D-B13B-4A9E-B3AD-9637FEC5C9E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46930" y="510002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107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6628C-FE47-44E4-92EE-335CB28B3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7012" y="1751368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4 вопрос</a:t>
            </a:r>
            <a:br>
              <a:rPr lang="ru-RU" b="1" dirty="0"/>
            </a:br>
            <a:r>
              <a:rPr lang="ru-RU" b="1" dirty="0"/>
              <a:t> </a:t>
            </a:r>
            <a:r>
              <a:rPr lang="ru-RU" dirty="0"/>
              <a:t>Что за слово зашифровано?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i="1" dirty="0">
                <a:solidFill>
                  <a:schemeClr val="bg1"/>
                </a:solidFill>
                <a:highlight>
                  <a:srgbClr val="FFFF00"/>
                </a:highlight>
              </a:rPr>
              <a:t>Нота фа + необходимая приправа </a:t>
            </a:r>
            <a:br>
              <a:rPr lang="ru-RU" i="1" dirty="0">
                <a:solidFill>
                  <a:schemeClr val="bg1"/>
                </a:solidFill>
                <a:highlight>
                  <a:srgbClr val="FFFF00"/>
                </a:highlight>
              </a:rPr>
            </a:br>
            <a:br>
              <a:rPr lang="ru-RU" i="1" dirty="0">
                <a:solidFill>
                  <a:schemeClr val="bg1"/>
                </a:solidFill>
                <a:highlight>
                  <a:srgbClr val="FFFF00"/>
                </a:highlight>
              </a:rPr>
            </a:br>
            <a:r>
              <a:rPr lang="ru-RU" i="1" dirty="0">
                <a:solidFill>
                  <a:schemeClr val="bg1"/>
                </a:solidFill>
                <a:highlight>
                  <a:srgbClr val="FFFF00"/>
                </a:highlight>
              </a:rPr>
              <a:t>=</a:t>
            </a:r>
            <a:r>
              <a:rPr lang="ru-RU" i="1" dirty="0">
                <a:solidFill>
                  <a:schemeClr val="bg1"/>
                </a:solidFill>
              </a:rPr>
              <a:t> 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289F60E-6EDF-493C-8657-C829959E11BA}"/>
              </a:ext>
            </a:extLst>
          </p:cNvPr>
          <p:cNvSpPr/>
          <p:nvPr/>
        </p:nvSpPr>
        <p:spPr>
          <a:xfrm>
            <a:off x="4093065" y="5196378"/>
            <a:ext cx="301717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>
                <a:solidFill>
                  <a:schemeClr val="bg1"/>
                </a:solidFill>
              </a:rPr>
              <a:t>фасоль</a:t>
            </a:r>
            <a:endParaRPr lang="ru-RU" sz="5400" dirty="0"/>
          </a:p>
        </p:txBody>
      </p:sp>
      <p:pic>
        <p:nvPicPr>
          <p:cNvPr id="4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1B841917-C4DC-4BF3-8302-CA9256527CF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3663" y="495269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6628C-FE47-44E4-92EE-335CB28B3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7603" y="-158620"/>
            <a:ext cx="8534400" cy="1507067"/>
          </a:xfrm>
        </p:spPr>
        <p:txBody>
          <a:bodyPr/>
          <a:lstStyle/>
          <a:p>
            <a:pPr algn="ctr"/>
            <a:r>
              <a:rPr lang="ru-RU" dirty="0"/>
              <a:t>Вопрос 5. </a:t>
            </a:r>
            <a:br>
              <a:rPr lang="ru-RU" dirty="0"/>
            </a:br>
            <a:r>
              <a:rPr lang="ru-RU" dirty="0"/>
              <a:t>Видео вопрос</a:t>
            </a:r>
          </a:p>
        </p:txBody>
      </p:sp>
      <p:pic>
        <p:nvPicPr>
          <p:cNvPr id="3" name="49C26249">
            <a:hlinkClick r:id="" action="ppaction://media"/>
            <a:extLst>
              <a:ext uri="{FF2B5EF4-FFF2-40B4-BE49-F238E27FC236}">
                <a16:creationId xmlns:a16="http://schemas.microsoft.com/office/drawing/2014/main" id="{61BC8524-183A-4D49-9628-A9B8D7089D8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81668" y="1271995"/>
            <a:ext cx="6256972" cy="5586005"/>
          </a:xfrm>
          <a:prstGeom prst="rect">
            <a:avLst/>
          </a:prstGeom>
        </p:spPr>
      </p:pic>
      <p:pic>
        <p:nvPicPr>
          <p:cNvPr id="4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D678EFE4-779C-4E1E-94BF-A8D34A6C974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53921" y="473340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9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CB09E58-CC29-44C1-86B0-24138E9E99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739" b="15651"/>
          <a:stretch/>
        </p:blipFill>
        <p:spPr>
          <a:xfrm>
            <a:off x="1254883" y="2360645"/>
            <a:ext cx="8740014" cy="19127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24BB429-A8A4-42BA-92B6-B9E3B27E9B4F}"/>
              </a:ext>
            </a:extLst>
          </p:cNvPr>
          <p:cNvSpPr txBox="1"/>
          <p:nvPr/>
        </p:nvSpPr>
        <p:spPr>
          <a:xfrm>
            <a:off x="2491273" y="737117"/>
            <a:ext cx="59715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/>
              <a:t>Грамматика</a:t>
            </a:r>
          </a:p>
        </p:txBody>
      </p:sp>
    </p:spTree>
    <p:extLst>
      <p:ext uri="{BB962C8B-B14F-4D97-AF65-F5344CB8AC3E}">
        <p14:creationId xmlns:p14="http://schemas.microsoft.com/office/powerpoint/2010/main" val="999276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72"/>
    </mc:Choice>
    <mc:Fallback>
      <p:transition spd="slow" advTm="20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1F9468D-5753-410E-9049-670ADB7E9762}"/>
              </a:ext>
            </a:extLst>
          </p:cNvPr>
          <p:cNvSpPr/>
          <p:nvPr/>
        </p:nvSpPr>
        <p:spPr>
          <a:xfrm>
            <a:off x="855306" y="615449"/>
            <a:ext cx="91377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Правила игры:</a:t>
            </a:r>
          </a:p>
          <a:p>
            <a:endParaRPr lang="ru-RU" sz="2800" dirty="0"/>
          </a:p>
          <a:p>
            <a:r>
              <a:rPr lang="ru-RU" sz="2800" dirty="0"/>
              <a:t>Соревнуются две команды по шесть игроков. Ведущий зачитывает вопрос; та команда, которая знает ответ, должна нажать кнопку и дать ответ. Если она ошибается, может ответить вторая команда. На подготовку ответа дается всего тридцать секунд. Проводится несколько боев; один бой длится до тех пор, пока одна из команд не наберет 5 очков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5165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63CF0894-9D36-492B-818B-B60E55F8D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1084" y="-23431"/>
            <a:ext cx="9367984" cy="380688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1 вопрос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/>
              <a:t>Сколько согласных букв в русском языке? </a:t>
            </a:r>
            <a:br>
              <a:rPr lang="ru-RU" dirty="0"/>
            </a:b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03C732-4BB8-4733-A6CF-7F04A142896B}"/>
              </a:ext>
            </a:extLst>
          </p:cNvPr>
          <p:cNvSpPr txBox="1"/>
          <p:nvPr/>
        </p:nvSpPr>
        <p:spPr>
          <a:xfrm>
            <a:off x="7091680" y="3992880"/>
            <a:ext cx="193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/>
              <a:t>21</a:t>
            </a:r>
          </a:p>
        </p:txBody>
      </p:sp>
      <p:pic>
        <p:nvPicPr>
          <p:cNvPr id="13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DFDDFEAD-E710-4EDC-A34B-02A20926982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7402" y="562914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70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C00333F-FF6A-42E5-A3DA-314A7394A172}"/>
              </a:ext>
            </a:extLst>
          </p:cNvPr>
          <p:cNvSpPr/>
          <p:nvPr/>
        </p:nvSpPr>
        <p:spPr>
          <a:xfrm>
            <a:off x="944880" y="0"/>
            <a:ext cx="96215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2 вопрос </a:t>
            </a:r>
          </a:p>
          <a:p>
            <a:endParaRPr lang="ru-RU" sz="3200" dirty="0"/>
          </a:p>
          <a:p>
            <a:r>
              <a:rPr lang="ru-RU" sz="3200" dirty="0"/>
              <a:t>Что за фразеологизм,  изображён на картинке и его значение?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12FF761-2066-4B42-8D5D-A00E6E20C01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52" t="57482" r="4568" b="20000"/>
          <a:stretch/>
        </p:blipFill>
        <p:spPr>
          <a:xfrm>
            <a:off x="112879" y="2414592"/>
            <a:ext cx="6237001" cy="37032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2F00E5-01E1-48F8-A149-B00435AF9994}"/>
              </a:ext>
            </a:extLst>
          </p:cNvPr>
          <p:cNvSpPr txBox="1"/>
          <p:nvPr/>
        </p:nvSpPr>
        <p:spPr>
          <a:xfrm>
            <a:off x="7132320" y="3241040"/>
            <a:ext cx="49468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/>
              <a:t>Задирать нос - зазнаваться</a:t>
            </a:r>
          </a:p>
        </p:txBody>
      </p:sp>
      <p:pic>
        <p:nvPicPr>
          <p:cNvPr id="5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E1C30CEC-09E1-4362-812C-9FAB148CCD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079037" y="587413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56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F73C3B-8EBC-44E2-98DE-02391D8DD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6372" y="1139613"/>
            <a:ext cx="8534400" cy="1507067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/>
              <a:t>Вопрос 3</a:t>
            </a:r>
            <a:br>
              <a:rPr lang="ru-RU" sz="4400" b="1" dirty="0"/>
            </a:br>
            <a:br>
              <a:rPr lang="ru-RU" sz="4400" b="1" dirty="0"/>
            </a:br>
            <a:br>
              <a:rPr lang="ru-RU" sz="4400" b="1" dirty="0"/>
            </a:br>
            <a:r>
              <a:rPr lang="ru-RU" sz="4400" dirty="0"/>
              <a:t>какую часть слова можно найти в земле?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7DD0DA5-10D9-45B2-8F10-80F694732659}"/>
              </a:ext>
            </a:extLst>
          </p:cNvPr>
          <p:cNvSpPr/>
          <p:nvPr/>
        </p:nvSpPr>
        <p:spPr>
          <a:xfrm>
            <a:off x="5801360" y="4978420"/>
            <a:ext cx="6096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cap="all" dirty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  <a:t>корень</a:t>
            </a:r>
            <a:br>
              <a:rPr lang="ru-RU" sz="4400" cap="all" dirty="0">
                <a:ln w="3175" cmpd="sng">
                  <a:noFill/>
                </a:ln>
                <a:solidFill>
                  <a:prstClr val="white"/>
                </a:solidFill>
                <a:ea typeface="+mj-ea"/>
                <a:cs typeface="+mj-cs"/>
              </a:rPr>
            </a:br>
            <a:endParaRPr lang="ru-RU" dirty="0"/>
          </a:p>
        </p:txBody>
      </p:sp>
      <p:pic>
        <p:nvPicPr>
          <p:cNvPr id="6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AD2ED23C-710E-45C6-92BE-4CCA946F77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3786" y="501427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95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49E3B1-CBEB-4CB3-B430-9718677B3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2852" y="3348351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4 вопрос</a:t>
            </a:r>
            <a:br>
              <a:rPr lang="ru-RU" dirty="0"/>
            </a:br>
            <a:br>
              <a:rPr lang="ru-RU" dirty="0"/>
            </a:br>
            <a:r>
              <a:rPr lang="ru-RU" dirty="0"/>
              <a:t>Что за слово зашифровано?</a:t>
            </a:r>
            <a:br>
              <a:rPr lang="ru-RU" dirty="0"/>
            </a:br>
            <a:br>
              <a:rPr lang="ru-RU" dirty="0"/>
            </a:br>
            <a:br>
              <a:rPr lang="ru-RU" dirty="0"/>
            </a:br>
            <a:br>
              <a:rPr lang="ru-RU" dirty="0"/>
            </a:br>
            <a:r>
              <a:rPr lang="ru-RU" dirty="0">
                <a:solidFill>
                  <a:schemeClr val="bg1"/>
                </a:solidFill>
                <a:highlight>
                  <a:srgbClr val="FFFF00"/>
                </a:highlight>
              </a:rPr>
              <a:t>              Кар + знак препинания </a:t>
            </a:r>
            <a:br>
              <a:rPr lang="ru-RU" dirty="0">
                <a:solidFill>
                  <a:schemeClr val="bg1"/>
                </a:solidFill>
                <a:highlight>
                  <a:srgbClr val="FFFF00"/>
                </a:highlight>
              </a:rPr>
            </a:br>
            <a:br>
              <a:rPr lang="ru-RU" dirty="0">
                <a:solidFill>
                  <a:schemeClr val="bg1"/>
                </a:solidFill>
                <a:highlight>
                  <a:srgbClr val="FFFF00"/>
                </a:highlight>
              </a:rPr>
            </a:br>
            <a:r>
              <a:rPr lang="ru-RU" dirty="0">
                <a:solidFill>
                  <a:schemeClr val="bg1"/>
                </a:solidFill>
                <a:highlight>
                  <a:srgbClr val="FFFF00"/>
                </a:highlight>
              </a:rPr>
              <a:t>=</a:t>
            </a:r>
            <a:br>
              <a:rPr lang="ru-RU" dirty="0">
                <a:solidFill>
                  <a:schemeClr val="bg1"/>
                </a:solidFill>
                <a:highlight>
                  <a:srgbClr val="FFFF00"/>
                </a:highlight>
              </a:rPr>
            </a:br>
            <a:r>
              <a:rPr lang="ru-RU" dirty="0">
                <a:highlight>
                  <a:srgbClr val="FFFF00"/>
                </a:highlight>
              </a:rPr>
              <a:t> </a:t>
            </a:r>
            <a:br>
              <a:rPr lang="ru-RU" dirty="0">
                <a:highlight>
                  <a:srgbClr val="FFFF00"/>
                </a:highlight>
              </a:rPr>
            </a:br>
            <a:br>
              <a:rPr lang="ru-RU" dirty="0">
                <a:highlight>
                  <a:srgbClr val="FFFF00"/>
                </a:highlight>
              </a:rPr>
            </a:br>
            <a:br>
              <a:rPr lang="ru-RU" dirty="0">
                <a:highlight>
                  <a:srgbClr val="FFFF00"/>
                </a:highlight>
              </a:rPr>
            </a:br>
            <a:br>
              <a:rPr lang="ru-RU" dirty="0">
                <a:highlight>
                  <a:srgbClr val="C0C0C0"/>
                </a:highlight>
              </a:rPr>
            </a:br>
            <a:br>
              <a:rPr lang="ru-RU" dirty="0">
                <a:highlight>
                  <a:srgbClr val="C0C0C0"/>
                </a:highlight>
              </a:rPr>
            </a:br>
            <a:br>
              <a:rPr lang="ru-RU" dirty="0">
                <a:highlight>
                  <a:srgbClr val="C0C0C0"/>
                </a:highlight>
              </a:rPr>
            </a:br>
            <a:endParaRPr lang="ru-RU" dirty="0">
              <a:highlight>
                <a:srgbClr val="C0C0C0"/>
              </a:highlight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08F35A1-C4D2-4E99-AC98-D261B6960C6B}"/>
              </a:ext>
            </a:extLst>
          </p:cNvPr>
          <p:cNvSpPr/>
          <p:nvPr/>
        </p:nvSpPr>
        <p:spPr>
          <a:xfrm>
            <a:off x="4155440" y="4855418"/>
            <a:ext cx="42326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/>
              <a:t>карточка</a:t>
            </a:r>
          </a:p>
        </p:txBody>
      </p:sp>
      <p:pic>
        <p:nvPicPr>
          <p:cNvPr id="4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8026B75A-6DCC-4A25-9D61-496292FB17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6382" y="544273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653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67B936-A393-4C08-AB2C-FF16059A2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0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Вопрос 5. </a:t>
            </a:r>
            <a:br>
              <a:rPr lang="ru-RU" dirty="0"/>
            </a:br>
            <a:r>
              <a:rPr lang="ru-RU" dirty="0"/>
              <a:t>Видео вопрос.</a:t>
            </a:r>
            <a:br>
              <a:rPr lang="ru-RU" dirty="0"/>
            </a:br>
            <a:endParaRPr lang="ru-RU" dirty="0"/>
          </a:p>
        </p:txBody>
      </p:sp>
      <p:pic>
        <p:nvPicPr>
          <p:cNvPr id="5" name="2CE9AECA">
            <a:hlinkClick r:id="" action="ppaction://media"/>
            <a:extLst>
              <a:ext uri="{FF2B5EF4-FFF2-40B4-BE49-F238E27FC236}">
                <a16:creationId xmlns:a16="http://schemas.microsoft.com/office/drawing/2014/main" id="{908384B3-03E0-476A-A0F7-0E59DAE0D95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83469" y="955040"/>
            <a:ext cx="5623474" cy="5902960"/>
          </a:xfrm>
          <a:prstGeom prst="rect">
            <a:avLst/>
          </a:prstGeom>
        </p:spPr>
      </p:pic>
      <p:pic>
        <p:nvPicPr>
          <p:cNvPr id="6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667620CC-6928-44D3-BA7E-894D6B255FD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72318" y="512529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172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8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C6628C-FE47-44E4-92EE-335CB28B3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8612" y="728132"/>
            <a:ext cx="8534400" cy="150706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/>
              <a:t>1 Вопрос </a:t>
            </a:r>
            <a:br>
              <a:rPr lang="ru-RU" b="1" dirty="0"/>
            </a:br>
            <a:br>
              <a:rPr lang="ru-RU" b="1" dirty="0"/>
            </a:br>
            <a:br>
              <a:rPr lang="ru-RU" dirty="0"/>
            </a:br>
            <a:r>
              <a:rPr lang="ru-RU" dirty="0"/>
              <a:t>Сколько гласных букв в русском алфавите?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05A8C29-9B4B-43D9-B76E-14FF87513DFA}"/>
              </a:ext>
            </a:extLst>
          </p:cNvPr>
          <p:cNvSpPr/>
          <p:nvPr/>
        </p:nvSpPr>
        <p:spPr>
          <a:xfrm>
            <a:off x="5303799" y="3429000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/>
              <a:t>10</a:t>
            </a:r>
          </a:p>
        </p:txBody>
      </p:sp>
      <p:pic>
        <p:nvPicPr>
          <p:cNvPr id="4" name="q1-5-bed-2008_hiYVYaEl">
            <a:hlinkClick r:id="" action="ppaction://media"/>
            <a:extLst>
              <a:ext uri="{FF2B5EF4-FFF2-40B4-BE49-F238E27FC236}">
                <a16:creationId xmlns:a16="http://schemas.microsoft.com/office/drawing/2014/main" id="{91901428-899E-40DF-8BCC-1B7CF79871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1249" y="540521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65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0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246</TotalTime>
  <Words>143</Words>
  <Application>Microsoft Office PowerPoint</Application>
  <PresentationFormat>Широкоэкранный</PresentationFormat>
  <Paragraphs>36</Paragraphs>
  <Slides>18</Slides>
  <Notes>0</Notes>
  <HiddenSlides>0</HiddenSlides>
  <MMClips>19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Calibri</vt:lpstr>
      <vt:lpstr>Century Gothic</vt:lpstr>
      <vt:lpstr>Wingdings 3</vt:lpstr>
      <vt:lpstr>Сектор</vt:lpstr>
      <vt:lpstr>Презентация PowerPoint</vt:lpstr>
      <vt:lpstr>Презентация PowerPoint</vt:lpstr>
      <vt:lpstr>Презентация PowerPoint</vt:lpstr>
      <vt:lpstr>1 вопрос    Сколько согласных букв в русском языке?  </vt:lpstr>
      <vt:lpstr>Презентация PowerPoint</vt:lpstr>
      <vt:lpstr>Вопрос 3   какую часть слова можно найти в земле? </vt:lpstr>
      <vt:lpstr>4 вопрос  Что за слово зашифровано?                  Кар + знак препинания   =        </vt:lpstr>
      <vt:lpstr>Вопрос 5.  Видео вопрос. </vt:lpstr>
      <vt:lpstr>1 Вопрос    Сколько гласных букв в русском алфавите? </vt:lpstr>
      <vt:lpstr>2 вопрос Отгадайте пословицу по рисунку. </vt:lpstr>
      <vt:lpstr>3 вопрос   С каких букв не начинается ни одно слово?  </vt:lpstr>
      <vt:lpstr>4 вопрос  Что за слово зашифровано?     Яр + необходимый предмет для отправки письма   =</vt:lpstr>
      <vt:lpstr>Вопрос 5.  Видео вопрос</vt:lpstr>
      <vt:lpstr>1 вопрос      Сколько гласных звуков в русском алфавите?  </vt:lpstr>
      <vt:lpstr>2 вопрос  Разгадай пословицу. </vt:lpstr>
      <vt:lpstr>3 вопрос   Какая часть слова служит для связи слов в предложении? </vt:lpstr>
      <vt:lpstr>4 вопрос  Что за слово зашифровано?     Нота фа + необходимая приправа   = </vt:lpstr>
      <vt:lpstr>Вопрос 5.  Видео вопрос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2022-12-12T11:58:11Z</dcterms:created>
  <dcterms:modified xsi:type="dcterms:W3CDTF">2022-12-12T16:04:56Z</dcterms:modified>
</cp:coreProperties>
</file>