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76" r:id="rId2"/>
    <p:sldId id="299" r:id="rId3"/>
    <p:sldId id="300" r:id="rId4"/>
    <p:sldId id="301" r:id="rId5"/>
    <p:sldId id="302" r:id="rId6"/>
    <p:sldId id="308" r:id="rId7"/>
    <p:sldId id="309" r:id="rId8"/>
    <p:sldId id="319" r:id="rId9"/>
    <p:sldId id="320" r:id="rId10"/>
    <p:sldId id="311" r:id="rId11"/>
    <p:sldId id="312" r:id="rId12"/>
    <p:sldId id="313" r:id="rId13"/>
    <p:sldId id="315" r:id="rId14"/>
    <p:sldId id="314" r:id="rId15"/>
    <p:sldId id="316" r:id="rId16"/>
    <p:sldId id="317" r:id="rId17"/>
    <p:sldId id="31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0066"/>
    <a:srgbClr val="D60093"/>
    <a:srgbClr val="3333CC"/>
    <a:srgbClr val="6666FF"/>
    <a:srgbClr val="008000"/>
    <a:srgbClr val="99FF33"/>
    <a:srgbClr val="800080"/>
    <a:srgbClr val="CCFFCC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399" autoAdjust="0"/>
  </p:normalViewPr>
  <p:slideViewPr>
    <p:cSldViewPr>
      <p:cViewPr>
        <p:scale>
          <a:sx n="70" d="100"/>
          <a:sy n="70" d="100"/>
        </p:scale>
        <p:origin x="-2814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8560F-0182-42D1-8B6F-AFE428CD8815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D3F73F-EED7-44BD-80E8-9F521B3461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1542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043C2D8-7814-4941-882D-980B57F4378D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9183ECC-F054-43B6-9E87-67D25EFE6C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solidFill>
                  <a:srgbClr val="002060"/>
                </a:solidFill>
                <a:effectLst/>
                <a:latin typeface="+mn-lt"/>
                <a:cs typeface="Kartika" pitchFamily="18" charset="0"/>
              </a:rPr>
              <a:t>Муниципальное бюджетное общеобразовательное учреждение</a:t>
            </a:r>
            <a:br>
              <a:rPr lang="ru-RU" sz="2000" dirty="0">
                <a:solidFill>
                  <a:srgbClr val="002060"/>
                </a:solidFill>
                <a:effectLst/>
                <a:latin typeface="+mn-lt"/>
                <a:cs typeface="Kartika" pitchFamily="18" charset="0"/>
              </a:rPr>
            </a:br>
            <a:r>
              <a:rPr lang="ru-RU" sz="2000" dirty="0">
                <a:solidFill>
                  <a:srgbClr val="002060"/>
                </a:solidFill>
                <a:effectLst/>
                <a:latin typeface="+mn-lt"/>
                <a:cs typeface="Kartika" pitchFamily="18" charset="0"/>
              </a:rPr>
              <a:t>«Средняя общеобразовательная школа №5»</a:t>
            </a:r>
            <a:br>
              <a:rPr lang="ru-RU" sz="2000" dirty="0">
                <a:solidFill>
                  <a:srgbClr val="002060"/>
                </a:solidFill>
                <a:effectLst/>
                <a:latin typeface="+mn-lt"/>
                <a:cs typeface="Kartika" pitchFamily="18" charset="0"/>
              </a:rPr>
            </a:br>
            <a:r>
              <a:rPr lang="ru-RU" sz="2000" dirty="0">
                <a:solidFill>
                  <a:srgbClr val="002060"/>
                </a:solidFill>
                <a:effectLst/>
                <a:latin typeface="+mn-lt"/>
                <a:cs typeface="Kartika" pitchFamily="18" charset="0"/>
              </a:rPr>
              <a:t>дошкольные группы </a:t>
            </a:r>
            <a:br>
              <a:rPr lang="ru-RU" sz="2000" dirty="0">
                <a:solidFill>
                  <a:srgbClr val="002060"/>
                </a:solidFill>
                <a:effectLst/>
                <a:latin typeface="+mn-lt"/>
                <a:cs typeface="Kartika" pitchFamily="18" charset="0"/>
              </a:rPr>
            </a:br>
            <a:endParaRPr lang="ru-RU" sz="2000" dirty="0">
              <a:solidFill>
                <a:srgbClr val="002060"/>
              </a:solidFill>
              <a:effectLst/>
              <a:latin typeface="+mn-lt"/>
              <a:cs typeface="Kartik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144000" y="1556792"/>
            <a:ext cx="324544" cy="45719"/>
          </a:xfrm>
        </p:spPr>
        <p:txBody>
          <a:bodyPr>
            <a:normAutofit fontScale="25000" lnSpcReduction="20000"/>
          </a:bodyPr>
          <a:lstStyle/>
          <a:p>
            <a:pPr marL="1362456" lvl="4" indent="0">
              <a:buNone/>
            </a:pPr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endParaRPr lang="ru-RU" sz="3500" dirty="0" smtClean="0">
              <a:solidFill>
                <a:srgbClr val="C00000"/>
              </a:solidFill>
            </a:endParaRPr>
          </a:p>
          <a:p>
            <a:endParaRPr lang="ru-RU" sz="2000" dirty="0" smtClean="0">
              <a:solidFill>
                <a:srgbClr val="008000"/>
              </a:solidFill>
            </a:endParaRPr>
          </a:p>
          <a:p>
            <a:endParaRPr lang="ru-RU" sz="2000" dirty="0" smtClean="0">
              <a:solidFill>
                <a:srgbClr val="008000"/>
              </a:solidFill>
            </a:endParaRPr>
          </a:p>
          <a:p>
            <a:endParaRPr lang="ru-RU" sz="2000" dirty="0" smtClean="0">
              <a:solidFill>
                <a:srgbClr val="008000"/>
              </a:solidFill>
            </a:endParaRPr>
          </a:p>
          <a:p>
            <a:endParaRPr lang="ru-RU" sz="2000" dirty="0" smtClean="0">
              <a:solidFill>
                <a:srgbClr val="008000"/>
              </a:solidFill>
            </a:endParaRPr>
          </a:p>
          <a:p>
            <a:r>
              <a:rPr lang="ru-RU" dirty="0" smtClean="0">
                <a:solidFill>
                  <a:srgbClr val="008000"/>
                </a:solidFill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8064" y="5517232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Автор: Колесникова Валерия</a:t>
            </a:r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Руководители: Ильина Е.Ю.        Власова О.П.  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                 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263" y="1129955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краткосрочный экологический проект 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«Морские млекопитающие"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389" y="3660589"/>
            <a:ext cx="4504116" cy="3185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51920" y="2021683"/>
            <a:ext cx="5256584" cy="4143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060848"/>
            <a:ext cx="295232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15816" y="2446676"/>
            <a:ext cx="3329518" cy="148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2. Практическая деятельность</a:t>
            </a:r>
          </a:p>
          <a:p>
            <a:pPr lvl="0"/>
            <a:r>
              <a:rPr lang="ru-RU" sz="2800" b="1" dirty="0">
                <a:solidFill>
                  <a:srgbClr val="002060"/>
                </a:solidFill>
                <a:ea typeface="Calibri"/>
                <a:cs typeface="Times New Roman"/>
              </a:rPr>
              <a:t> -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Игры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на тему морских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приключений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8434" name="Picture 2" descr="C:\Users\LENOVO\Desktop\1\IMG_20241211_0119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175" t="6420" r="7235" b="11331"/>
          <a:stretch/>
        </p:blipFill>
        <p:spPr bwMode="auto">
          <a:xfrm>
            <a:off x="539552" y="1196752"/>
            <a:ext cx="3187073" cy="25902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LENOVO\Desktop\1\IMG_20241211_0117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77"/>
          <a:stretch/>
        </p:blipFill>
        <p:spPr bwMode="auto">
          <a:xfrm>
            <a:off x="4139952" y="1340768"/>
            <a:ext cx="2963056" cy="2487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ENOVO\Desktop\1\IMG_20241211_01133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5142"/>
          <a:stretch/>
        </p:blipFill>
        <p:spPr bwMode="auto">
          <a:xfrm>
            <a:off x="1907704" y="3933056"/>
            <a:ext cx="4755562" cy="2639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260648"/>
            <a:ext cx="245110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87149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6409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3</a:t>
            </a:r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. Экологическая </a:t>
            </a: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акция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- Проведение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беседы о важности сохранения чистоты океанов и защиты морских млекопитающих от загрязнения.</a:t>
            </a:r>
            <a:endParaRPr lang="ru-RU" sz="2400" dirty="0">
              <a:solidFill>
                <a:prstClr val="white"/>
              </a:solidFill>
            </a:endParaRPr>
          </a:p>
        </p:txBody>
      </p:sp>
      <p:pic>
        <p:nvPicPr>
          <p:cNvPr id="15362" name="Picture 2" descr="C:\Users\LENOVO\Desktop\1\IMG_20250115_154907_1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387"/>
          <a:stretch/>
        </p:blipFill>
        <p:spPr bwMode="auto">
          <a:xfrm>
            <a:off x="107504" y="1916832"/>
            <a:ext cx="5152082" cy="44987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LENOVO\Desktop\1\IMG_20250115_155418_23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162" r="23553"/>
          <a:stretch/>
        </p:blipFill>
        <p:spPr bwMode="auto">
          <a:xfrm>
            <a:off x="5364088" y="1775862"/>
            <a:ext cx="3672408" cy="4893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1884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842493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3. Экологическая </a:t>
            </a: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акция 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lvl="0"/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-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Организация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выставки посвященной  морским млекопитающим,</a:t>
            </a:r>
            <a:endParaRPr lang="ru-RU" dirty="0"/>
          </a:p>
        </p:txBody>
      </p:sp>
      <p:pic>
        <p:nvPicPr>
          <p:cNvPr id="1026" name="Picture 2" descr="C:\Users\Gruppa 8\Downloads\IMG_20250219_091700_539.jpg"/>
          <p:cNvPicPr>
            <a:picLocks noChangeAspect="1" noChangeArrowheads="1"/>
          </p:cNvPicPr>
          <p:nvPr/>
        </p:nvPicPr>
        <p:blipFill>
          <a:blip r:embed="rId2" cstate="print"/>
          <a:srcRect l="9377" t="2406" r="14813" b="5228"/>
          <a:stretch>
            <a:fillRect/>
          </a:stretch>
        </p:blipFill>
        <p:spPr bwMode="auto">
          <a:xfrm>
            <a:off x="1763688" y="1412776"/>
            <a:ext cx="5958924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362234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6409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3. Экологическая </a:t>
            </a: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акция </a:t>
            </a:r>
            <a:endParaRPr lang="ru-RU" sz="28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lvl="0"/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-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Оформление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плаката "Всемирный день защиты морских млекопитающих" </a:t>
            </a:r>
            <a:endParaRPr lang="ru-RU" dirty="0"/>
          </a:p>
        </p:txBody>
      </p:sp>
      <p:pic>
        <p:nvPicPr>
          <p:cNvPr id="2050" name="Picture 2" descr="C:\Users\Gruppa 8\Downloads\IMG_20250219_091345_097.jpg"/>
          <p:cNvPicPr>
            <a:picLocks noChangeAspect="1" noChangeArrowheads="1"/>
          </p:cNvPicPr>
          <p:nvPr/>
        </p:nvPicPr>
        <p:blipFill>
          <a:blip r:embed="rId2" cstate="print"/>
          <a:srcRect l="9459" t="12613" r="16216" b="6306"/>
          <a:stretch>
            <a:fillRect/>
          </a:stretch>
        </p:blipFill>
        <p:spPr bwMode="auto">
          <a:xfrm>
            <a:off x="4604004" y="2132856"/>
            <a:ext cx="4312479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Gruppa 8\Downloads\IMG_20250219_090742_480.jpg"/>
          <p:cNvPicPr>
            <a:picLocks noChangeAspect="1" noChangeArrowheads="1"/>
          </p:cNvPicPr>
          <p:nvPr/>
        </p:nvPicPr>
        <p:blipFill>
          <a:blip r:embed="rId3" cstate="print"/>
          <a:srcRect l="6612" t="29752" r="12948" b="9091"/>
          <a:stretch>
            <a:fillRect/>
          </a:stretch>
        </p:blipFill>
        <p:spPr bwMode="auto">
          <a:xfrm>
            <a:off x="395537" y="1844824"/>
            <a:ext cx="3906920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649961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995" y="188640"/>
            <a:ext cx="849694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4</a:t>
            </a:r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. Заключительная этап</a:t>
            </a:r>
          </a:p>
          <a:p>
            <a:pPr marL="342900" lvl="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Подведение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итогов проекта. Обсуждение того, что дети узнали нового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.</a:t>
            </a:r>
          </a:p>
          <a:p>
            <a:pPr marL="342900" lvl="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Выставка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детских работ, посвященных морским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млекопитающим.</a:t>
            </a:r>
          </a:p>
          <a:p>
            <a:pPr marL="342900" lvl="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Презентация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проекта</a:t>
            </a:r>
            <a:endParaRPr lang="ru-RU" dirty="0"/>
          </a:p>
        </p:txBody>
      </p:sp>
      <p:pic>
        <p:nvPicPr>
          <p:cNvPr id="4098" name="Picture 2" descr="C:\Users\Gruppa 8\Downloads\IMG_20250217_101616_725.jpg"/>
          <p:cNvPicPr>
            <a:picLocks noChangeAspect="1" noChangeArrowheads="1"/>
          </p:cNvPicPr>
          <p:nvPr/>
        </p:nvPicPr>
        <p:blipFill>
          <a:blip r:embed="rId2" cstate="print"/>
          <a:srcRect l="10094" t="30409" r="11404" b="19298"/>
          <a:stretch>
            <a:fillRect/>
          </a:stretch>
        </p:blipFill>
        <p:spPr bwMode="auto">
          <a:xfrm>
            <a:off x="179512" y="2564904"/>
            <a:ext cx="8692188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160254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568952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Ожидаемые </a:t>
            </a:r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результаты:</a:t>
            </a:r>
          </a:p>
          <a:p>
            <a:pPr marL="342900" lvl="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Дети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узнают о различных видах морских млекопитающих и их роли в экосистеме.</a:t>
            </a:r>
          </a:p>
          <a:p>
            <a:pPr marL="342900" lvl="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Разовьются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навыки творчества и коллективной работы.</a:t>
            </a:r>
          </a:p>
          <a:p>
            <a:pPr marL="342900" lvl="0" indent="-342900">
              <a:buFontTx/>
              <a:buChar char="-"/>
            </a:pP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Сформируется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осознанное отношение к охране природы и защите морских животных.</a:t>
            </a:r>
          </a:p>
          <a:p>
            <a:pPr marL="342900" lvl="0" indent="-342900">
              <a:buFontTx/>
              <a:buChar char="-"/>
            </a:pP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>
              <a:buFontTx/>
              <a:buChar char="-"/>
            </a:pP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7" y="3717032"/>
            <a:ext cx="9144000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944"/>
            <a:ext cx="368300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48880"/>
            <a:ext cx="4224697" cy="2415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043" y="3933056"/>
            <a:ext cx="5122890" cy="307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062040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Заключение</a:t>
            </a:r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: </a:t>
            </a:r>
          </a:p>
          <a:p>
            <a:pPr lvl="0"/>
            <a:r>
              <a:rPr lang="ru-RU" sz="2000" b="1" dirty="0" smtClean="0">
                <a:solidFill>
                  <a:srgbClr val="002060"/>
                </a:solidFill>
                <a:ea typeface="Calibri"/>
                <a:cs typeface="Times New Roman"/>
              </a:rPr>
              <a:t>Краткосрочный </a:t>
            </a:r>
            <a:r>
              <a:rPr lang="ru-RU" sz="2000" b="1" dirty="0">
                <a:solidFill>
                  <a:srgbClr val="002060"/>
                </a:solidFill>
                <a:ea typeface="Calibri"/>
                <a:cs typeface="Times New Roman"/>
              </a:rPr>
              <a:t>экологический проект «Морские млекопитающие» помог детям узнать больше об этих удивительных животных и их важной роли в экосистемах. Занятия и мероприятия позволили ребятам почувствовать себя исследователями природы и развить чувство ответственности за окружающую среду </a:t>
            </a:r>
            <a:endParaRPr lang="ru-RU" sz="2000" dirty="0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895" y="4221088"/>
            <a:ext cx="3331617" cy="1840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345" y="1940917"/>
            <a:ext cx="237807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2208710"/>
            <a:ext cx="6768752" cy="33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91894"/>
            <a:ext cx="4060825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862971"/>
            <a:ext cx="3170237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48256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908720"/>
            <a:ext cx="9865096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749" y="-380033"/>
            <a:ext cx="5667251" cy="425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50331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272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ea typeface="Calibri"/>
                <a:cs typeface="Times New Roman"/>
              </a:rPr>
              <a:t>Цель проекта: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830615"/>
            <a:ext cx="842493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002060"/>
                </a:solidFill>
                <a:ea typeface="Calibri"/>
                <a:cs typeface="Times New Roman"/>
              </a:rPr>
              <a:t>- Познакомить </a:t>
            </a:r>
            <a:r>
              <a:rPr lang="ru-RU" sz="2500" b="1" dirty="0">
                <a:solidFill>
                  <a:srgbClr val="002060"/>
                </a:solidFill>
                <a:ea typeface="Calibri"/>
                <a:cs typeface="Times New Roman"/>
              </a:rPr>
              <a:t>детей старшего дошкольного возраста с морскими млекопитающими, их образом жизни и значением для экосистемы океана. Развивать у детей чувство ответственности за природу и бережного отношения к животным.</a:t>
            </a:r>
            <a:endParaRPr lang="ru-RU" sz="2500" b="1" dirty="0">
              <a:solidFill>
                <a:srgbClr val="002060"/>
              </a:solidFill>
            </a:endParaRPr>
          </a:p>
        </p:txBody>
      </p:sp>
      <p:sp>
        <p:nvSpPr>
          <p:cNvPr id="4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926" y="2636912"/>
            <a:ext cx="5515074" cy="4016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558" b="13774"/>
          <a:stretch/>
        </p:blipFill>
        <p:spPr bwMode="auto">
          <a:xfrm>
            <a:off x="-108520" y="2996952"/>
            <a:ext cx="4239111" cy="447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47171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627" y="26064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  <a:t>Задачи проекта:</a:t>
            </a:r>
            <a:br>
              <a:rPr lang="ru-RU" sz="3600" b="1" dirty="0">
                <a:solidFill>
                  <a:srgbClr val="C00000"/>
                </a:solidFill>
                <a:ea typeface="Calibri"/>
                <a:cs typeface="Times New Roman"/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860812"/>
            <a:ext cx="8885603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Times New Roman"/>
              </a:rPr>
              <a:t>1. </a:t>
            </a:r>
            <a:r>
              <a:rPr lang="ru-RU" sz="2000" b="1" dirty="0" smtClean="0">
                <a:solidFill>
                  <a:srgbClr val="002060"/>
                </a:solidFill>
                <a:ea typeface="Times New Roman"/>
              </a:rPr>
              <a:t>Формирование </a:t>
            </a:r>
            <a:r>
              <a:rPr lang="ru-RU" sz="2000" b="1" dirty="0">
                <a:solidFill>
                  <a:srgbClr val="002060"/>
                </a:solidFill>
                <a:ea typeface="Times New Roman"/>
              </a:rPr>
              <a:t>знаний о морских млекопитающих через рассказы, игры и творческие задания.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Times New Roman"/>
              </a:rPr>
              <a:t>2. Формирование у детей знаний о последствиях человеческой деятельности для морских млекопитающих.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Times New Roman"/>
              </a:rPr>
              <a:t>3. Привлечение внимания детей к проблемам загрязнения морей и океанов.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Times New Roman"/>
              </a:rPr>
              <a:t>4. Развитие познавательной активности и интереса к природе.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Times New Roman"/>
              </a:rPr>
              <a:t>5. Воспитание экологической культуры и любви к окружающей среде.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Times New Roman"/>
              </a:rPr>
              <a:t>6. Стимулирование творческих способностей детей через создание поделок и рисунков.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Times New Roman"/>
              </a:rPr>
              <a:t>7. Создание творческих работ (рисунков, поделок) на тему морских млекопитающих.</a:t>
            </a:r>
          </a:p>
          <a:p>
            <a:pPr>
              <a:spcAft>
                <a:spcPts val="0"/>
              </a:spcAft>
            </a:pPr>
            <a:endParaRPr lang="ru-RU" sz="2800" b="1" dirty="0">
              <a:solidFill>
                <a:srgbClr val="002060"/>
              </a:solidFill>
              <a:ea typeface="Times New Roman"/>
            </a:endParaRPr>
          </a:p>
          <a:p>
            <a:pPr>
              <a:spcAft>
                <a:spcPts val="0"/>
              </a:spcAft>
            </a:pPr>
            <a:endParaRPr lang="ru-RU" sz="2800" b="1" dirty="0">
              <a:solidFill>
                <a:srgbClr val="002060"/>
              </a:solidFill>
              <a:ea typeface="Times New Roman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28" y="4437112"/>
            <a:ext cx="8730276" cy="2545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24422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40989" y="14298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C00000"/>
                </a:solidFill>
                <a:ea typeface="Times New Roman"/>
              </a:rPr>
              <a:t>Актуальность: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3" y="804279"/>
            <a:ext cx="843546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0"/>
              </a:spcAft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Сохранение биоразнообразия: </a:t>
            </a:r>
          </a:p>
          <a:p>
            <a:pPr marL="342900" indent="-342900">
              <a:spcAft>
                <a:spcPts val="0"/>
              </a:spcAft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Угрозы </a:t>
            </a:r>
            <a:r>
              <a:rPr lang="ru-RU" sz="2400" b="1" dirty="0">
                <a:solidFill>
                  <a:srgbClr val="002060"/>
                </a:solidFill>
                <a:ea typeface="Times New Roman"/>
              </a:rPr>
              <a:t>для морских </a:t>
            </a: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млекопитающих</a:t>
            </a:r>
          </a:p>
          <a:p>
            <a:pPr marL="342900" indent="-342900">
              <a:spcAft>
                <a:spcPts val="0"/>
              </a:spcAft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Роль образования </a:t>
            </a:r>
          </a:p>
          <a:p>
            <a:pPr marL="342900" indent="-342900">
              <a:spcAft>
                <a:spcPts val="0"/>
              </a:spcAft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Влияние </a:t>
            </a:r>
            <a:r>
              <a:rPr lang="ru-RU" sz="2400" b="1" dirty="0">
                <a:solidFill>
                  <a:srgbClr val="002060"/>
                </a:solidFill>
                <a:ea typeface="Times New Roman"/>
              </a:rPr>
              <a:t>на </a:t>
            </a: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общество</a:t>
            </a: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Таким </a:t>
            </a:r>
            <a:r>
              <a:rPr lang="ru-RU" sz="2400" b="1" dirty="0">
                <a:solidFill>
                  <a:srgbClr val="002060"/>
                </a:solidFill>
                <a:ea typeface="Times New Roman"/>
              </a:rPr>
              <a:t>образом, проект "Морские млекопитающие" актуален благодаря своей способности влиять на развитие экологической культуры, воспитание активных граждан и сохранение биологического разнообразия нашей планеты.</a:t>
            </a:r>
          </a:p>
          <a:p>
            <a:pPr>
              <a:spcAft>
                <a:spcPts val="0"/>
              </a:spcAft>
            </a:pPr>
            <a:endParaRPr lang="ru-RU" sz="1600" b="1" dirty="0">
              <a:solidFill>
                <a:srgbClr val="002060"/>
              </a:solidFill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b="1" dirty="0" smtClean="0">
                <a:solidFill>
                  <a:srgbClr val="002060"/>
                </a:solidFill>
                <a:ea typeface="Times New Roman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Arial"/>
                <a:ea typeface="Times New Roman"/>
              </a:rPr>
              <a:t>   </a:t>
            </a:r>
            <a:endParaRPr lang="ru-RU" sz="1600" b="1" dirty="0">
              <a:solidFill>
                <a:srgbClr val="002060"/>
              </a:solidFill>
              <a:ea typeface="Times New Roman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639" y="5514085"/>
            <a:ext cx="2463361" cy="1317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758941"/>
            <a:ext cx="2689912" cy="207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37" r="54511" b="23089"/>
          <a:stretch/>
        </p:blipFill>
        <p:spPr bwMode="auto">
          <a:xfrm>
            <a:off x="2689912" y="3490851"/>
            <a:ext cx="3990727" cy="3667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48153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18" y="11663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ea typeface="Times New Roman"/>
              </a:rPr>
              <a:t>Этапы реализации </a:t>
            </a:r>
            <a:r>
              <a:rPr lang="ru-RU" sz="3200" b="1" dirty="0" smtClean="0">
                <a:solidFill>
                  <a:srgbClr val="C00000"/>
                </a:solidFill>
                <a:ea typeface="Times New Roman"/>
              </a:rPr>
              <a:t>проекта</a:t>
            </a:r>
            <a:endParaRPr lang="ru-RU" sz="3200" dirty="0">
              <a:solidFill>
                <a:srgbClr val="C00000"/>
              </a:solidFill>
              <a:ea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7351" y="689428"/>
            <a:ext cx="8712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1</a:t>
            </a:r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. Вводная </a:t>
            </a: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часть</a:t>
            </a:r>
          </a:p>
          <a:p>
            <a:pPr lvl="0"/>
            <a:r>
              <a:rPr lang="ru-RU" sz="2800" b="1" dirty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a typeface="Calibri"/>
                <a:cs typeface="Times New Roman"/>
              </a:rPr>
              <a:t>  -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Рассказ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о морских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млекопитающих</a:t>
            </a:r>
          </a:p>
          <a:p>
            <a:pPr lvl="0"/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a typeface="Calibri"/>
                <a:cs typeface="Times New Roman"/>
              </a:rPr>
              <a:t>-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Чтение книг и сказок о морских животных.</a:t>
            </a:r>
            <a:b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</a:br>
            <a:endParaRPr lang="ru-RU" sz="2400" dirty="0" smtClean="0"/>
          </a:p>
          <a:p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</a:p>
          <a:p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05" t="330" r="3703" b="50355"/>
          <a:stretch/>
        </p:blipFill>
        <p:spPr bwMode="auto">
          <a:xfrm>
            <a:off x="1115616" y="2132856"/>
            <a:ext cx="6780278" cy="4521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82869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5689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1. Вводная часть</a:t>
            </a:r>
          </a:p>
          <a:p>
            <a:pPr lvl="0"/>
            <a:r>
              <a:rPr lang="ru-RU" sz="2800" b="1" dirty="0">
                <a:solidFill>
                  <a:srgbClr val="002060"/>
                </a:solidFill>
                <a:ea typeface="Calibri"/>
                <a:cs typeface="Times New Roman"/>
              </a:rPr>
              <a:t> -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Изучение 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среды обитания морских млекопитающих, роли в экосистеме и угроз, с которыми они сталкиваются. </a:t>
            </a:r>
            <a:b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</a:b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 descr="C:\Users\Gruppa 8\Desktop\рабочяя подгот. 4\фото 4 группа\фото старшая 4\весна 2024\IMG_20240320_154251.jpg"/>
          <p:cNvPicPr>
            <a:picLocks noChangeAspect="1" noChangeArrowheads="1"/>
          </p:cNvPicPr>
          <p:nvPr/>
        </p:nvPicPr>
        <p:blipFill>
          <a:blip r:embed="rId2" cstate="print"/>
          <a:srcRect t="2128" r="4492" b="17730"/>
          <a:stretch>
            <a:fillRect/>
          </a:stretch>
        </p:blipFill>
        <p:spPr bwMode="auto">
          <a:xfrm>
            <a:off x="3923928" y="1628800"/>
            <a:ext cx="4336672" cy="4851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558" b="13774"/>
          <a:stretch/>
        </p:blipFill>
        <p:spPr bwMode="auto">
          <a:xfrm>
            <a:off x="0" y="2384902"/>
            <a:ext cx="4239111" cy="447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66081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805" y="188639"/>
            <a:ext cx="856895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C00000"/>
                </a:solidFill>
                <a:ea typeface="Calibri"/>
                <a:cs typeface="Times New Roman"/>
              </a:rPr>
              <a:t>2</a:t>
            </a:r>
            <a:r>
              <a:rPr lang="ru-RU" sz="2800" b="1" dirty="0">
                <a:solidFill>
                  <a:srgbClr val="C00000"/>
                </a:solidFill>
                <a:ea typeface="Calibri"/>
                <a:cs typeface="Times New Roman"/>
              </a:rPr>
              <a:t>. Практическая деятельность</a:t>
            </a:r>
          </a:p>
          <a:p>
            <a:pPr lvl="0"/>
            <a:r>
              <a:rPr lang="ru-RU" sz="2800" b="1" dirty="0">
                <a:solidFill>
                  <a:srgbClr val="002060"/>
                </a:solidFill>
                <a:ea typeface="Calibri"/>
                <a:cs typeface="Times New Roman"/>
              </a:rPr>
              <a:t> - </a:t>
            </a:r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Создание </a:t>
            </a: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поделок из природных материалов (ракушек, камушков), бумаги и пластилина в виде морских обитателей.</a:t>
            </a:r>
            <a:endParaRPr lang="ru-RU" dirty="0"/>
          </a:p>
        </p:txBody>
      </p:sp>
      <p:pic>
        <p:nvPicPr>
          <p:cNvPr id="12290" name="Picture 2" descr="C:\Users\LENOVO\Desktop\1\IMG_20250211_102816_16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383" r="2544" b="9469"/>
          <a:stretch/>
        </p:blipFill>
        <p:spPr bwMode="auto">
          <a:xfrm>
            <a:off x="107504" y="1700808"/>
            <a:ext cx="3872679" cy="2448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LENOVO\Desktop\1\IMG_20250211_104452_8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48" t="19470" r="8864" b="13537"/>
          <a:stretch/>
        </p:blipFill>
        <p:spPr bwMode="auto">
          <a:xfrm>
            <a:off x="107504" y="4149080"/>
            <a:ext cx="4490621" cy="2567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Gruppa 8\Downloads\IMG_20250217_101246_2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580795"/>
            <a:ext cx="3816424" cy="5088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56775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LENOVO\Desktop\1\IMG_20241203_155346_13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06" t="20856" r="4377" b="21517"/>
          <a:stretch/>
        </p:blipFill>
        <p:spPr bwMode="auto">
          <a:xfrm>
            <a:off x="251519" y="260648"/>
            <a:ext cx="4053813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Gruppa 8\Downloads\IMG_20250217_101011_922.jpg"/>
          <p:cNvPicPr>
            <a:picLocks noChangeAspect="1" noChangeArrowheads="1"/>
          </p:cNvPicPr>
          <p:nvPr/>
        </p:nvPicPr>
        <p:blipFill>
          <a:blip r:embed="rId3" cstate="print"/>
          <a:srcRect l="8889" t="13333" r="4444"/>
          <a:stretch>
            <a:fillRect/>
          </a:stretch>
        </p:blipFill>
        <p:spPr bwMode="auto">
          <a:xfrm>
            <a:off x="4499992" y="548680"/>
            <a:ext cx="4464496" cy="5952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Gruppa 8\Downloads\IMG_20250219_080744_759.jpg"/>
          <p:cNvPicPr>
            <a:picLocks noChangeAspect="1" noChangeArrowheads="1"/>
          </p:cNvPicPr>
          <p:nvPr/>
        </p:nvPicPr>
        <p:blipFill>
          <a:blip r:embed="rId4" cstate="print"/>
          <a:srcRect l="1705" t="13636" r="11364" b="2273"/>
          <a:stretch>
            <a:fillRect/>
          </a:stretch>
        </p:blipFill>
        <p:spPr bwMode="auto">
          <a:xfrm>
            <a:off x="251520" y="3796100"/>
            <a:ext cx="3960440" cy="2873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75529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12" r="5957" b="18785"/>
          <a:stretch/>
        </p:blipFill>
        <p:spPr bwMode="auto">
          <a:xfrm>
            <a:off x="0" y="620688"/>
            <a:ext cx="4620991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Gruppa 8\Downloads\IMG_20250217_101449_617.jpg"/>
          <p:cNvPicPr>
            <a:picLocks noChangeAspect="1" noChangeArrowheads="1"/>
          </p:cNvPicPr>
          <p:nvPr/>
        </p:nvPicPr>
        <p:blipFill>
          <a:blip r:embed="rId3" cstate="print"/>
          <a:srcRect l="4297" t="2854" r="1953" b="272"/>
          <a:stretch>
            <a:fillRect/>
          </a:stretch>
        </p:blipFill>
        <p:spPr bwMode="auto">
          <a:xfrm rot="16200000">
            <a:off x="3959932" y="1232756"/>
            <a:ext cx="5760641" cy="4248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3600400" cy="2779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546105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3149</TotalTime>
  <Words>420</Words>
  <Application>Microsoft Office PowerPoint</Application>
  <PresentationFormat>Экран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Муниципальное бюджетное общеобразовательное учреждение «Средняя общеобразовательная школа №5» дошкольные группы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Atlas</dc:creator>
  <cp:lastModifiedBy>Gruppa 8</cp:lastModifiedBy>
  <cp:revision>282</cp:revision>
  <dcterms:created xsi:type="dcterms:W3CDTF">2017-09-18T21:11:26Z</dcterms:created>
  <dcterms:modified xsi:type="dcterms:W3CDTF">2025-02-19T08:34:51Z</dcterms:modified>
</cp:coreProperties>
</file>