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7" r:id="rId2"/>
    <p:sldId id="258" r:id="rId3"/>
    <p:sldId id="275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8CBC0-E1B0-480B-9BBB-B3638C38B4D4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DC40D-9E10-45DD-8AF2-BF827992E0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68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880EC0-E2A1-4EF4-BF30-77A24FA8663F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bosonogoe.ru/uploads/images/9/c/c/3/618/ab0095b45c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nizrp.narod.ru/pics/09054233bcc.jp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6" name="Picture 5" descr="Картинка 81 из 2180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88913"/>
            <a:ext cx="4310063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7" descr="Картинка 79 из 2180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14290"/>
            <a:ext cx="3989387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1943_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26" y="116632"/>
            <a:ext cx="9026570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115616" y="0"/>
            <a:ext cx="8028384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Героические подвиги бойцов </a:t>
            </a:r>
            <a:b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379 стрелковой дивизии </a:t>
            </a:r>
            <a:endParaRPr lang="ru-RU" sz="3600" dirty="0"/>
          </a:p>
        </p:txBody>
      </p:sp>
      <p:pic>
        <p:nvPicPr>
          <p:cNvPr id="15363" name="Picture 3" descr="H:\22.01 2022\20220121_11490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 t="20168" b="21008"/>
          <a:stretch>
            <a:fillRect/>
          </a:stretch>
        </p:blipFill>
        <p:spPr>
          <a:xfrm>
            <a:off x="971600" y="1112838"/>
            <a:ext cx="7324725" cy="5745162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447800"/>
            <a:ext cx="5105400" cy="4229100"/>
          </a:xfrm>
        </p:spPr>
        <p:txBody>
          <a:bodyPr>
            <a:normAutofit fontScale="92500" lnSpcReduction="10000"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Телефонист взвода связи 1-го стрелкового батальона 1253-го стрелкового полка (379-я стрелковая дивизия) красноармеец Н. Е. Литвиненко 31 января 1944 года северо-западнее города Невель Псковской области под огнём противника устранил свыше двадцати порывов на линии связи.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543800" cy="91440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Героические подвиги бойцов 379 стрелковой дивизии </a:t>
            </a:r>
          </a:p>
        </p:txBody>
      </p:sp>
      <p:pic>
        <p:nvPicPr>
          <p:cNvPr id="16388" name="Рисунок 3" descr="C:\Documents and Settings\kosta\Рабочий стол\литвиненк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1600200"/>
            <a:ext cx="33020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81400" y="1371600"/>
            <a:ext cx="5181600" cy="45339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28600" y="141277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 мужество и отвагу, проявленные в боях, </a:t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9 февраля 1944 года красноармеец </a:t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Литвиненко Николай Евгеньевич </a:t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награждён орденом Славы III степени (№ 15200). Впоследствии стал Полным Кавалером Ордена Славы (4 ордена).</a:t>
            </a:r>
            <a:endParaRPr lang="ru-RU" sz="2800" b="1" dirty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17412" name="Рисунок 3" descr="C:\Documents and Settings\kosta\Рабочий стол\лти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1524" y="2852936"/>
            <a:ext cx="6400800" cy="379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8435" name="Picture 2" descr="G:\1253 знамя\полк\трофимов\могила Трофимова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2997200"/>
            <a:ext cx="2895600" cy="3860800"/>
          </a:xfr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>
          <a:xfrm>
            <a:off x="3657600" y="228600"/>
            <a:ext cx="5486400" cy="6440760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Указом Президиума Верховного Совета СССР от 4 июня 1944 года за исключительное мужество и отвагу, проявленные в боях против немецко-фашистских захватчиков, красноармейцу Трофимову Владимиру Васильевичу присвоено звание Героя Советского Союза (посмертно).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В Красной Армии с 1943 года.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Учился в Куйбышевском пехотном училище.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Трофимов отличился 19 января 1944 года в бою за деревню </a:t>
            </a:r>
            <a:r>
              <a:rPr lang="ru-RU" sz="2000" b="1" dirty="0" err="1" smtClean="0">
                <a:effectLst/>
                <a:latin typeface="Times New Roman" pitchFamily="18" charset="0"/>
                <a:cs typeface="Times New Roman" pitchFamily="18" charset="0"/>
              </a:rPr>
              <a:t>Батово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effectLst/>
                <a:latin typeface="Times New Roman" pitchFamily="18" charset="0"/>
                <a:cs typeface="Times New Roman" pitchFamily="18" charset="0"/>
              </a:rPr>
              <a:t>Новосокольнического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района Псковской области. Первым ворвался в траншею противника, уничтожил 11 фашистов.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Погиб в этом бою, заслонив собой командира роты.</a:t>
            </a:r>
            <a:b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Похоронен в деревне </a:t>
            </a:r>
            <a:r>
              <a:rPr lang="ru-RU" sz="2000" b="1" dirty="0" err="1" smtClean="0">
                <a:effectLst/>
                <a:latin typeface="Times New Roman" pitchFamily="18" charset="0"/>
                <a:cs typeface="Times New Roman" pitchFamily="18" charset="0"/>
              </a:rPr>
              <a:t>Маево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effectLst/>
                <a:latin typeface="Times New Roman" pitchFamily="18" charset="0"/>
                <a:cs typeface="Times New Roman" pitchFamily="18" charset="0"/>
              </a:rPr>
              <a:t>Новосокольнического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района Псковской области. </a:t>
            </a:r>
          </a:p>
          <a:p>
            <a:pPr algn="ctr">
              <a:defRPr/>
            </a:pPr>
            <a:endParaRPr lang="ru-RU" sz="1800" dirty="0"/>
          </a:p>
        </p:txBody>
      </p:sp>
      <p:pic>
        <p:nvPicPr>
          <p:cNvPr id="18437" name="Рисунок 6" descr="C:\Documents and Settings\GA-EP41T-UD3L\Рабочий стол\трофим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2209800" cy="290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7" descr="C:\Documents and Settings\GA-EP41T-UD3L\Рабочий стол\Hero of the Soviet Union medal - Трофимов, Владимир Васильевич (Герой Советского Союза) — Википедия_files\Hero_of_the_Soviet_Union_meda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097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99" y="260648"/>
            <a:ext cx="8604448" cy="136815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Героические подвиги бойцов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379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стрелковой дивизии </a:t>
            </a:r>
            <a:endParaRPr lang="ru-RU" dirty="0"/>
          </a:p>
        </p:txBody>
      </p:sp>
      <p:pic>
        <p:nvPicPr>
          <p:cNvPr id="19460" name="Содержимое 4" descr="C:\Documents and Settings\kosta\Рабочий стол\Truhin_Srg_Krl_pkos4.jpg"/>
          <p:cNvPicPr>
            <a:picLocks noGrp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797970" y="1876369"/>
            <a:ext cx="2494109" cy="377190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5076056" y="1876369"/>
            <a:ext cx="3898776" cy="4533900"/>
          </a:xfrm>
        </p:spPr>
        <p:txBody>
          <a:bodyPr>
            <a:normAutofit fontScale="92500" lnSpcReduction="20000"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Трухин Сергей Кириллович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15.09.1914 - 27.03.1986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Полный кавалер ордена Славы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Помощник командира взвода пешей разведки 1253-го стрелкового полка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5" name="Рисунок 4" descr="C:\Documents and Settings\kosta\Рабочий стол\трухин 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76369"/>
            <a:ext cx="28003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27531" y="1600200"/>
            <a:ext cx="9144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29 апреля 2015 года в Волжской школе состоялась встреча с </a:t>
            </a:r>
            <a:b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Куценко  Владимиром Васильевичем, сыном начальника политического отдела 379 </a:t>
            </a:r>
            <a:r>
              <a:rPr lang="ru-RU" sz="2400" b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Режицко-Волгинской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дивизи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Куценко Василия  Ильича 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724400" y="1676400"/>
            <a:ext cx="4038600" cy="4533900"/>
          </a:xfrm>
        </p:spPr>
        <p:txBody>
          <a:bodyPr/>
          <a:lstStyle/>
          <a:p>
            <a:pPr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2" descr="C:\Documents and Settings\17 декабря 2016\Рабочий стол\полк ленинград\фото встреча с куценковым\P102065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457031" y="1888332"/>
            <a:ext cx="3273425" cy="2455068"/>
          </a:xfrm>
          <a:noFill/>
        </p:spPr>
      </p:pic>
      <p:pic>
        <p:nvPicPr>
          <p:cNvPr id="20485" name="Picture 2" descr="C:\Documents and Settings\17 декабря 2016\Рабочий стол\полк ленинград\фото встреча с куценковым\P10206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4343400"/>
            <a:ext cx="38242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4" descr="H:\22.01 2022\20220121_124403.jpg"/>
          <p:cNvPicPr>
            <a:picLocks noChangeAspect="1" noChangeArrowheads="1"/>
          </p:cNvPicPr>
          <p:nvPr/>
        </p:nvPicPr>
        <p:blipFill>
          <a:blip r:embed="rId5"/>
          <a:srcRect l="5975" t="31367" r="11006" b="21461"/>
          <a:stretch>
            <a:fillRect/>
          </a:stretch>
        </p:blipFill>
        <p:spPr bwMode="auto">
          <a:xfrm>
            <a:off x="179512" y="2852936"/>
            <a:ext cx="492918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воин-фронтовая газета дивизии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7" name="Picture 2" descr="H:\22.01 2022\20220121_12452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215130" y="3143300"/>
            <a:ext cx="2570963" cy="3429000"/>
          </a:xfr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>
          <a:xfrm>
            <a:off x="5262736" y="404664"/>
            <a:ext cx="3657600" cy="4525963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1508" name="Picture 2" descr="H:\22.01 2022\20220121_1154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4489" y="1484784"/>
            <a:ext cx="34004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3" descr="H:\22.01 2022\20220121_115504.jpg"/>
          <p:cNvPicPr>
            <a:picLocks noChangeAspect="1" noChangeArrowheads="1"/>
          </p:cNvPicPr>
          <p:nvPr/>
        </p:nvPicPr>
        <p:blipFill>
          <a:blip r:embed="rId4"/>
          <a:srcRect r="23810"/>
          <a:stretch>
            <a:fillRect/>
          </a:stretch>
        </p:blipFill>
        <p:spPr bwMode="auto">
          <a:xfrm>
            <a:off x="2555776" y="2060848"/>
            <a:ext cx="25908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0" y="228600"/>
            <a:ext cx="5410200" cy="6512768"/>
          </a:xfrm>
        </p:spPr>
        <p:txBody>
          <a:bodyPr>
            <a:normAutofit fontScale="92500"/>
          </a:bodyPr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ru-RU" sz="3000" b="1" dirty="0" smtClean="0">
                <a:effectLst/>
                <a:latin typeface="Times New Roman" pitchFamily="18" charset="0"/>
                <a:cs typeface="Times New Roman" pitchFamily="18" charset="0"/>
              </a:rPr>
              <a:t>Медаль «За оборону Ленинграда»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3000" b="1" dirty="0" smtClean="0">
                <a:effectLst/>
                <a:latin typeface="Times New Roman" pitchFamily="18" charset="0"/>
                <a:cs typeface="Times New Roman" pitchFamily="18" charset="0"/>
              </a:rPr>
              <a:t> учреждена Указом Президиума Верховного Совета СССР от 22 декабря 1942 года 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3000" b="1" dirty="0" smtClean="0">
                <a:effectLst/>
                <a:latin typeface="Times New Roman" pitchFamily="18" charset="0"/>
                <a:cs typeface="Times New Roman" pitchFamily="18" charset="0"/>
              </a:rPr>
              <a:t>Медалью награждаются все участники обороны Ленинграда.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3000" b="1" dirty="0" smtClean="0">
                <a:effectLst/>
                <a:latin typeface="Times New Roman" pitchFamily="18" charset="0"/>
                <a:cs typeface="Times New Roman" pitchFamily="18" charset="0"/>
              </a:rPr>
              <a:t>На 1985 год медалью 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3000" b="1" dirty="0" smtClean="0">
                <a:effectLst/>
                <a:latin typeface="Times New Roman" pitchFamily="18" charset="0"/>
                <a:cs typeface="Times New Roman" pitchFamily="18" charset="0"/>
              </a:rPr>
              <a:t>«За оборону Ленинграда» награждено около 1.470.000 человек. Среди них 15000 блокадных  детей и подростков</a:t>
            </a:r>
          </a:p>
          <a:p>
            <a:pPr marL="0" indent="0" algn="ctr">
              <a:defRPr/>
            </a:pPr>
            <a:endParaRPr lang="ru-RU" dirty="0" smtClean="0"/>
          </a:p>
          <a:p>
            <a:pPr marL="0" indent="0" algn="ctr">
              <a:defRPr/>
            </a:pPr>
            <a:endParaRPr lang="ru-RU" dirty="0"/>
          </a:p>
        </p:txBody>
      </p:sp>
      <p:pic>
        <p:nvPicPr>
          <p:cNvPr id="22532" name="Picture 4" descr="C:\Documents and Settings\17 декабря 2016\Рабочий стол\медаль.pn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315782" y="658813"/>
            <a:ext cx="2700261" cy="34321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304800" y="304800"/>
            <a:ext cx="86106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Те, кто освобождал блокадный Ленинград, были обычными людьми. </a:t>
            </a:r>
          </a:p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Они сумели совершить невозможное - пережить настоящий ад и защитить город. </a:t>
            </a:r>
          </a:p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И не только защитить, но и остаться людьми. </a:t>
            </a:r>
          </a:p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Они уходят, и вместе с ними уходит история. </a:t>
            </a:r>
          </a:p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От нас зависит, чтобы она не ушла </a:t>
            </a:r>
          </a:p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навсегда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 Фото 33. Самой страшной оказалась зима 1942 года. Только военно- автомобильная дорога, проложенная по льду Ладожского озера помогла выжить людям. 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4038600" y="2590800"/>
            <a:ext cx="4876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8" y="1322388"/>
            <a:ext cx="92964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8 сентября 1941 года началась 900-дневная блокада Ленинграда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годы блокады погибло по разным данным от 400 тыс. до 1 млн. человек. Причем только 3% из них от бомбежек, артобстрелов и т.д., а остальные 97% от голода.</a:t>
            </a:r>
            <a:b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7" descr=" Фото 34. Эта дорога спасла от голода многих ленинградцев. На таких машинах перевозили хлеб по льду озера. 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4114800"/>
            <a:ext cx="4038600" cy="1949450"/>
          </a:xfr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>
          <a:xfrm>
            <a:off x="304800" y="2514600"/>
            <a:ext cx="3429000" cy="1752600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Дорога  жизни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524000"/>
            <a:ext cx="45720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7159"/>
            <a:ext cx="9144000" cy="696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Боевые знамёна 379 стрелковой </a:t>
            </a:r>
            <a:r>
              <a:rPr lang="ru-RU" sz="3600" b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Режицко-Волгинской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дивизии </a:t>
            </a:r>
          </a:p>
        </p:txBody>
      </p:sp>
      <p:pic>
        <p:nvPicPr>
          <p:cNvPr id="6147" name="Picture 4" descr="G:\1253 знамя\знамя 1\DSC0494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932040" y="1440019"/>
            <a:ext cx="3600400" cy="5417982"/>
          </a:xfrm>
          <a:noFill/>
        </p:spPr>
      </p:pic>
      <p:pic>
        <p:nvPicPr>
          <p:cNvPr id="6148" name="Picture 5" descr="H:\22.01 2022\20220121_12462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827584" y="1473277"/>
            <a:ext cx="4114800" cy="5373216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907360"/>
          </a:xfrm>
        </p:spPr>
        <p:txBody>
          <a:bodyPr>
            <a:normAutofit fontScale="92500" lnSpcReduction="20000"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14-15 августа 1941года в городе Кунгур Пермской области формируется дивизия, которая состояла из 4 полков: стрелковые 1253, 1255,1257 и 934 артиллерийский полк,658 отдельный зенитный артдивизион, </a:t>
            </a:r>
          </a:p>
          <a:p>
            <a:pPr>
              <a:buFont typeface="Wingdings" pitchFamily="2" charset="2"/>
              <a:buNone/>
              <a:defRPr/>
            </a:pPr>
            <a:endParaRPr lang="ru-RU" sz="2400" b="1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отдельный дивизион 120-миллиметровых минометов,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433 отдельная разведывательная мотострелковая рота,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822 отдельный батальон связи,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434 отдельный сапёрный батальон,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490 отдельная рота химической защиты,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486 отдельная автотранспортная рота,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456 отдельный медико-санитарный батальон,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255 полевая хлебопекарня,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гурт скота,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ветеринарный лазарет,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744 полевая касса госбанка,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1445 полевая почтовая станция,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особый отдел НКВД.</a:t>
            </a:r>
          </a:p>
          <a:p>
            <a:pPr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379 стрелковая дивизия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Содержимое 3" descr="DSC0091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3872"/>
            <a:ext cx="6067935" cy="683412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018" y="764704"/>
            <a:ext cx="3058941" cy="5943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конце декабря 1942 года вся 379 стрелковая дивизия была переброшена по железной дороге 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Волховский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фронт, где в составе второй ударной армии полк принимал участие в прорыве блокады Ленинграда. 12 января 1943 года  полк вступил в бой у знаменитых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Сенявинских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высот, ведя бой за рабочий посёлок № 7 вблизи Ладожского озера, далее - за деревню Вороново и другие деревни Ленинградской области.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220" name="Picture 2" descr="C:\Documents and Settings\17 декабря 2016\Рабочий стол\img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7400" y="304800"/>
            <a:ext cx="3048000" cy="6096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Здесь шли упорные бои, в результате которых в 1943 году Ленинградский 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Волховский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фронты соединились. Блокада Ленинграда была прорвана.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4" name="Picture 2" descr="C:\Documents and Settings\17 декабря 2016\Рабочий стол\img32.jpg"/>
          <p:cNvPicPr>
            <a:picLocks noChangeAspect="1" noChangeArrowheads="1"/>
          </p:cNvPicPr>
          <p:nvPr/>
        </p:nvPicPr>
        <p:blipFill>
          <a:blip r:embed="rId2"/>
          <a:srcRect l="15625" t="4443" r="12500" b="3333"/>
          <a:stretch>
            <a:fillRect/>
          </a:stretch>
        </p:blipFill>
        <p:spPr bwMode="auto">
          <a:xfrm>
            <a:off x="381000" y="228600"/>
            <a:ext cx="52578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 12-го января 1943-го года  379 стрелковая дивизия участвует в прорыве блокады Ленинграда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556792"/>
            <a:ext cx="4648200" cy="453390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декабря 1943 г. 30-й гвардейский тяжелый танковый полк прорыва получил боевое распоряжение штаба 96-го стрелкового корпуса - занять исходные позиции для поддержки наступления 379-й стрелковой дивизии. </a:t>
            </a:r>
          </a:p>
          <a:p>
            <a:pPr>
              <a:defRPr/>
            </a:pPr>
            <a:endParaRPr lang="ru-RU" b="1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6" descr="1943_15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220072" y="2204864"/>
            <a:ext cx="3273425" cy="225930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482</Words>
  <Application>Microsoft Office PowerPoint</Application>
  <PresentationFormat>Экран (4:3)</PresentationFormat>
  <Paragraphs>50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Базовая</vt:lpstr>
      <vt:lpstr>Презентация PowerPoint</vt:lpstr>
      <vt:lpstr> 8 сентября 1941 года началась 900-дневная блокада Ленинграда За годы блокады погибло по разным данным от 400 тыс. до 1 млн. человек. Причем только 3% из них от бомбежек, артобстрелов и т.д., а остальные 97% от голода. </vt:lpstr>
      <vt:lpstr>Презентация PowerPoint</vt:lpstr>
      <vt:lpstr>Боевые знамёна 379 стрелковой Режицко-Волгинской дивизии </vt:lpstr>
      <vt:lpstr>379 стрелковая дивизия</vt:lpstr>
      <vt:lpstr>В конце декабря 1942 года вся 379 стрелковая дивизия была переброшена по железной дороге на Волховский фронт, где в составе второй ударной армии полк принимал участие в прорыве блокады Ленинграда. 12 января 1943 года  полк вступил в бой у знаменитых Сенявинских высот, ведя бой за рабочий посёлок № 7 вблизи Ладожского озера, далее - за деревню Вороново и другие деревни Ленинградской области.  </vt:lpstr>
      <vt:lpstr>Презентация PowerPoint</vt:lpstr>
      <vt:lpstr>Здесь шли упорные бои, в результате которых в 1943 году Ленинградский и Волховский фронты соединились. Блокада Ленинграда была прорвана. </vt:lpstr>
      <vt:lpstr>С 12-го января 1943-го года  379 стрелковая дивизия участвует в прорыве блокады Ленинграда</vt:lpstr>
      <vt:lpstr>Презентация PowerPoint</vt:lpstr>
      <vt:lpstr>Героические подвиги бойцов  379 стрелковой дивизии </vt:lpstr>
      <vt:lpstr>Героические подвиги бойцов 379 стрелковой дивизии </vt:lpstr>
      <vt:lpstr> За мужество и отвагу, проявленные в боях,  9 февраля 1944 года красноармеец  Литвиненко Николай Евгеньевич  награждён орденом Славы III степени (№ 15200). Впоследствии стал Полным Кавалером Ордена Славы (4 ордена).</vt:lpstr>
      <vt:lpstr>Презентация PowerPoint</vt:lpstr>
      <vt:lpstr>Героические подвиги бойцов  379 стрелковой дивизии </vt:lpstr>
      <vt:lpstr>29 апреля 2015 года в Волжской школе состоялась встреча с  Куценко  Владимиром Васильевичем, сыном начальника политического отдела 379 Режицко-Волгинской дивизи Куценко Василия  Ильича   </vt:lpstr>
      <vt:lpstr>Советский воин-фронтовая газета дивизии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12</cp:revision>
  <dcterms:modified xsi:type="dcterms:W3CDTF">2022-01-26T06:45:41Z</dcterms:modified>
</cp:coreProperties>
</file>