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  /><Relationship Id="rId2" Type="http://schemas.openxmlformats.org/package/2006/relationships/metadata/thumbnail" Target="docProps/thumbnail.jpeg"  /><Relationship Id="rId3" Type="http://schemas.openxmlformats.org/package/2006/relationships/metadata/core-properties" Target="docProps/core.xml"  /><Relationship Id="rId4" Type="http://schemas.openxmlformats.org/officeDocument/2006/relationships/extended-properties" Target="docProps/app.xml"  /></Relationships>
</file>

<file path=ppt/presentation.xml><?xml version="1.0" encoding="utf-8"?>
<p:presentation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aveSubsetFonts="1">
  <p:sldMasterIdLst>
    <p:sldMasterId id="2147483684"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showPr showNarration="1">
    <p:present/>
    <p:sldAll/>
    <p:penClr>
      <a:prstClr val="red"/>
    </p:penClr>
    <p:extLst>
      <p:ext uri="{2FDB2607-1784-4EEB-B798-7EB5836EED8A}">
        <p14:showMediaCtrls xmlns:p14="http://schemas.microsoft.com/office/powerpoint/2010/main" val="1"/>
      </p:ext>
    </p:extLst>
  </p:showPr>
  <p:extLst>
    <p:ext uri="ACF4677E-8BD2-47ae-8A1F-98590045965D">
      <hp:hncThemeShow xmlns:hp="http://schemas.haansoft.com/office/presentation/8.0" themeShowType="1" themeSkinType="1" themeTransitionType="1" useThemeTransition="1" byMouseClick="1" attrType="1" dur="2000"/>
    </p:ext>
  </p:extLst>
</p:presentationPr>
</file>

<file path=ppt/tableStyles.xml><?xml version="1.0" encoding="utf-8"?>
<a:tblStyleLst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def="{5C22544A-7EE6-4342-B048-85BDC9FD1C3A}"/>
</file>

<file path=ppt/viewProps.xml><?xml version="1.0" encoding="utf-8"?>
<p:viewP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lastView="sldThumbnailView">
  <p:normalViewPr>
    <p:restoredLeft sz="14568"/>
    <p:restoredTop sz="94927"/>
  </p:normalViewPr>
  <p:slideViewPr>
    <p:cSldViewPr>
      <p:cViewPr>
        <p:scale>
          <a:sx n="80" d="100"/>
          <a:sy n="80" d="100"/>
        </p:scale>
        <p:origin x="-1440" y="-96"/>
      </p:cViewPr>
      <p:guideLst>
        <p:guide orient="horz" pos="2154"/>
        <p:guide pos="2874"/>
      </p:guideLst>
    </p:cSldViewPr>
  </p:slideViewPr>
  <p:notesTextViewPr>
    <p:cViewPr>
      <p:scale>
        <a:sx n="100" d="100"/>
        <a:sy n="100" d="100"/>
      </p:scale>
      <p:origin x="0" y="0"/>
    </p:cViewPr>
  </p:notesTextViewPr>
  <p:gridSpacing cx="73736192" cy="73736192"/>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 Type="http://schemas.openxmlformats.org/officeDocument/2006/relationships/slide" Target="slides/slide1.xml"  /><Relationship Id="rId30" Type="http://schemas.openxmlformats.org/officeDocument/2006/relationships/theme" Target="theme/theme1.xml"  /><Relationship Id="rId31"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idx="0"/>
          </p:nvPr>
        </p:nvSpPr>
        <p:spPr>
          <a:xfrm>
            <a:off x="0" y="0"/>
            <a:ext cx="2971800" cy="458788"/>
          </a:xfrm>
          <a:prstGeom prst="rect">
            <a:avLst/>
          </a:prstGeom>
        </p:spPr>
        <p:txBody>
          <a:bodyPr vert="horz" lIns="91440" tIns="45720" rIns="91440" bIns="45720"/>
          <a:lstStyle>
            <a:lvl1pPr algn="l">
              <a:defRPr sz="1200"/>
            </a:lvl1pPr>
          </a:lstStyle>
          <a:p>
            <a:pPr lvl="0">
              <a:defRPr/>
            </a:pPr>
            <a:r>
              <a:rPr lang="ru-RU" altLang="en-US"/>
              <a:t/>
            </a:r>
            <a:endParaRPr lang="ru-RU" alt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a:lstStyle>
            <a:lvl1pPr algn="r">
              <a:defRPr sz="1200"/>
            </a:lvl1pPr>
          </a:lstStyle>
          <a:p>
            <a:pPr lvl="0">
              <a:defRPr/>
            </a:pPr>
            <a:fld id="{B8727BBC-77FF-4CAF-B142-FC0CD0AF5960}" type="datetime1">
              <a:rPr lang="ru-RU"/>
              <a:pPr lvl="0">
                <a:defRPr/>
              </a:pPr>
              <a:t>19-12</a:t>
            </a:fld>
            <a:endParaRPr lang="ru-RU"/>
          </a:p>
        </p:txBody>
      </p:sp>
      <p:sp>
        <p:nvSpPr>
          <p:cNvPr id="4" name="Образ слайда 3"/>
          <p:cNvSpPr>
            <a:spLocks noGrp="1" noRot="1" noChangeAspect="1" noTextEdi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anchor="ctr"/>
          <a:lstStyle/>
          <a:p>
            <a:pPr lvl="0">
              <a:defRPr/>
            </a:pPr>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a:lstStyle/>
          <a:p>
            <a:pPr lvl="0">
              <a:defRPr/>
            </a:pPr>
            <a:r>
              <a:rPr lang="ru-RU"/>
              <a:t>Образец текста</a:t>
            </a:r>
            <a:endParaRPr lang="ru-RU"/>
          </a:p>
          <a:p>
            <a:pPr lvl="1">
              <a:defRPr/>
            </a:pPr>
            <a:r>
              <a:rPr lang="ru-RU"/>
              <a:t>Второй уровень</a:t>
            </a:r>
            <a:endParaRPr lang="ru-RU"/>
          </a:p>
          <a:p>
            <a:pPr lvl="2">
              <a:defRPr/>
            </a:pPr>
            <a:r>
              <a:rPr lang="ru-RU"/>
              <a:t>Третий уровень</a:t>
            </a:r>
            <a:endParaRPr lang="ru-RU"/>
          </a:p>
          <a:p>
            <a:pPr lvl="3">
              <a:defRPr/>
            </a:pPr>
            <a:r>
              <a:rPr lang="ru-RU"/>
              <a:t>Четвертый уровень</a:t>
            </a:r>
            <a:endParaRPr lang="ru-RU"/>
          </a:p>
          <a:p>
            <a:pPr lvl="4">
              <a:defRPr/>
            </a:pPr>
            <a:r>
              <a:rPr lang="ru-RU"/>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anchor="b"/>
          <a:lstStyle>
            <a:lvl1pPr algn="l">
              <a:defRPr sz="1200"/>
            </a:lvl1pPr>
          </a:lstStyle>
          <a:p>
            <a:pPr lvl="0">
              <a:defRPr/>
            </a:pPr>
            <a:r>
              <a:rPr lang="ru-RU" altLang="en-US"/>
              <a:t/>
            </a:r>
            <a:endParaRPr lang="ru-RU" alt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anchor="b"/>
          <a:lstStyle>
            <a:lvl1pPr algn="r">
              <a:defRPr sz="1200"/>
            </a:lvl1pPr>
          </a:lstStyle>
          <a:p>
            <a:pPr lvl="0">
              <a:defRPr/>
            </a:pPr>
            <a:fld id="{B99F544F-74BA-4C2C-827E-17307960C3D3}" type="slidenum">
              <a:rPr lang="ru-RU"/>
              <a:pPr lvl="0">
                <a:defRPr/>
              </a:pPr>
              <a:t>‹#›</a:t>
            </a:fld>
            <a:endParaRPr lang="ru-RU"/>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22.xml"  /><Relationship Id="rId2" Type="http://schemas.openxmlformats.org/officeDocument/2006/relationships/notesMaster" Target="../notesMasters/notesMaster1.xml"  /></Relationships>
</file>

<file path=ppt/notesSlides/notesSlide1.xml><?xml version="1.0" encoding="utf-8"?>
<p:notes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TextEdit="1"/>
          </p:cNvSpPr>
          <p:nvPr>
            <p:ph type="sldImg" idx="0"/>
          </p:nvPr>
        </p:nvSpPr>
        <p:spPr/>
      </p:sp>
      <p:sp>
        <p:nvSpPr>
          <p:cNvPr id="3" name="Заметки 2"/>
          <p:cNvSpPr>
            <a:spLocks noGrp="1"/>
          </p:cNvSpPr>
          <p:nvPr>
            <p:ph type="body" idx="1"/>
          </p:nvPr>
        </p:nvSpPr>
        <p:spPr/>
        <p:txBody>
          <a:bodyPr/>
          <a:lstStyle/>
          <a:p>
            <a:pPr lvl="0">
              <a:defRPr/>
            </a:pPr>
            <a:r>
              <a:rPr lang="ru-RU" altLang="en-US"/>
              <a:t/>
            </a:r>
            <a:endParaRPr lang="ru-RU" altLang="en-US"/>
          </a:p>
        </p:txBody>
      </p:sp>
      <p:sp>
        <p:nvSpPr>
          <p:cNvPr id="4" name="Номер слайда 3"/>
          <p:cNvSpPr>
            <a:spLocks noGrp="1"/>
          </p:cNvSpPr>
          <p:nvPr>
            <p:ph type="sldNum" sz="quarter" idx="10"/>
          </p:nvPr>
        </p:nvSpPr>
        <p:spPr/>
        <p:txBody>
          <a:bodyPr/>
          <a:lstStyle/>
          <a:p>
            <a:pPr lvl="0">
              <a:defRPr/>
            </a:pPr>
            <a:fld id="{B99F544F-74BA-4C2C-827E-17307960C3D3}" type="slidenum">
              <a:rPr lang="en-US"/>
              <a:pPr lvl="0">
                <a:defRPr/>
              </a:pPr>
              <a:t>22</a:t>
            </a:fld>
            <a:endParaRPr lang="en-US"/>
          </a:p>
        </p:txBody>
      </p:sp>
    </p:spTree>
  </p:cSld>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Титульный слайд"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idx="0"/>
          </p:nvPr>
        </p:nvSpPr>
        <p:spPr>
          <a:xfrm>
            <a:off x="2286000" y="3124200"/>
            <a:ext cx="6172200" cy="1894362"/>
          </a:xfrm>
        </p:spPr>
        <p:txBody>
          <a:bodyPr/>
          <a:lstStyle>
            <a:lvl1pPr>
              <a:defRPr b="1"/>
            </a:lvl1pPr>
          </a:lstStyle>
          <a:p>
            <a:pPr lvl="0">
              <a:defRPr/>
            </a:pPr>
            <a:r>
              <a:rPr kumimoji="0" lang="ru-RU"/>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lvl="0">
              <a:defRPr/>
            </a:pPr>
            <a:r>
              <a:rPr kumimoji="0" lang="ru-RU"/>
              <a:t>Образец подзаголовка</a:t>
            </a:r>
            <a:endParaRPr kumimoji="0" lang="en-US"/>
          </a:p>
        </p:txBody>
      </p:sp>
      <p:sp>
        <p:nvSpPr>
          <p:cNvPr id="28" name="Дата 27"/>
          <p:cNvSpPr>
            <a:spLocks noGrp="1"/>
          </p:cNvSpPr>
          <p:nvPr>
            <p:ph type="dt" sz="half" idx="10"/>
          </p:nvPr>
        </p:nvSpPr>
        <p:spPr>
          <a:xfrm rot="5400000">
            <a:off x="7764621" y="1174097"/>
            <a:ext cx="2286000" cy="381000"/>
          </a:xfrm>
        </p:spPr>
        <p:txBody>
          <a:bodyPr/>
          <a:lstStyle/>
          <a:p>
            <a:pPr lvl="0">
              <a:defRPr/>
            </a:pPr>
            <a:fld id="{5B106E36-FD25-4E2D-B0AA-010F637433A0}" type="datetime1">
              <a:rPr lang="ru-RU"/>
              <a:pPr lvl="0">
                <a:defRPr/>
              </a:pPr>
              <a:t>26-11</a:t>
            </a:fld>
            <a:endParaRPr lang="ru-RU"/>
          </a:p>
        </p:txBody>
      </p:sp>
      <p:sp>
        <p:nvSpPr>
          <p:cNvPr id="17" name="Нижний колонтитул 16"/>
          <p:cNvSpPr>
            <a:spLocks noGrp="1"/>
          </p:cNvSpPr>
          <p:nvPr>
            <p:ph type="ftr" sz="quarter" idx="11"/>
          </p:nvPr>
        </p:nvSpPr>
        <p:spPr>
          <a:xfrm rot="5400000">
            <a:off x="7077269" y="4181669"/>
            <a:ext cx="3657600" cy="384048"/>
          </a:xfrm>
        </p:spPr>
        <p:txBody>
          <a:bodyPr/>
          <a:lstStyle/>
          <a:p>
            <a:pPr lvl="0">
              <a:defRPr/>
            </a:pPr>
            <a:r>
              <a:rPr lang="ru-RU" altLang="en-US"/>
              <a:t/>
            </a:r>
            <a:endParaRPr lang="ru-RU" altLang="en-US"/>
          </a:p>
        </p:txBody>
      </p:sp>
      <p:sp>
        <p:nvSpPr>
          <p:cNvPr id="10" name="Прямоугольник 9"/>
          <p:cNvSpPr/>
          <p:nvPr/>
        </p:nvSpPr>
        <p:spPr>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12" name="Прямоугольник 11"/>
          <p:cNvSpPr/>
          <p:nvPr/>
        </p:nvSpPr>
        <p:spPr>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14" name="Прямоугольник 13"/>
          <p:cNvSpPr/>
          <p:nvPr/>
        </p:nvSpPr>
        <p:spPr>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19" name="Прямоугольник 18"/>
          <p:cNvSpPr/>
          <p:nvPr/>
        </p:nvSpPr>
        <p:spPr>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11" name="Прямая соединительная линия 10"/>
          <p:cNvSpPr>
            <a:spLocks noChangeShapeType="1"/>
          </p:cNvSpPr>
          <p:nvPr/>
        </p:nvSpPr>
        <p:spPr>
          <a:xfrm>
            <a:off x="106344" y="0"/>
            <a:ext cx="0" cy="6858000"/>
          </a:xfrm>
          <a:prstGeom prst="line">
            <a:avLst/>
          </a:prstGeom>
          <a:noFill/>
          <a:ln w="57150" cap="flat" cmpd="sng" algn="ctr">
            <a:solidFill>
              <a:schemeClr val="accent1">
                <a:tint val="60000"/>
                <a:alpha val="73000"/>
              </a:schemeClr>
            </a:solidFill>
            <a:prstDash val="solid"/>
            <a:round/>
          </a:ln>
          <a:effectLst/>
        </p:spPr>
        <p:txBody>
          <a:bodyPr vert="horz" wrap="square" lIns="91440" tIns="45720" rIns="91440" bIns="45720" anchor="t"/>
          <a:lstStyle/>
          <a:p>
            <a:pPr lvl="0">
              <a:defRPr/>
            </a:pPr>
            <a:endParaRPr kumimoji="0" lang="en-US"/>
          </a:p>
        </p:txBody>
      </p:sp>
      <p:sp>
        <p:nvSpPr>
          <p:cNvPr id="18" name="Прямая соединительная линия 17"/>
          <p:cNvSpPr>
            <a:spLocks noChangeShapeType="1"/>
          </p:cNvSpPr>
          <p:nvPr/>
        </p:nvSpPr>
        <p:spPr>
          <a:xfrm>
            <a:off x="914400" y="0"/>
            <a:ext cx="0" cy="6858000"/>
          </a:xfrm>
          <a:prstGeom prst="line">
            <a:avLst/>
          </a:prstGeom>
          <a:noFill/>
          <a:ln w="57150" cap="flat" cmpd="sng" algn="ctr">
            <a:solidFill>
              <a:schemeClr val="accent1">
                <a:tint val="20000"/>
                <a:alpha val="83000"/>
              </a:schemeClr>
            </a:solidFill>
            <a:prstDash val="solid"/>
            <a:round/>
          </a:ln>
          <a:effectLst/>
        </p:spPr>
        <p:txBody>
          <a:bodyPr vert="horz" wrap="square" lIns="91440" tIns="45720" rIns="91440" bIns="45720" anchor="t"/>
          <a:lstStyle/>
          <a:p>
            <a:pPr lvl="0">
              <a:defRPr/>
            </a:pPr>
            <a:endParaRPr kumimoji="0" lang="en-US"/>
          </a:p>
        </p:txBody>
      </p:sp>
      <p:sp>
        <p:nvSpPr>
          <p:cNvPr id="20" name="Прямая соединительная линия 19"/>
          <p:cNvSpPr>
            <a:spLocks noChangeShapeType="1"/>
          </p:cNvSpPr>
          <p:nvPr/>
        </p:nvSpPr>
        <p:spPr>
          <a:xfrm>
            <a:off x="854112" y="0"/>
            <a:ext cx="0" cy="6858000"/>
          </a:xfrm>
          <a:prstGeom prst="line">
            <a:avLst/>
          </a:prstGeom>
          <a:noFill/>
          <a:ln w="57150" cap="flat" cmpd="sng" algn="ctr">
            <a:solidFill>
              <a:schemeClr val="accent1">
                <a:tint val="60000"/>
              </a:schemeClr>
            </a:solidFill>
            <a:prstDash val="solid"/>
            <a:round/>
          </a:ln>
          <a:effectLst/>
        </p:spPr>
        <p:txBody>
          <a:bodyPr vert="horz" wrap="square" lIns="91440" tIns="45720" rIns="91440" bIns="45720" anchor="t"/>
          <a:lstStyle/>
          <a:p>
            <a:pPr lvl="0">
              <a:defRPr/>
            </a:pPr>
            <a:endParaRPr kumimoji="0" lang="en-US"/>
          </a:p>
        </p:txBody>
      </p:sp>
      <p:sp>
        <p:nvSpPr>
          <p:cNvPr id="16" name="Прямая соединительная линия 15"/>
          <p:cNvSpPr>
            <a:spLocks noChangeShapeType="1"/>
          </p:cNvSpPr>
          <p:nvPr/>
        </p:nvSpPr>
        <p:spPr>
          <a:xfrm>
            <a:off x="1726640" y="0"/>
            <a:ext cx="0" cy="6858000"/>
          </a:xfrm>
          <a:prstGeom prst="line">
            <a:avLst/>
          </a:prstGeom>
          <a:noFill/>
          <a:ln w="28575" cap="flat" cmpd="sng" algn="ctr">
            <a:solidFill>
              <a:schemeClr val="accent1">
                <a:tint val="60000"/>
                <a:alpha val="82000"/>
              </a:schemeClr>
            </a:solidFill>
            <a:prstDash val="solid"/>
            <a:round/>
          </a:ln>
          <a:effectLst/>
        </p:spPr>
        <p:txBody>
          <a:bodyPr vert="horz" wrap="square" lIns="91440" tIns="45720" rIns="91440" bIns="45720" anchor="t"/>
          <a:lstStyle/>
          <a:p>
            <a:pPr lvl="0">
              <a:defRPr/>
            </a:pPr>
            <a:endParaRPr kumimoji="0" lang="en-US"/>
          </a:p>
        </p:txBody>
      </p:sp>
      <p:sp>
        <p:nvSpPr>
          <p:cNvPr id="15" name="Прямая соединительная линия 14"/>
          <p:cNvSpPr>
            <a:spLocks noChangeShapeType="1"/>
          </p:cNvSpPr>
          <p:nvPr/>
        </p:nvSpPr>
        <p:spPr>
          <a:xfrm>
            <a:off x="1066800" y="0"/>
            <a:ext cx="0" cy="6858000"/>
          </a:xfrm>
          <a:prstGeom prst="line">
            <a:avLst/>
          </a:prstGeom>
          <a:noFill/>
          <a:ln w="9525" cap="flat" cmpd="sng" algn="ctr">
            <a:solidFill>
              <a:schemeClr val="accent1">
                <a:tint val="60000"/>
              </a:schemeClr>
            </a:solidFill>
            <a:prstDash val="solid"/>
            <a:round/>
          </a:ln>
          <a:effectLst/>
        </p:spPr>
        <p:txBody>
          <a:bodyPr vert="horz" wrap="square" lIns="91440" tIns="45720" rIns="91440" bIns="45720" anchor="t"/>
          <a:lstStyle/>
          <a:p>
            <a:pPr lvl="0">
              <a:defRPr/>
            </a:pPr>
            <a:endParaRPr kumimoji="0" lang="en-US"/>
          </a:p>
        </p:txBody>
      </p:sp>
      <p:sp>
        <p:nvSpPr>
          <p:cNvPr id="22" name="Прямая соединительная линия 21"/>
          <p:cNvSpPr>
            <a:spLocks noChangeShapeType="1"/>
          </p:cNvSpPr>
          <p:nvPr/>
        </p:nvSpPr>
        <p:spPr>
          <a:xfrm>
            <a:off x="9113856" y="0"/>
            <a:ext cx="0" cy="6858000"/>
          </a:xfrm>
          <a:prstGeom prst="line">
            <a:avLst/>
          </a:prstGeom>
          <a:noFill/>
          <a:ln w="57150" cap="flat" cmpd="thickThin" algn="ctr">
            <a:solidFill>
              <a:schemeClr val="accent1">
                <a:tint val="60000"/>
              </a:schemeClr>
            </a:solidFill>
            <a:prstDash val="solid"/>
            <a:round/>
          </a:ln>
          <a:effectLst/>
        </p:spPr>
        <p:txBody>
          <a:bodyPr vert="horz" wrap="square" lIns="91440" tIns="45720" rIns="91440" bIns="45720" anchor="t"/>
          <a:lstStyle/>
          <a:p>
            <a:pPr lvl="0">
              <a:defRPr/>
            </a:pPr>
            <a:endParaRPr kumimoji="0" lang="en-US"/>
          </a:p>
        </p:txBody>
      </p:sp>
      <p:sp>
        <p:nvSpPr>
          <p:cNvPr id="27" name="Прямоугольник 26"/>
          <p:cNvSpPr/>
          <p:nvPr/>
        </p:nvSpPr>
        <p:spPr>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21" name="Овал 20"/>
          <p:cNvSpPr/>
          <p:nvPr/>
        </p:nvSpPr>
        <p:spPr>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23" name="Овал 22"/>
          <p:cNvSpPr/>
          <p:nvPr/>
        </p:nvSpPr>
        <p:spPr>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24" name="Овал 23"/>
          <p:cNvSpPr/>
          <p:nvPr/>
        </p:nvSpPr>
        <p:spPr>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26" name="Овал 25"/>
          <p:cNvSpPr/>
          <p:nvPr/>
        </p:nvSpPr>
        <p:spPr>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29" name="Номер слайда 28"/>
          <p:cNvSpPr>
            <a:spLocks noGrp="1"/>
          </p:cNvSpPr>
          <p:nvPr>
            <p:ph type="sldNum" sz="quarter" idx="12"/>
          </p:nvPr>
        </p:nvSpPr>
        <p:spPr>
          <a:xfrm>
            <a:off x="1325544" y="4928702"/>
            <a:ext cx="609600" cy="517524"/>
          </a:xfrm>
        </p:spPr>
        <p:txBody>
          <a:bodyPr/>
          <a:lstStyle/>
          <a:p>
            <a:pPr lvl="0">
              <a:defRPr/>
            </a:pPr>
            <a:fld id="{725C68B6-61C2-468F-89AB-4B9F7531AA68}" type="slidenum">
              <a:rPr lang="ru-RU"/>
              <a:pPr lvl="0">
                <a:defRPr/>
              </a:pPr>
              <a:t>‹#›</a:t>
            </a:fld>
            <a:endParaRPr lang="ru-RU"/>
          </a:p>
        </p:txBody>
      </p:sp>
    </p:spTree>
  </p:cSld>
  <p:clrMapOvr>
    <a:overrideClrMapping bg1="lt1" tx1="dk1" bg2="lt2" tx2="dk2" accent1="accent1" accent2="accent2" accent3="accent3" accent4="accent4" accent5="accent5" accent6="accent6" hlink="hlink" folHlink="folHlink"/>
  </p:clrMapOvr>
  <p:transition xmlns:mc="http://schemas.openxmlformats.org/markup-compatibility/2006" xmlns:hp="http://schemas.haansoft.com/office/presentation/8.0" mc:Ignorable="hp" hp:hslDur="500"/>
</p:sldLayout>
</file>

<file path=ppt/slideLayouts/slideLayout10.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Заголовок и вертикальный текст"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idx="0"/>
          </p:nvPr>
        </p:nvSpPr>
        <p:spPr/>
        <p:txBody>
          <a:bodyPr/>
          <a:lstStyle/>
          <a:p>
            <a:pPr lvl="0">
              <a:defRPr/>
            </a:pPr>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defRPr/>
            </a:pPr>
            <a:r>
              <a:rPr lang="ru-RU"/>
              <a:t>Образец текста</a:t>
            </a:r>
            <a:endParaRPr lang="ru-RU"/>
          </a:p>
          <a:p>
            <a:pPr lvl="1" eaLnBrk="1" latinLnBrk="0" hangingPunct="1">
              <a:defRPr/>
            </a:pPr>
            <a:r>
              <a:rPr lang="ru-RU"/>
              <a:t>Второй уровень</a:t>
            </a:r>
            <a:endParaRPr lang="ru-RU"/>
          </a:p>
          <a:p>
            <a:pPr lvl="2" eaLnBrk="1" latinLnBrk="0" hangingPunct="1">
              <a:defRPr/>
            </a:pPr>
            <a:r>
              <a:rPr lang="ru-RU"/>
              <a:t>Третий уровень</a:t>
            </a:r>
            <a:endParaRPr lang="ru-RU"/>
          </a:p>
          <a:p>
            <a:pPr lvl="3" eaLnBrk="1" latinLnBrk="0" hangingPunct="1">
              <a:defRPr/>
            </a:pPr>
            <a:r>
              <a:rPr lang="ru-RU"/>
              <a:t>Четвертый уровень</a:t>
            </a:r>
            <a:endParaRPr lang="ru-RU"/>
          </a:p>
          <a:p>
            <a:pPr lvl="4" eaLnBrk="1" latinLnBrk="0" hangingPunct="1">
              <a:defRPr/>
            </a:pPr>
            <a:r>
              <a:rPr lang="ru-RU"/>
              <a:t>Пятый уровень</a:t>
            </a:r>
            <a:endParaRPr kumimoji="0" lang="en-US"/>
          </a:p>
        </p:txBody>
      </p:sp>
      <p:sp>
        <p:nvSpPr>
          <p:cNvPr id="4" name="Дата 3"/>
          <p:cNvSpPr>
            <a:spLocks noGrp="1"/>
          </p:cNvSpPr>
          <p:nvPr>
            <p:ph type="dt" sz="half" idx="10"/>
          </p:nvPr>
        </p:nvSpPr>
        <p:spPr/>
        <p:txBody>
          <a:bodyPr/>
          <a:lstStyle/>
          <a:p>
            <a:pPr lvl="0">
              <a:defRPr/>
            </a:pPr>
            <a:fld id="{5B106E36-FD25-4E2D-B0AA-010F637433A0}" type="datetime1">
              <a:rPr lang="ru-RU"/>
              <a:pPr lvl="0">
                <a:defRPr/>
              </a:pPr>
              <a:t>26-11</a:t>
            </a:fld>
            <a:endParaRPr lang="ru-RU"/>
          </a:p>
        </p:txBody>
      </p:sp>
      <p:sp>
        <p:nvSpPr>
          <p:cNvPr id="5" name="Нижний колонтитул 4"/>
          <p:cNvSpPr>
            <a:spLocks noGrp="1"/>
          </p:cNvSpPr>
          <p:nvPr>
            <p:ph type="ftr" sz="quarter" idx="11"/>
          </p:nvPr>
        </p:nvSpPr>
        <p:spPr/>
        <p:txBody>
          <a:bodyPr/>
          <a:lstStyle/>
          <a:p>
            <a:pPr lvl="0">
              <a:defRPr/>
            </a:pPr>
            <a:r>
              <a:rPr lang="ru-RU" altLang="en-US"/>
              <a:t/>
            </a:r>
            <a:endParaRPr lang="ru-RU" altLang="en-US"/>
          </a:p>
        </p:txBody>
      </p:sp>
      <p:sp>
        <p:nvSpPr>
          <p:cNvPr id="6" name="Номер слайда 5"/>
          <p:cNvSpPr>
            <a:spLocks noGrp="1"/>
          </p:cNvSpPr>
          <p:nvPr>
            <p:ph type="sldNum" sz="quarter" idx="12"/>
          </p:nvPr>
        </p:nvSpPr>
        <p:spPr/>
        <p:txBody>
          <a:bodyPr/>
          <a:lstStyle/>
          <a:p>
            <a:pPr lvl="0">
              <a:defRPr/>
            </a:pPr>
            <a:fld id="{725C68B6-61C2-468F-89AB-4B9F7531AA68}"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11.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Вертикальный заголовок и текст"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idx="0"/>
          </p:nvPr>
        </p:nvSpPr>
        <p:spPr>
          <a:xfrm>
            <a:off x="6629400" y="274639"/>
            <a:ext cx="1676400" cy="5851525"/>
          </a:xfrm>
        </p:spPr>
        <p:txBody>
          <a:bodyPr vert="eaVert"/>
          <a:lstStyle/>
          <a:p>
            <a:pPr lvl="0">
              <a:defRPr/>
            </a:pPr>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defRPr/>
            </a:pPr>
            <a:r>
              <a:rPr lang="ru-RU"/>
              <a:t>Образец текста</a:t>
            </a:r>
            <a:endParaRPr lang="ru-RU"/>
          </a:p>
          <a:p>
            <a:pPr lvl="1" eaLnBrk="1" latinLnBrk="0" hangingPunct="1">
              <a:defRPr/>
            </a:pPr>
            <a:r>
              <a:rPr lang="ru-RU"/>
              <a:t>Второй уровень</a:t>
            </a:r>
            <a:endParaRPr lang="ru-RU"/>
          </a:p>
          <a:p>
            <a:pPr lvl="2" eaLnBrk="1" latinLnBrk="0" hangingPunct="1">
              <a:defRPr/>
            </a:pPr>
            <a:r>
              <a:rPr lang="ru-RU"/>
              <a:t>Третий уровень</a:t>
            </a:r>
            <a:endParaRPr lang="ru-RU"/>
          </a:p>
          <a:p>
            <a:pPr lvl="3" eaLnBrk="1" latinLnBrk="0" hangingPunct="1">
              <a:defRPr/>
            </a:pPr>
            <a:r>
              <a:rPr lang="ru-RU"/>
              <a:t>Четвертый уровень</a:t>
            </a:r>
            <a:endParaRPr lang="ru-RU"/>
          </a:p>
          <a:p>
            <a:pPr lvl="4" eaLnBrk="1" latinLnBrk="0" hangingPunct="1">
              <a:defRPr/>
            </a:pPr>
            <a:r>
              <a:rPr lang="ru-RU"/>
              <a:t>Пятый уровень</a:t>
            </a:r>
            <a:endParaRPr kumimoji="0" lang="en-US"/>
          </a:p>
        </p:txBody>
      </p:sp>
      <p:sp>
        <p:nvSpPr>
          <p:cNvPr id="4" name="Дата 3"/>
          <p:cNvSpPr>
            <a:spLocks noGrp="1"/>
          </p:cNvSpPr>
          <p:nvPr>
            <p:ph type="dt" sz="half" idx="10"/>
          </p:nvPr>
        </p:nvSpPr>
        <p:spPr/>
        <p:txBody>
          <a:bodyPr/>
          <a:lstStyle/>
          <a:p>
            <a:pPr lvl="0">
              <a:defRPr/>
            </a:pPr>
            <a:fld id="{5B106E36-FD25-4E2D-B0AA-010F637433A0}" type="datetime1">
              <a:rPr lang="ru-RU"/>
              <a:pPr lvl="0">
                <a:defRPr/>
              </a:pPr>
              <a:t>26-11</a:t>
            </a:fld>
            <a:endParaRPr lang="ru-RU"/>
          </a:p>
        </p:txBody>
      </p:sp>
      <p:sp>
        <p:nvSpPr>
          <p:cNvPr id="5" name="Нижний колонтитул 4"/>
          <p:cNvSpPr>
            <a:spLocks noGrp="1"/>
          </p:cNvSpPr>
          <p:nvPr>
            <p:ph type="ftr" sz="quarter" idx="11"/>
          </p:nvPr>
        </p:nvSpPr>
        <p:spPr/>
        <p:txBody>
          <a:bodyPr/>
          <a:lstStyle/>
          <a:p>
            <a:pPr lvl="0">
              <a:defRPr/>
            </a:pPr>
            <a:r>
              <a:rPr lang="ru-RU" altLang="en-US"/>
              <a:t/>
            </a:r>
            <a:endParaRPr lang="ru-RU" altLang="en-US"/>
          </a:p>
        </p:txBody>
      </p:sp>
      <p:sp>
        <p:nvSpPr>
          <p:cNvPr id="6" name="Номер слайда 5"/>
          <p:cNvSpPr>
            <a:spLocks noGrp="1"/>
          </p:cNvSpPr>
          <p:nvPr>
            <p:ph type="sldNum" sz="quarter" idx="12"/>
          </p:nvPr>
        </p:nvSpPr>
        <p:spPr/>
        <p:txBody>
          <a:bodyPr/>
          <a:lstStyle/>
          <a:p>
            <a:pPr lvl="0">
              <a:defRPr/>
            </a:pPr>
            <a:fld id="{725C68B6-61C2-468F-89AB-4B9F7531AA68}" type="slidenum">
              <a:rPr lang="ru-RU"/>
              <a:pPr lvl="0">
                <a:defRPr/>
              </a:pPr>
              <a:t>‹#›</a:t>
            </a:fld>
            <a:endParaRPr lang="ru-RU"/>
          </a:p>
        </p:txBody>
      </p:sp>
    </p:spTree>
  </p:cSld>
  <p:clrMapOvr>
    <a:masterClrMapping/>
  </p:clrMapOvr>
  <p:transition xmlns:mc="http://schemas.openxmlformats.org/markup-compatibility/2006" xmlns:hp="http://schemas.haansoft.com/office/presentation/8.0" mc:Ignorable="hp" hp:hslDur="500"/>
</p:sldLayout>
</file>

<file path=ppt/slideLayouts/slideLayout2.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Заголовок и объект"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idx="0"/>
          </p:nvPr>
        </p:nvSpPr>
        <p:spPr/>
        <p:txBody>
          <a:bodyPr/>
          <a:lstStyle/>
          <a:p>
            <a:pPr lvl="0">
              <a:defRPr/>
            </a:pPr>
            <a:r>
              <a:rPr kumimoji="0" lang="ru-RU"/>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defRPr/>
            </a:pPr>
            <a:r>
              <a:rPr lang="ru-RU"/>
              <a:t>Образец текста</a:t>
            </a:r>
            <a:endParaRPr lang="ru-RU"/>
          </a:p>
          <a:p>
            <a:pPr lvl="1" eaLnBrk="1" latinLnBrk="0" hangingPunct="1">
              <a:defRPr/>
            </a:pPr>
            <a:r>
              <a:rPr lang="ru-RU"/>
              <a:t>Второй уровень</a:t>
            </a:r>
            <a:endParaRPr lang="ru-RU"/>
          </a:p>
          <a:p>
            <a:pPr lvl="2" eaLnBrk="1" latinLnBrk="0" hangingPunct="1">
              <a:defRPr/>
            </a:pPr>
            <a:r>
              <a:rPr lang="ru-RU"/>
              <a:t>Третий уровень</a:t>
            </a:r>
            <a:endParaRPr lang="ru-RU"/>
          </a:p>
          <a:p>
            <a:pPr lvl="3" eaLnBrk="1" latinLnBrk="0" hangingPunct="1">
              <a:defRPr/>
            </a:pPr>
            <a:r>
              <a:rPr lang="ru-RU"/>
              <a:t>Четвертый уровень</a:t>
            </a:r>
            <a:endParaRPr lang="ru-RU"/>
          </a:p>
          <a:p>
            <a:pPr lvl="4" eaLnBrk="1" latinLnBrk="0" hangingPunct="1">
              <a:defRPr/>
            </a:pPr>
            <a:r>
              <a:rPr lang="ru-RU"/>
              <a:t>Пятый уровень</a:t>
            </a:r>
            <a:endParaRPr kumimoji="0" lang="en-US"/>
          </a:p>
        </p:txBody>
      </p:sp>
      <p:sp>
        <p:nvSpPr>
          <p:cNvPr id="7" name="Дата 6"/>
          <p:cNvSpPr>
            <a:spLocks noGrp="1"/>
          </p:cNvSpPr>
          <p:nvPr>
            <p:ph type="dt" sz="half" idx="14"/>
          </p:nvPr>
        </p:nvSpPr>
        <p:spPr/>
        <p:txBody>
          <a:bodyPr/>
          <a:lstStyle/>
          <a:p>
            <a:pPr lvl="0">
              <a:defRPr/>
            </a:pPr>
            <a:fld id="{5B106E36-FD25-4E2D-B0AA-010F637433A0}" type="datetime1">
              <a:rPr lang="ru-RU"/>
              <a:pPr lvl="0">
                <a:defRPr/>
              </a:pPr>
              <a:t>26-11</a:t>
            </a:fld>
            <a:endParaRPr lang="ru-RU"/>
          </a:p>
        </p:txBody>
      </p:sp>
      <p:sp>
        <p:nvSpPr>
          <p:cNvPr id="9" name="Номер слайда 8"/>
          <p:cNvSpPr>
            <a:spLocks noGrp="1"/>
          </p:cNvSpPr>
          <p:nvPr>
            <p:ph type="sldNum" sz="quarter" idx="15"/>
          </p:nvPr>
        </p:nvSpPr>
        <p:spPr/>
        <p:txBody>
          <a:bodyPr/>
          <a:lstStyle/>
          <a:p>
            <a:pPr lvl="0">
              <a:defRPr/>
            </a:pPr>
            <a:fld id="{725C68B6-61C2-468F-89AB-4B9F7531AA68}" type="slidenum">
              <a:rPr lang="ru-RU"/>
              <a:pPr lvl="0">
                <a:defRPr/>
              </a:pPr>
              <a:t>‹#›</a:t>
            </a:fld>
            <a:endParaRPr lang="ru-RU"/>
          </a:p>
        </p:txBody>
      </p:sp>
      <p:sp>
        <p:nvSpPr>
          <p:cNvPr id="10" name="Нижний колонтитул 9"/>
          <p:cNvSpPr>
            <a:spLocks noGrp="1"/>
          </p:cNvSpPr>
          <p:nvPr>
            <p:ph type="ftr" sz="quarter" idx="16"/>
          </p:nvPr>
        </p:nvSpPr>
        <p:spPr/>
        <p:txBody>
          <a:bodyPr/>
          <a:lstStyle/>
          <a:p>
            <a:pPr lvl="0">
              <a:defRPr/>
            </a:pPr>
            <a:r>
              <a:rPr lang="ru-RU" altLang="en-US"/>
              <a:t/>
            </a:r>
            <a:endParaRPr lang="ru-RU"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08.11.2017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Два объекта"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idx="0"/>
          </p:nvPr>
        </p:nvSpPr>
        <p:spPr/>
        <p:txBody>
          <a:bodyPr/>
          <a:lstStyle/>
          <a:p>
            <a:pPr lvl="0">
              <a:defRPr/>
            </a:pPr>
            <a:r>
              <a:rPr kumimoji="0" lang="ru-RU"/>
              <a:t>Образец заголовка</a:t>
            </a:r>
            <a:endParaRPr kumimoji="0" lang="en-US"/>
          </a:p>
        </p:txBody>
      </p:sp>
      <p:sp>
        <p:nvSpPr>
          <p:cNvPr id="5" name="Дата 4"/>
          <p:cNvSpPr>
            <a:spLocks noGrp="1"/>
          </p:cNvSpPr>
          <p:nvPr>
            <p:ph type="dt" sz="half" idx="10"/>
          </p:nvPr>
        </p:nvSpPr>
        <p:spPr/>
        <p:txBody>
          <a:bodyPr/>
          <a:lstStyle/>
          <a:p>
            <a:pPr lvl="0">
              <a:defRPr/>
            </a:pPr>
            <a:fld id="{5B106E36-FD25-4E2D-B0AA-010F637433A0}" type="datetime1">
              <a:rPr lang="ru-RU"/>
              <a:pPr lvl="0">
                <a:defRPr/>
              </a:pPr>
              <a:t>26-11</a:t>
            </a:fld>
            <a:endParaRPr lang="ru-RU"/>
          </a:p>
        </p:txBody>
      </p:sp>
      <p:sp>
        <p:nvSpPr>
          <p:cNvPr id="6" name="Нижний колонтитул 5"/>
          <p:cNvSpPr>
            <a:spLocks noGrp="1"/>
          </p:cNvSpPr>
          <p:nvPr>
            <p:ph type="ftr" sz="quarter" idx="11"/>
          </p:nvPr>
        </p:nvSpPr>
        <p:spPr/>
        <p:txBody>
          <a:bodyPr/>
          <a:lstStyle/>
          <a:p>
            <a:pPr lvl="0">
              <a:defRPr/>
            </a:pPr>
            <a:r>
              <a:rPr lang="ru-RU" altLang="en-US"/>
              <a:t/>
            </a:r>
            <a:endParaRPr lang="ru-RU" altLang="en-US"/>
          </a:p>
        </p:txBody>
      </p:sp>
      <p:sp>
        <p:nvSpPr>
          <p:cNvPr id="7" name="Номер слайда 6"/>
          <p:cNvSpPr>
            <a:spLocks noGrp="1"/>
          </p:cNvSpPr>
          <p:nvPr>
            <p:ph type="sldNum" sz="quarter" idx="12"/>
          </p:nvPr>
        </p:nvSpPr>
        <p:spPr/>
        <p:txBody>
          <a:bodyPr/>
          <a:lstStyle/>
          <a:p>
            <a:pPr lvl="0">
              <a:defRPr/>
            </a:pPr>
            <a:fld id="{725C68B6-61C2-468F-89AB-4B9F7531AA68}" type="slidenum">
              <a:rPr lang="ru-RU"/>
              <a:pPr lvl="0">
                <a:defRPr/>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defRPr/>
            </a:pPr>
            <a:r>
              <a:rPr lang="ru-RU"/>
              <a:t>Образец текста</a:t>
            </a:r>
            <a:endParaRPr lang="ru-RU"/>
          </a:p>
          <a:p>
            <a:pPr lvl="1" eaLnBrk="1" latinLnBrk="0" hangingPunct="1">
              <a:defRPr/>
            </a:pPr>
            <a:r>
              <a:rPr lang="ru-RU"/>
              <a:t>Второй уровень</a:t>
            </a:r>
            <a:endParaRPr lang="ru-RU"/>
          </a:p>
          <a:p>
            <a:pPr lvl="2" eaLnBrk="1" latinLnBrk="0" hangingPunct="1">
              <a:defRPr/>
            </a:pPr>
            <a:r>
              <a:rPr lang="ru-RU"/>
              <a:t>Третий уровень</a:t>
            </a:r>
            <a:endParaRPr lang="ru-RU"/>
          </a:p>
          <a:p>
            <a:pPr lvl="3" eaLnBrk="1" latinLnBrk="0" hangingPunct="1">
              <a:defRPr/>
            </a:pPr>
            <a:r>
              <a:rPr lang="ru-RU"/>
              <a:t>Четвертый уровень</a:t>
            </a:r>
            <a:endParaRPr lang="ru-RU"/>
          </a:p>
          <a:p>
            <a:pPr lvl="4" eaLnBrk="1" latinLnBrk="0" hangingPunct="1">
              <a:defRPr/>
            </a:pPr>
            <a:r>
              <a:rPr lang="ru-RU"/>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defRPr/>
            </a:pPr>
            <a:r>
              <a:rPr lang="ru-RU"/>
              <a:t>Образец текста</a:t>
            </a:r>
            <a:endParaRPr lang="ru-RU"/>
          </a:p>
          <a:p>
            <a:pPr lvl="1" eaLnBrk="1" latinLnBrk="0" hangingPunct="1">
              <a:defRPr/>
            </a:pPr>
            <a:r>
              <a:rPr lang="ru-RU"/>
              <a:t>Второй уровень</a:t>
            </a:r>
            <a:endParaRPr lang="ru-RU"/>
          </a:p>
          <a:p>
            <a:pPr lvl="2" eaLnBrk="1" latinLnBrk="0" hangingPunct="1">
              <a:defRPr/>
            </a:pPr>
            <a:r>
              <a:rPr lang="ru-RU"/>
              <a:t>Третий уровень</a:t>
            </a:r>
            <a:endParaRPr lang="ru-RU"/>
          </a:p>
          <a:p>
            <a:pPr lvl="3" eaLnBrk="1" latinLnBrk="0" hangingPunct="1">
              <a:defRPr/>
            </a:pPr>
            <a:r>
              <a:rPr lang="ru-RU"/>
              <a:t>Четвертый уровень</a:t>
            </a:r>
            <a:endParaRPr lang="ru-RU"/>
          </a:p>
          <a:p>
            <a:pPr lvl="4" eaLnBrk="1" latinLnBrk="0" hangingPunct="1">
              <a:defRPr/>
            </a:pPr>
            <a:r>
              <a:rPr lang="ru-RU"/>
              <a:t>Пятый уровень</a:t>
            </a:r>
            <a:endParaRPr kumimoji="0" lang="en-US"/>
          </a:p>
        </p:txBody>
      </p:sp>
    </p:spTree>
  </p:cSld>
  <p:clrMapOvr>
    <a:masterClrMapping/>
  </p:clrMapOvr>
  <p:transition xmlns:mc="http://schemas.openxmlformats.org/markup-compatibility/2006" xmlns:hp="http://schemas.haansoft.com/office/presentation/8.0" mc:Ignorable="hp" hp:hslDur="500"/>
</p:sldLayout>
</file>

<file path=ppt/slideLayouts/slideLayout5.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Сравнение"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idx="0"/>
          </p:nvPr>
        </p:nvSpPr>
        <p:spPr>
          <a:xfrm>
            <a:off x="457200" y="273050"/>
            <a:ext cx="7543800" cy="1143000"/>
          </a:xfrm>
        </p:spPr>
        <p:txBody>
          <a:bodyPr anchor="b"/>
          <a:lstStyle>
            <a:lvl1pPr>
              <a:defRPr/>
            </a:lvl1pPr>
          </a:lstStyle>
          <a:p>
            <a:pPr lvl="0">
              <a:defRPr/>
            </a:pPr>
            <a:r>
              <a:rPr kumimoji="0" lang="ru-RU"/>
              <a:t>Образец заголовка</a:t>
            </a:r>
            <a:endParaRPr kumimoji="0" lang="en-US"/>
          </a:p>
        </p:txBody>
      </p:sp>
      <p:sp>
        <p:nvSpPr>
          <p:cNvPr id="7" name="Дата 6"/>
          <p:cNvSpPr>
            <a:spLocks noGrp="1"/>
          </p:cNvSpPr>
          <p:nvPr>
            <p:ph type="dt" sz="half" idx="10"/>
          </p:nvPr>
        </p:nvSpPr>
        <p:spPr/>
        <p:txBody>
          <a:bodyPr/>
          <a:lstStyle/>
          <a:p>
            <a:pPr lvl="0">
              <a:defRPr/>
            </a:pPr>
            <a:fld id="{5B106E36-FD25-4E2D-B0AA-010F637433A0}" type="datetime1">
              <a:rPr lang="ru-RU"/>
              <a:pPr lvl="0">
                <a:defRPr/>
              </a:pPr>
              <a:t>26-11</a:t>
            </a:fld>
            <a:endParaRPr lang="ru-RU"/>
          </a:p>
        </p:txBody>
      </p:sp>
      <p:sp>
        <p:nvSpPr>
          <p:cNvPr id="8" name="Нижний колонтитул 7"/>
          <p:cNvSpPr>
            <a:spLocks noGrp="1"/>
          </p:cNvSpPr>
          <p:nvPr>
            <p:ph type="ftr" sz="quarter" idx="11"/>
          </p:nvPr>
        </p:nvSpPr>
        <p:spPr/>
        <p:txBody>
          <a:bodyPr/>
          <a:lstStyle/>
          <a:p>
            <a:pPr lvl="0">
              <a:defRPr/>
            </a:pPr>
            <a:r>
              <a:rPr lang="ru-RU" altLang="en-US"/>
              <a:t/>
            </a:r>
            <a:endParaRPr lang="ru-RU" altLang="en-US"/>
          </a:p>
        </p:txBody>
      </p:sp>
      <p:sp>
        <p:nvSpPr>
          <p:cNvPr id="9" name="Номер слайда 8"/>
          <p:cNvSpPr>
            <a:spLocks noGrp="1"/>
          </p:cNvSpPr>
          <p:nvPr>
            <p:ph type="sldNum" sz="quarter" idx="12"/>
          </p:nvPr>
        </p:nvSpPr>
        <p:spPr/>
        <p:txBody>
          <a:bodyPr/>
          <a:lstStyle/>
          <a:p>
            <a:pPr lvl="0">
              <a:defRPr/>
            </a:pPr>
            <a:fld id="{725C68B6-61C2-468F-89AB-4B9F7531AA68}" type="slidenum">
              <a:rPr lang="ru-RU"/>
              <a:pPr lvl="0">
                <a:defRPr/>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defRPr/>
            </a:pPr>
            <a:r>
              <a:rPr lang="ru-RU"/>
              <a:t>Образец текста</a:t>
            </a:r>
            <a:endParaRPr lang="ru-RU"/>
          </a:p>
          <a:p>
            <a:pPr lvl="1" eaLnBrk="1" latinLnBrk="0" hangingPunct="1">
              <a:defRPr/>
            </a:pPr>
            <a:r>
              <a:rPr lang="ru-RU"/>
              <a:t>Второй уровень</a:t>
            </a:r>
            <a:endParaRPr lang="ru-RU"/>
          </a:p>
          <a:p>
            <a:pPr lvl="2" eaLnBrk="1" latinLnBrk="0" hangingPunct="1">
              <a:defRPr/>
            </a:pPr>
            <a:r>
              <a:rPr lang="ru-RU"/>
              <a:t>Третий уровень</a:t>
            </a:r>
            <a:endParaRPr lang="ru-RU"/>
          </a:p>
          <a:p>
            <a:pPr lvl="3" eaLnBrk="1" latinLnBrk="0" hangingPunct="1">
              <a:defRPr/>
            </a:pPr>
            <a:r>
              <a:rPr lang="ru-RU"/>
              <a:t>Четвертый уровень</a:t>
            </a:r>
            <a:endParaRPr lang="ru-RU"/>
          </a:p>
          <a:p>
            <a:pPr lvl="4" eaLnBrk="1" latinLnBrk="0" hangingPunct="1">
              <a:defRPr/>
            </a:pPr>
            <a:r>
              <a:rPr lang="ru-RU"/>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defRPr/>
            </a:pPr>
            <a:r>
              <a:rPr lang="ru-RU"/>
              <a:t>Образец текста</a:t>
            </a:r>
            <a:endParaRPr lang="ru-RU"/>
          </a:p>
          <a:p>
            <a:pPr lvl="1" eaLnBrk="1" latinLnBrk="0" hangingPunct="1">
              <a:defRPr/>
            </a:pPr>
            <a:r>
              <a:rPr lang="ru-RU"/>
              <a:t>Второй уровень</a:t>
            </a:r>
            <a:endParaRPr lang="ru-RU"/>
          </a:p>
          <a:p>
            <a:pPr lvl="2" eaLnBrk="1" latinLnBrk="0" hangingPunct="1">
              <a:defRPr/>
            </a:pPr>
            <a:r>
              <a:rPr lang="ru-RU"/>
              <a:t>Третий уровень</a:t>
            </a:r>
            <a:endParaRPr lang="ru-RU"/>
          </a:p>
          <a:p>
            <a:pPr lvl="3" eaLnBrk="1" latinLnBrk="0" hangingPunct="1">
              <a:defRPr/>
            </a:pPr>
            <a:r>
              <a:rPr lang="ru-RU"/>
              <a:t>Четвертый уровень</a:t>
            </a:r>
            <a:endParaRPr lang="ru-RU"/>
          </a:p>
          <a:p>
            <a:pPr lvl="4" eaLnBrk="1" latinLnBrk="0" hangingPunct="1">
              <a:defRPr/>
            </a:pPr>
            <a:r>
              <a:rPr lang="ru-RU"/>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anchor="ctr">
            <a:noAutofit/>
          </a:bodyPr>
          <a:lstStyle>
            <a:lvl1pPr marL="0" indent="0">
              <a:buFontTx/>
              <a:buNone/>
              <a:defRPr sz="2000" b="1">
                <a:solidFill>
                  <a:srgbClr val="ffffff"/>
                </a:solidFill>
              </a:defRPr>
            </a:lvl1pPr>
          </a:lstStyle>
          <a:p>
            <a:pPr lvl="0" eaLnBrk="1" latinLnBrk="0" hangingPunct="1">
              <a:defRPr/>
            </a:pPr>
            <a:r>
              <a:rPr kumimoji="0" lang="ru-RU"/>
              <a:t>Образец текста</a:t>
            </a:r>
            <a:endParaRPr kumimoji="0" lang="ru-RU"/>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anchor="ctr">
            <a:noAutofit/>
          </a:bodyPr>
          <a:lstStyle>
            <a:lvl1pPr marL="0" indent="0">
              <a:buFontTx/>
              <a:buNone/>
              <a:defRPr sz="2000" b="1">
                <a:solidFill>
                  <a:srgbClr val="ffffff"/>
                </a:solidFill>
              </a:defRPr>
            </a:lvl1pPr>
          </a:lstStyle>
          <a:p>
            <a:pPr lvl="0" eaLnBrk="1" latinLnBrk="0" hangingPunct="1">
              <a:defRPr/>
            </a:pPr>
            <a:r>
              <a:rPr kumimoji="0" lang="ru-RU"/>
              <a:t>Образец текста</a:t>
            </a:r>
            <a:endParaRPr kumimoji="0" lang="ru-RU"/>
          </a:p>
        </p:txBody>
      </p:sp>
    </p:spTree>
  </p:cSld>
  <p:clrMapOvr>
    <a:masterClrMapping/>
  </p:clrMapOvr>
  <p:transition xmlns:mc="http://schemas.openxmlformats.org/markup-compatibility/2006" xmlns:hp="http://schemas.haansoft.com/office/presentation/8.0" mc:Ignorable="hp" hp:hslDur="500"/>
</p:sldLayout>
</file>

<file path=ppt/slideLayouts/slideLayout6.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Только заголовок"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idx="0"/>
          </p:nvPr>
        </p:nvSpPr>
        <p:spPr/>
        <p:txBody>
          <a:bodyPr/>
          <a:lstStyle/>
          <a:p>
            <a:pPr lvl="0">
              <a:defRPr/>
            </a:pPr>
            <a:r>
              <a:rPr kumimoji="0" lang="ru-RU"/>
              <a:t>Образец заголовка</a:t>
            </a:r>
            <a:endParaRPr kumimoji="0" lang="en-US"/>
          </a:p>
        </p:txBody>
      </p:sp>
      <p:sp>
        <p:nvSpPr>
          <p:cNvPr id="6" name="Дата 5"/>
          <p:cNvSpPr>
            <a:spLocks noGrp="1"/>
          </p:cNvSpPr>
          <p:nvPr>
            <p:ph type="dt" sz="half" idx="10"/>
          </p:nvPr>
        </p:nvSpPr>
        <p:spPr/>
        <p:txBody>
          <a:bodyPr/>
          <a:lstStyle/>
          <a:p>
            <a:pPr lvl="0">
              <a:defRPr/>
            </a:pPr>
            <a:fld id="{5B106E36-FD25-4E2D-B0AA-010F637433A0}" type="datetime1">
              <a:rPr lang="ru-RU"/>
              <a:pPr lvl="0">
                <a:defRPr/>
              </a:pPr>
              <a:t>26-11</a:t>
            </a:fld>
            <a:endParaRPr lang="ru-RU"/>
          </a:p>
        </p:txBody>
      </p:sp>
      <p:sp>
        <p:nvSpPr>
          <p:cNvPr id="7" name="Номер слайда 6"/>
          <p:cNvSpPr>
            <a:spLocks noGrp="1"/>
          </p:cNvSpPr>
          <p:nvPr>
            <p:ph type="sldNum" sz="quarter" idx="11"/>
          </p:nvPr>
        </p:nvSpPr>
        <p:spPr/>
        <p:txBody>
          <a:bodyPr/>
          <a:lstStyle/>
          <a:p>
            <a:pPr lvl="0">
              <a:defRPr/>
            </a:pPr>
            <a:fld id="{725C68B6-61C2-468F-89AB-4B9F7531AA68}" type="slidenum">
              <a:rPr lang="ru-RU"/>
              <a:pPr lvl="0">
                <a:defRPr/>
              </a:pPr>
              <a:t>‹#›</a:t>
            </a:fld>
            <a:endParaRPr lang="ru-RU"/>
          </a:p>
        </p:txBody>
      </p:sp>
      <p:sp>
        <p:nvSpPr>
          <p:cNvPr id="8" name="Нижний колонтитул 7"/>
          <p:cNvSpPr>
            <a:spLocks noGrp="1"/>
          </p:cNvSpPr>
          <p:nvPr>
            <p:ph type="ftr" sz="quarter" idx="12"/>
          </p:nvPr>
        </p:nvSpPr>
        <p:spPr/>
        <p:txBody>
          <a:bodyPr/>
          <a:lstStyle/>
          <a:p>
            <a:pPr lvl="0">
              <a:defRPr/>
            </a:pPr>
            <a:r>
              <a:rPr lang="ru-RU" altLang="en-US"/>
              <a:t/>
            </a:r>
            <a:endParaRPr lang="ru-RU" altLang="en-US"/>
          </a:p>
        </p:txBody>
      </p:sp>
    </p:spTree>
  </p:cSld>
  <p:clrMapOvr>
    <a:masterClrMapping/>
  </p:clrMapOvr>
  <p:transition xmlns:mc="http://schemas.openxmlformats.org/markup-compatibility/2006" xmlns:hp="http://schemas.haansoft.com/office/presentation/8.0" mc:Ignorable="hp" hp:hslDur="5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Объект с подписью"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a:xfrm>
            <a:off x="8763000" y="0"/>
            <a:ext cx="0" cy="6858000"/>
          </a:xfrm>
          <a:prstGeom prst="line">
            <a:avLst/>
          </a:prstGeom>
          <a:noFill/>
          <a:ln w="38100" cap="flat" cmpd="sng" algn="ctr">
            <a:solidFill>
              <a:schemeClr val="accent1">
                <a:tint val="60000"/>
                <a:alpha val="93000"/>
              </a:schemeClr>
            </a:solidFill>
            <a:prstDash val="solid"/>
            <a:round/>
          </a:ln>
          <a:effectLst/>
        </p:spPr>
        <p:txBody>
          <a:bodyPr vert="horz" wrap="square" lIns="91440" tIns="45720" rIns="91440" bIns="45720" anchor="t"/>
          <a:lstStyle/>
          <a:p>
            <a:pPr lvl="0">
              <a:defRPr/>
            </a:pPr>
            <a:endParaRPr kumimoji="0" lang="en-US"/>
          </a:p>
        </p:txBody>
      </p:sp>
      <p:sp>
        <p:nvSpPr>
          <p:cNvPr id="2" name="Заголовок 1"/>
          <p:cNvSpPr>
            <a:spLocks noGrp="1"/>
          </p:cNvSpPr>
          <p:nvPr>
            <p:ph type="title" idx="0"/>
          </p:nvPr>
        </p:nvSpPr>
        <p:spPr>
          <a:xfrm rot="5400000">
            <a:off x="3371850" y="3200400"/>
            <a:ext cx="6309360" cy="457200"/>
          </a:xfrm>
        </p:spPr>
        <p:txBody>
          <a:bodyPr anchor="b"/>
          <a:lstStyle>
            <a:lvl1pPr algn="l">
              <a:buNone/>
              <a:defRPr sz="2000" b="1" cap="small" baseline="0"/>
            </a:lvl1pPr>
          </a:lstStyle>
          <a:p>
            <a:pPr lvl="0">
              <a:defRPr/>
            </a:pPr>
            <a:r>
              <a:rPr kumimoji="0" lang="ru-RU"/>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defRPr/>
            </a:pPr>
            <a:r>
              <a:rPr kumimoji="0" lang="ru-RU"/>
              <a:t>Образец текста</a:t>
            </a:r>
            <a:endParaRPr kumimoji="0" lang="ru-RU"/>
          </a:p>
        </p:txBody>
      </p:sp>
      <p:sp>
        <p:nvSpPr>
          <p:cNvPr id="8" name="Прямая соединительная линия 7"/>
          <p:cNvSpPr>
            <a:spLocks noChangeShapeType="1"/>
          </p:cNvSpPr>
          <p:nvPr/>
        </p:nvSpPr>
        <p:spPr>
          <a:xfrm>
            <a:off x="6248400" y="0"/>
            <a:ext cx="0" cy="6858000"/>
          </a:xfrm>
          <a:prstGeom prst="line">
            <a:avLst/>
          </a:prstGeom>
          <a:noFill/>
          <a:ln w="38100" cap="flat" cmpd="sng" algn="ctr">
            <a:solidFill>
              <a:schemeClr val="accent1">
                <a:tint val="60000"/>
              </a:schemeClr>
            </a:solidFill>
            <a:prstDash val="solid"/>
            <a:round/>
          </a:ln>
          <a:effectLst/>
        </p:spPr>
        <p:txBody>
          <a:bodyPr vert="horz" wrap="square" lIns="91440" tIns="45720" rIns="91440" bIns="45720" anchor="t"/>
          <a:lstStyle/>
          <a:p>
            <a:pPr lvl="0">
              <a:defRPr/>
            </a:pPr>
            <a:endParaRPr kumimoji="0" lang="en-US"/>
          </a:p>
        </p:txBody>
      </p:sp>
      <p:sp>
        <p:nvSpPr>
          <p:cNvPr id="9" name="Прямая соединительная линия 8"/>
          <p:cNvSpPr>
            <a:spLocks noChangeShapeType="1"/>
          </p:cNvSpPr>
          <p:nvPr/>
        </p:nvSpPr>
        <p:spPr>
          <a:xfrm>
            <a:off x="6192296" y="0"/>
            <a:ext cx="0" cy="6858000"/>
          </a:xfrm>
          <a:prstGeom prst="line">
            <a:avLst/>
          </a:prstGeom>
          <a:noFill/>
          <a:ln w="12700" cap="flat" cmpd="sng" algn="ctr">
            <a:solidFill>
              <a:schemeClr val="accent1"/>
            </a:solidFill>
            <a:prstDash val="solid"/>
            <a:round/>
          </a:ln>
          <a:effectLst/>
        </p:spPr>
        <p:txBody>
          <a:bodyPr vert="horz" wrap="square" lIns="91440" tIns="45720" rIns="91440" bIns="45720" anchor="t"/>
          <a:lstStyle/>
          <a:p>
            <a:pPr lvl="0">
              <a:defRPr/>
            </a:pPr>
            <a:endParaRPr kumimoji="0" lang="en-US"/>
          </a:p>
        </p:txBody>
      </p:sp>
      <p:sp>
        <p:nvSpPr>
          <p:cNvPr id="11" name="Прямая соединительная линия 10"/>
          <p:cNvSpPr>
            <a:spLocks noChangeShapeType="1"/>
          </p:cNvSpPr>
          <p:nvPr/>
        </p:nvSpPr>
        <p:spPr>
          <a:xfrm>
            <a:off x="8991600" y="0"/>
            <a:ext cx="0" cy="6858000"/>
          </a:xfrm>
          <a:prstGeom prst="line">
            <a:avLst/>
          </a:prstGeom>
          <a:noFill/>
          <a:ln w="19050" cap="flat" cmpd="sng" algn="ctr">
            <a:solidFill>
              <a:schemeClr val="accent1"/>
            </a:solidFill>
            <a:prstDash val="solid"/>
            <a:round/>
          </a:ln>
          <a:effectLst/>
        </p:spPr>
        <p:txBody>
          <a:bodyPr vert="horz" wrap="square" lIns="91440" tIns="45720" rIns="91440" bIns="45720" anchor="t"/>
          <a:lstStyle/>
          <a:p>
            <a:pPr lvl="0">
              <a:defRPr/>
            </a:pPr>
            <a:endParaRPr kumimoji="0" lang="en-US"/>
          </a:p>
        </p:txBody>
      </p:sp>
      <p:sp>
        <p:nvSpPr>
          <p:cNvPr id="12" name="Прямоугольник 11"/>
          <p:cNvSpPr/>
          <p:nvPr/>
        </p:nvSpPr>
        <p:spPr>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13" name="Прямая соединительная линия 12"/>
          <p:cNvSpPr>
            <a:spLocks noChangeShapeType="1"/>
          </p:cNvSpPr>
          <p:nvPr/>
        </p:nvSpPr>
        <p:spPr>
          <a:xfrm>
            <a:off x="8915400" y="0"/>
            <a:ext cx="0" cy="6858000"/>
          </a:xfrm>
          <a:prstGeom prst="line">
            <a:avLst/>
          </a:prstGeom>
          <a:noFill/>
          <a:ln w="9525" cap="flat" cmpd="sng" algn="ctr">
            <a:solidFill>
              <a:schemeClr val="accent1"/>
            </a:solidFill>
            <a:prstDash val="solid"/>
            <a:round/>
          </a:ln>
          <a:effectLst/>
        </p:spPr>
        <p:txBody>
          <a:bodyPr vert="horz" wrap="square" lIns="91440" tIns="45720" rIns="91440" bIns="45720" anchor="t"/>
          <a:lstStyle/>
          <a:p>
            <a:pPr lvl="0">
              <a:defRPr/>
            </a:pPr>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defRPr/>
            </a:pPr>
            <a:r>
              <a:rPr lang="ru-RU"/>
              <a:t>Образец текста</a:t>
            </a:r>
            <a:endParaRPr lang="ru-RU"/>
          </a:p>
          <a:p>
            <a:pPr lvl="1" eaLnBrk="1" latinLnBrk="0" hangingPunct="1">
              <a:defRPr/>
            </a:pPr>
            <a:r>
              <a:rPr lang="ru-RU"/>
              <a:t>Второй уровень</a:t>
            </a:r>
            <a:endParaRPr lang="ru-RU"/>
          </a:p>
          <a:p>
            <a:pPr lvl="2" eaLnBrk="1" latinLnBrk="0" hangingPunct="1">
              <a:defRPr/>
            </a:pPr>
            <a:r>
              <a:rPr lang="ru-RU"/>
              <a:t>Третий уровень</a:t>
            </a:r>
            <a:endParaRPr lang="ru-RU"/>
          </a:p>
          <a:p>
            <a:pPr lvl="3" eaLnBrk="1" latinLnBrk="0" hangingPunct="1">
              <a:defRPr/>
            </a:pPr>
            <a:r>
              <a:rPr lang="ru-RU"/>
              <a:t>Четвертый уровень</a:t>
            </a:r>
            <a:endParaRPr lang="ru-RU"/>
          </a:p>
          <a:p>
            <a:pPr lvl="4" eaLnBrk="1" latinLnBrk="0" hangingPunct="1">
              <a:defRPr/>
            </a:pPr>
            <a:r>
              <a:rPr lang="ru-RU"/>
              <a:t>Пятый уровень</a:t>
            </a:r>
            <a:endParaRPr kumimoji="0" lang="en-US"/>
          </a:p>
        </p:txBody>
      </p:sp>
      <p:sp>
        <p:nvSpPr>
          <p:cNvPr id="21" name="Дата 20"/>
          <p:cNvSpPr>
            <a:spLocks noGrp="1"/>
          </p:cNvSpPr>
          <p:nvPr>
            <p:ph type="dt" sz="half" idx="14"/>
          </p:nvPr>
        </p:nvSpPr>
        <p:spPr/>
        <p:txBody>
          <a:bodyPr/>
          <a:lstStyle/>
          <a:p>
            <a:pPr lvl="0">
              <a:defRPr/>
            </a:pPr>
            <a:fld id="{5B106E36-FD25-4E2D-B0AA-010F637433A0}" type="datetime1">
              <a:rPr lang="ru-RU"/>
              <a:pPr lvl="0">
                <a:defRPr/>
              </a:pPr>
              <a:t>26-11</a:t>
            </a:fld>
            <a:endParaRPr lang="ru-RU"/>
          </a:p>
        </p:txBody>
      </p:sp>
      <p:sp>
        <p:nvSpPr>
          <p:cNvPr id="22" name="Номер слайда 21"/>
          <p:cNvSpPr>
            <a:spLocks noGrp="1"/>
          </p:cNvSpPr>
          <p:nvPr>
            <p:ph type="sldNum" sz="quarter" idx="15"/>
          </p:nvPr>
        </p:nvSpPr>
        <p:spPr/>
        <p:txBody>
          <a:bodyPr/>
          <a:lstStyle/>
          <a:p>
            <a:pPr lvl="0">
              <a:defRPr/>
            </a:pPr>
            <a:fld id="{725C68B6-61C2-468F-89AB-4B9F7531AA68}" type="slidenum">
              <a:rPr lang="ru-RU"/>
              <a:pPr lvl="0">
                <a:defRPr/>
              </a:pPr>
              <a:t>‹#›</a:t>
            </a:fld>
            <a:endParaRPr lang="ru-RU"/>
          </a:p>
        </p:txBody>
      </p:sp>
      <p:sp>
        <p:nvSpPr>
          <p:cNvPr id="23" name="Нижний колонтитул 22"/>
          <p:cNvSpPr>
            <a:spLocks noGrp="1"/>
          </p:cNvSpPr>
          <p:nvPr>
            <p:ph type="ftr" sz="quarter" idx="16"/>
          </p:nvPr>
        </p:nvSpPr>
        <p:spPr/>
        <p:txBody>
          <a:bodyPr/>
          <a:lstStyle/>
          <a:p>
            <a:pPr lvl="0">
              <a:defRPr/>
            </a:pPr>
            <a:r>
              <a:rPr lang="ru-RU" altLang="en-US"/>
              <a:t/>
            </a:r>
            <a:endParaRPr lang="ru-RU" altLang="en-US"/>
          </a:p>
        </p:txBody>
      </p:sp>
    </p:spTree>
  </p:cSld>
  <p:clrMapOvr>
    <a:overrideClrMapping bg1="lt1" tx1="dk1" bg2="lt2" tx2="dk2" accent1="accent1" accent2="accent2" accent3="accent3" accent4="accent4" accent5="accent5" accent6="accent6" hlink="hlink" folHlink="folHlink"/>
  </p:clrMapOvr>
  <p:transition xmlns:mc="http://schemas.openxmlformats.org/markup-compatibility/2006" xmlns:hp="http://schemas.haansoft.com/office/presentation/8.0" mc:Ignorable="hp" hp:hslDur="500"/>
</p:sldLayout>
</file>

<file path=ppt/slideLayouts/slideLayout9.xml><?xml version="1.0" encoding="utf-8"?>
<p:sldLayout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showMasterPhAnim="1" matchingName="Рисунок с подписью"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a:xfrm>
            <a:off x="8763000" y="0"/>
            <a:ext cx="0" cy="6858000"/>
          </a:xfrm>
          <a:prstGeom prst="line">
            <a:avLst/>
          </a:prstGeom>
          <a:noFill/>
          <a:ln w="38100" cap="flat" cmpd="sng" algn="ctr">
            <a:solidFill>
              <a:schemeClr val="accent1">
                <a:tint val="60000"/>
              </a:schemeClr>
            </a:solidFill>
            <a:prstDash val="solid"/>
            <a:round/>
          </a:ln>
          <a:effectLst/>
        </p:spPr>
        <p:txBody>
          <a:bodyPr vert="horz" wrap="square" lIns="91440" tIns="45720" rIns="91440" bIns="45720" anchor="t"/>
          <a:lstStyle/>
          <a:p>
            <a:pPr lvl="0">
              <a:defRPr/>
            </a:pPr>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2" name="Заголовок 1"/>
          <p:cNvSpPr>
            <a:spLocks noGrp="1"/>
          </p:cNvSpPr>
          <p:nvPr>
            <p:ph type="title" idx="0"/>
          </p:nvPr>
        </p:nvSpPr>
        <p:spPr>
          <a:xfrm rot="5400000">
            <a:off x="3350133" y="3200400"/>
            <a:ext cx="6309360" cy="457200"/>
          </a:xfrm>
        </p:spPr>
        <p:txBody>
          <a:bodyPr anchor="b"/>
          <a:lstStyle>
            <a:lvl1pPr algn="l">
              <a:buNone/>
              <a:defRPr sz="2000" b="1"/>
            </a:lvl1pPr>
          </a:lstStyle>
          <a:p>
            <a:pPr lvl="0">
              <a:defRPr/>
            </a:pPr>
            <a:r>
              <a:rPr kumimoji="0" lang="ru-RU"/>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defRPr/>
            </a:pPr>
            <a:r>
              <a:rPr kumimoji="0" lang="ru-RU"/>
              <a:t>Вставка рисунка</a:t>
            </a:r>
            <a:endParaRPr kumimoji="0" lang="en-US"/>
          </a:p>
        </p:txBody>
      </p:sp>
      <p:sp>
        <p:nvSpPr>
          <p:cNvPr id="4" name="Текст 3"/>
          <p:cNvSpPr>
            <a:spLocks noGrp="1"/>
          </p:cNvSpPr>
          <p:nvPr>
            <p:ph type="body" sz="half" idx="2"/>
          </p:nvPr>
        </p:nvSpPr>
        <p:spPr>
          <a:xfrm>
            <a:off x="6765798" y="264795"/>
            <a:ext cx="1524000" cy="4956048"/>
          </a:xfrm>
        </p:spPr>
        <p:txBody>
          <a:bodyPr rot="0" vert="horz" wrap="square" lIns="91440" tIns="45720" rIns="91440" bIns="45720" anchor="t" anchorCtr="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defRPr/>
            </a:pPr>
            <a:r>
              <a:rPr kumimoji="0" lang="ru-RU"/>
              <a:t>Образец текста</a:t>
            </a:r>
            <a:endParaRPr kumimoji="0" lang="ru-RU"/>
          </a:p>
        </p:txBody>
      </p:sp>
      <p:sp>
        <p:nvSpPr>
          <p:cNvPr id="10" name="Прямая соединительная линия 9"/>
          <p:cNvSpPr>
            <a:spLocks noChangeShapeType="1"/>
          </p:cNvSpPr>
          <p:nvPr/>
        </p:nvSpPr>
        <p:spPr>
          <a:xfrm>
            <a:off x="8991600" y="0"/>
            <a:ext cx="0" cy="6858000"/>
          </a:xfrm>
          <a:prstGeom prst="line">
            <a:avLst/>
          </a:prstGeom>
          <a:noFill/>
          <a:ln w="9525" cap="flat" cmpd="sng" algn="ctr">
            <a:solidFill>
              <a:schemeClr val="tx1"/>
            </a:solidFill>
            <a:prstDash val="solid"/>
            <a:round/>
          </a:ln>
          <a:effectLst/>
        </p:spPr>
        <p:txBody>
          <a:bodyPr vert="horz" wrap="square" lIns="91440" tIns="45720" rIns="91440" bIns="45720" anchor="t"/>
          <a:lstStyle/>
          <a:p>
            <a:pPr lvl="0">
              <a:defRPr/>
            </a:pPr>
            <a:endParaRPr kumimoji="0" lang="en-US"/>
          </a:p>
        </p:txBody>
      </p:sp>
      <p:sp>
        <p:nvSpPr>
          <p:cNvPr id="11" name="Прямоугольник 10"/>
          <p:cNvSpPr/>
          <p:nvPr/>
        </p:nvSpPr>
        <p:spPr>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defRPr/>
            </a:pPr>
            <a:endParaRPr kumimoji="0" lang="en-US"/>
          </a:p>
        </p:txBody>
      </p:sp>
      <p:sp>
        <p:nvSpPr>
          <p:cNvPr id="12" name="Прямая соединительная линия 11"/>
          <p:cNvSpPr>
            <a:spLocks noChangeShapeType="1"/>
          </p:cNvSpPr>
          <p:nvPr/>
        </p:nvSpPr>
        <p:spPr>
          <a:xfrm>
            <a:off x="8915400" y="0"/>
            <a:ext cx="0" cy="6858000"/>
          </a:xfrm>
          <a:prstGeom prst="line">
            <a:avLst/>
          </a:prstGeom>
          <a:noFill/>
          <a:ln w="9525" cap="flat" cmpd="sng" algn="ctr">
            <a:solidFill>
              <a:schemeClr val="accent1"/>
            </a:solidFill>
            <a:prstDash val="solid"/>
            <a:round/>
          </a:ln>
          <a:effectLst/>
        </p:spPr>
        <p:txBody>
          <a:bodyPr vert="horz" wrap="square" lIns="91440" tIns="45720" rIns="91440" bIns="45720" anchor="t"/>
          <a:lstStyle/>
          <a:p>
            <a:pPr lvl="0">
              <a:defRPr/>
            </a:pPr>
            <a:endParaRPr kumimoji="0" lang="en-US"/>
          </a:p>
        </p:txBody>
      </p:sp>
      <p:sp>
        <p:nvSpPr>
          <p:cNvPr id="19" name="Прямая соединительная линия 18"/>
          <p:cNvSpPr>
            <a:spLocks noChangeShapeType="1"/>
          </p:cNvSpPr>
          <p:nvPr/>
        </p:nvSpPr>
        <p:spPr>
          <a:xfrm>
            <a:off x="6248400" y="0"/>
            <a:ext cx="0" cy="6858000"/>
          </a:xfrm>
          <a:prstGeom prst="line">
            <a:avLst/>
          </a:prstGeom>
          <a:noFill/>
          <a:ln w="38100" cap="flat" cmpd="sng" algn="ctr">
            <a:solidFill>
              <a:schemeClr val="accent1">
                <a:tint val="60000"/>
              </a:schemeClr>
            </a:solidFill>
            <a:prstDash val="solid"/>
            <a:round/>
          </a:ln>
          <a:effectLst/>
        </p:spPr>
        <p:txBody>
          <a:bodyPr vert="horz" wrap="square" lIns="91440" tIns="45720" rIns="91440" bIns="45720" anchor="t"/>
          <a:lstStyle/>
          <a:p>
            <a:pPr lvl="0">
              <a:defRPr/>
            </a:pPr>
            <a:endParaRPr kumimoji="0" lang="en-US"/>
          </a:p>
        </p:txBody>
      </p:sp>
      <p:sp>
        <p:nvSpPr>
          <p:cNvPr id="20" name="Прямая соединительная линия 19"/>
          <p:cNvSpPr>
            <a:spLocks noChangeShapeType="1"/>
          </p:cNvSpPr>
          <p:nvPr/>
        </p:nvSpPr>
        <p:spPr>
          <a:xfrm>
            <a:off x="6192296" y="0"/>
            <a:ext cx="0" cy="6858000"/>
          </a:xfrm>
          <a:prstGeom prst="line">
            <a:avLst/>
          </a:prstGeom>
          <a:noFill/>
          <a:ln w="12700" cap="flat" cmpd="sng" algn="ctr">
            <a:solidFill>
              <a:schemeClr val="accent1"/>
            </a:solidFill>
            <a:prstDash val="solid"/>
            <a:round/>
          </a:ln>
          <a:effectLst/>
        </p:spPr>
        <p:txBody>
          <a:bodyPr vert="horz" wrap="square" lIns="91440" tIns="45720" rIns="91440" bIns="45720" anchor="t"/>
          <a:lstStyle/>
          <a:p>
            <a:pPr lvl="0">
              <a:defRPr/>
            </a:pPr>
            <a:endParaRPr kumimoji="0" lang="en-US"/>
          </a:p>
        </p:txBody>
      </p:sp>
      <p:sp>
        <p:nvSpPr>
          <p:cNvPr id="17" name="Дата 16"/>
          <p:cNvSpPr>
            <a:spLocks noGrp="1"/>
          </p:cNvSpPr>
          <p:nvPr>
            <p:ph type="dt" sz="half" idx="10"/>
          </p:nvPr>
        </p:nvSpPr>
        <p:spPr/>
        <p:txBody>
          <a:bodyPr/>
          <a:lstStyle/>
          <a:p>
            <a:pPr lvl="0">
              <a:defRPr/>
            </a:pPr>
            <a:fld id="{5B106E36-FD25-4E2D-B0AA-010F637433A0}" type="datetime1">
              <a:rPr lang="ru-RU"/>
              <a:pPr lvl="0">
                <a:defRPr/>
              </a:pPr>
              <a:t>26-11</a:t>
            </a:fld>
            <a:endParaRPr lang="ru-RU"/>
          </a:p>
        </p:txBody>
      </p:sp>
      <p:sp>
        <p:nvSpPr>
          <p:cNvPr id="18" name="Номер слайда 17"/>
          <p:cNvSpPr>
            <a:spLocks noGrp="1"/>
          </p:cNvSpPr>
          <p:nvPr>
            <p:ph type="sldNum" sz="quarter" idx="11"/>
          </p:nvPr>
        </p:nvSpPr>
        <p:spPr/>
        <p:txBody>
          <a:bodyPr/>
          <a:lstStyle/>
          <a:p>
            <a:pPr lvl="0">
              <a:defRPr/>
            </a:pPr>
            <a:fld id="{725C68B6-61C2-468F-89AB-4B9F7531AA68}" type="slidenum">
              <a:rPr lang="ru-RU"/>
              <a:pPr lvl="0">
                <a:defRPr/>
              </a:pPr>
              <a:t>‹#›</a:t>
            </a:fld>
            <a:endParaRPr lang="ru-RU"/>
          </a:p>
        </p:txBody>
      </p:sp>
      <p:sp>
        <p:nvSpPr>
          <p:cNvPr id="21" name="Нижний колонтитул 20"/>
          <p:cNvSpPr>
            <a:spLocks noGrp="1"/>
          </p:cNvSpPr>
          <p:nvPr>
            <p:ph type="ftr" sz="quarter" idx="12"/>
          </p:nvPr>
        </p:nvSpPr>
        <p:spPr/>
        <p:txBody>
          <a:bodyPr/>
          <a:lstStyle/>
          <a:p>
            <a:pPr lvl="0">
              <a:defRPr/>
            </a:pPr>
            <a:r>
              <a:rPr lang="ru-RU" altLang="en-US"/>
              <a:t/>
            </a:r>
            <a:endParaRPr lang="ru-RU" altLang="en-US"/>
          </a:p>
        </p:txBody>
      </p:sp>
    </p:spTree>
  </p:cSld>
  <p:clrMapOvr>
    <a:masterClrMapping/>
  </p:clrMapOvr>
  <p:transition xmlns:mc="http://schemas.openxmlformats.org/markup-compatibility/2006" xmlns:hp="http://schemas.haansoft.com/office/presentation/8.0" mc:Ignorable="hp" hp:hslDur="500"/>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D050">
            <a:alpha val="35000"/>
          </a:srgbClr>
        </a:soli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08.11.2017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image" Target="../media/image2.png"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5.png"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5.png"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4.png"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6.png"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5.png"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7.png"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7.png"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png"  /></Relationships>
</file>

<file path=ppt/slides/_rels/slide22.xml.rels><?xml version="1.0" encoding="UTF-8" standalone="yes" ?><Relationships xmlns="http://schemas.openxmlformats.org/package/2006/relationships"><Relationship Id="rId1" Type="http://schemas.openxmlformats.org/officeDocument/2006/relationships/notesSlide" Target="../notesSlides/notesSlide1.xml"  /><Relationship Id="rId2" Type="http://schemas.openxmlformats.org/officeDocument/2006/relationships/slideLayout" Target="../slideLayouts/slideLayout7.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png"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9.gif"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3.png"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4.png"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3.png"  /></Relationships>
</file>

<file path=ppt/slides/slide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4" name="Рисунок 3" descr="http://www.dou853.edusite.ru/images/post-33310-1201801256.png"/>
          <p:cNvPicPr/>
          <p:nvPr/>
        </p:nvPicPr>
        <p:blipFill rotWithShape="1">
          <a:blip r:embed="rId2"/>
          <a:srcRect t="3490" r="7930"/>
          <a:stretch>
            <a:fillRect/>
          </a:stretch>
        </p:blipFill>
        <p:spPr>
          <a:xfrm>
            <a:off x="1619672" y="3645024"/>
            <a:ext cx="4508173" cy="3026840"/>
          </a:xfrm>
          <a:prstGeom prst="rect">
            <a:avLst/>
          </a:prstGeom>
          <a:noFill/>
          <a:ln>
            <a:noFill/>
          </a:ln>
        </p:spPr>
      </p:pic>
      <p:sp>
        <p:nvSpPr>
          <p:cNvPr id="5" name=""/>
          <p:cNvSpPr txBox="1"/>
          <p:nvPr/>
        </p:nvSpPr>
        <p:spPr>
          <a:xfrm>
            <a:off x="4442460" y="5445224"/>
            <a:ext cx="4403621" cy="1177290"/>
          </a:xfrm>
          <a:prstGeom prst="rect">
            <a:avLst/>
          </a:prstGeom>
        </p:spPr>
        <p:txBody>
          <a:bodyPr wrap="none">
            <a:spAutoFit/>
          </a:bodyPr>
          <a:p>
            <a:pPr algn="r">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Раджабова Елена Ивановна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algn="r">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algn="r">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ГБОУ СОШ структурное подразделение пос. Просвет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algn="r">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д/с «Росинка», Самара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algn="r">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doo_prosvet_rosinka_vlg@samara.edu.ru</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p:txBody>
      </p:sp>
      <p:sp>
        <p:nvSpPr>
          <p:cNvPr id="6" name=""/>
          <p:cNvSpPr txBox="1"/>
          <p:nvPr/>
        </p:nvSpPr>
        <p:spPr>
          <a:xfrm>
            <a:off x="1552590" y="1916832"/>
            <a:ext cx="6775658" cy="1014963"/>
          </a:xfrm>
          <a:prstGeom prst="rect">
            <a:avLst/>
          </a:prstGeom>
        </p:spPr>
        <p:txBody>
          <a:bodyPr wrap="square">
            <a:spAutoFit/>
          </a:bodyPr>
          <a:p>
            <a:pPr algn="ctr">
              <a:defRPr/>
            </a:pPr>
            <a:r>
              <a:rPr xmlns:mc="http://schemas.openxmlformats.org/markup-compatibility/2006" xmlns:hp="http://schemas.haansoft.com/office/presentation/8.0" lang="ru-RU" altLang="en-US" sz="2000" b="1" i="0" u="none" strike="noStrike" mc:Ignorable="hp" hp:hslEmbossed="0">
                <a:solidFill>
                  <a:srgbClr val="000000"/>
                </a:solidFill>
                <a:latin typeface="Times New Roman"/>
                <a:ea typeface="Times New Roman"/>
                <a:cs typeface="Times New Roman"/>
              </a:rPr>
              <a:t> «Здоровьесберегающие технологии в практике обучения и восаитания детей с ограниченными возможностями здоровья и инвалидностью»</a:t>
            </a:r>
            <a:endParaRPr xmlns:mc="http://schemas.openxmlformats.org/markup-compatibility/2006" xmlns:hp="http://schemas.haansoft.com/office/presentation/8.0" lang="ru-RU" altLang="en-US" sz="2000" b="1" i="0" u="none" strike="noStrike" mc:Ignorable="hp" hp:hslEmbossed="0">
              <a:solidFill>
                <a:srgbClr val="000000"/>
              </a:solidFill>
              <a:latin typeface="Times New Roman"/>
              <a:ea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10.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
          <p:cNvSpPr txBox="1"/>
          <p:nvPr/>
        </p:nvSpPr>
        <p:spPr>
          <a:xfrm>
            <a:off x="191344" y="307076"/>
            <a:ext cx="8640960" cy="3996319"/>
          </a:xfrm>
          <a:prstGeom prst="rect">
            <a:avLst/>
          </a:prstGeom>
        </p:spPr>
        <p:txBody>
          <a:bodyPr wrap="squar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“Игра с песком”</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Представьте себе, что вы сидите на берегу моря. Наберите в руки песок (на вдохе). Сильно сжав пальцы в кулак, удержать песок в руках (задержка дыхания).  Посыпать колени песком, постепенно раскрывая кисти и пальцы. Уронить бессильно руки вдоль тела, лень двигать тяжелыми руками (повторить 2-3 раза).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“Летний денек”.</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Дети ложатся на спину, расслабляя все мышцы и закрывая глаза. Проходит </a:t>
            </a: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релаксация</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 под звучание спокойной </a:t>
            </a: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cs typeface="Times New Roman"/>
              </a:rPr>
              <a:t>музыки</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Я на солнышке лежу,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Но на солнце не гляжу.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Глазки закрываем, глазки отдыхают.</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Солнце гладит наши лица,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Пусть нам сон хороший снится.</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cs typeface="Times New Roman"/>
              </a:rPr>
              <a:t>Вдруг мы слышим</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 бом-бом-бом!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Прогуляться вышел гром.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Гремит гром, как барабан.</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1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2" name="Picture 2" descr="http://img01.chitalnya.ru/upload2/139/935675002634525312.png"/>
          <p:cNvPicPr>
            <a:picLocks noChangeAspect="1" noChangeArrowheads="1"/>
          </p:cNvPicPr>
          <p:nvPr/>
        </p:nvPicPr>
        <p:blipFill rotWithShape="1">
          <a:blip r:embed="rId2"/>
          <a:srcRect/>
          <a:stretch>
            <a:fillRect/>
          </a:stretch>
        </p:blipFill>
        <p:spPr>
          <a:xfrm>
            <a:off x="6241480" y="4437112"/>
            <a:ext cx="2650999" cy="2210933"/>
          </a:xfrm>
          <a:prstGeom prst="rect">
            <a:avLst/>
          </a:prstGeom>
          <a:noFill/>
        </p:spPr>
      </p:pic>
      <p:sp>
        <p:nvSpPr>
          <p:cNvPr id="3" name=""/>
          <p:cNvSpPr txBox="1"/>
          <p:nvPr/>
        </p:nvSpPr>
        <p:spPr>
          <a:xfrm>
            <a:off x="288031" y="170726"/>
            <a:ext cx="7824193" cy="522694"/>
          </a:xfrm>
          <a:prstGeom prst="rect">
            <a:avLst/>
          </a:prstGeom>
        </p:spPr>
        <p:txBody>
          <a:bodyPr wrap="square">
            <a:spAutoFit/>
          </a:bodyPr>
          <a:p>
            <a:pPr>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Calibri"/>
                <a:cs typeface="Times New Roman"/>
              </a:rPr>
              <a:t>Пальчиковая гимнастика</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rPr>
              <a:t> направлена на повышение работоспособности коры головного мозга, развитие активной речи ребенка. Рекомендуются детям с речевыми проблемами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endParaRPr>
          </a:p>
        </p:txBody>
      </p:sp>
      <p:sp>
        <p:nvSpPr>
          <p:cNvPr id="5" name=""/>
          <p:cNvSpPr txBox="1"/>
          <p:nvPr/>
        </p:nvSpPr>
        <p:spPr>
          <a:xfrm>
            <a:off x="119336" y="836711"/>
            <a:ext cx="8640960" cy="4428709"/>
          </a:xfrm>
          <a:prstGeom prst="rect">
            <a:avLst/>
          </a:prstGeom>
        </p:spPr>
        <p:txBody>
          <a:bodyPr wrap="squar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Пальчиковые игры</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Полезна абсолютно всем детям, но особенно необходима тем, у кого наблюдаются проблемы в развитии речи. Такую гимнастику можно проводить в любое время, в том числе во время занятий.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Домик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Я гуляю во дворе ( хлопки ладошками по коленкам поочередно каждой рукой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Вижу домик на горе ( ритмичные хлопки ладошками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Я по  лесенкев зберусь (раскрыть перед собой ладонии, касаясь по очередно кончиками пальцев, сложить лесенку,начиная с больших пальцев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И в окошко постучусь.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Тук,тук,тук,тук!( по очередно стучать кулачком одной руки в ладошку другой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Ёжик (у малыша в руках резиновый колючий ёжик)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Ёжик,ёжик колкий,где твои иголки?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(малыш катает ёжика ладошками)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Надо бельчонку сшить распашонку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(малыш катает ёжика по животику)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Шалуну зайчишке починить штанишки (катаем по ножкам)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Фыркнул ёжик-отойдите и не плачьте, не просите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(катаем по полу)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Если дам иголки-съедят меня волки!!!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(ёжик убегает в домик, наместо в коробку или на полку)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
          <p:cNvSpPr txBox="1"/>
          <p:nvPr/>
        </p:nvSpPr>
        <p:spPr>
          <a:xfrm>
            <a:off x="335360" y="764702"/>
            <a:ext cx="5080555" cy="3557743"/>
          </a:xfrm>
          <a:prstGeom prst="rect">
            <a:avLst/>
          </a:prstGeom>
        </p:spPr>
        <p:txBody>
          <a:bodyPr wrap="none">
            <a:spAutoFit/>
          </a:bodyPr>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Замок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На двери висит замок (руки в замке)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Кто его открыть бы смог? (пальчики тянем, не разжимая)</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Потянули, (потянули)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Покрутили, (вращаем руки)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Постучали (стучим основанием ладоней)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И–открыли! (руки разжимаются)</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Капуста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Мы капусту рубим,рубим (ладошками рубим)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Мы капусту трём,трём (кулачки трут друг друга)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Мы капусту солим,солим (солим щепоткой)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Мы капусту мнём,мнём (пальчики сжимаем и разжимаем)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 баночку кладём и пробуем.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1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2" name="Picture 2" descr="http://img01.chitalnya.ru/upload2/139/935675002634525312.png"/>
          <p:cNvPicPr>
            <a:picLocks noChangeAspect="1" noChangeArrowheads="1"/>
          </p:cNvPicPr>
          <p:nvPr/>
        </p:nvPicPr>
        <p:blipFill rotWithShape="1">
          <a:blip r:embed="rId2"/>
          <a:srcRect/>
          <a:stretch>
            <a:fillRect/>
          </a:stretch>
        </p:blipFill>
        <p:spPr>
          <a:xfrm>
            <a:off x="6241480" y="4437112"/>
            <a:ext cx="2650999" cy="2210933"/>
          </a:xfrm>
          <a:prstGeom prst="rect">
            <a:avLst/>
          </a:prstGeom>
          <a:noFill/>
        </p:spPr>
      </p:pic>
      <p:sp>
        <p:nvSpPr>
          <p:cNvPr id="3" name=""/>
          <p:cNvSpPr txBox="1"/>
          <p:nvPr/>
        </p:nvSpPr>
        <p:spPr>
          <a:xfrm>
            <a:off x="263352" y="0"/>
            <a:ext cx="8208912" cy="1607820"/>
          </a:xfrm>
          <a:prstGeom prst="rect">
            <a:avLst/>
          </a:prstGeom>
        </p:spPr>
        <p:txBody>
          <a:bodyPr wrap="square">
            <a:spAutoFit/>
          </a:bodyPr>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Дыхательная гимнастика</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 это система упражнений на развитие речевого дыхания. Дыхательная гимнастика направлена на решение следующих задач:</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насыщение организма кислородом, улучшение обменных процессов в организме;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-повышение общего жизненного тонуса ребенка, сопротивляемости и устойчивости к заболеваниям дыхательной системы;</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нормализации и улучшение психоэмоционального состояния организма;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Calibri"/>
                <a:ea typeface="Calibri"/>
              </a:rPr>
              <a:t>-развитие силы, плавности и длительности выдоха </a:t>
            </a:r>
            <a:endParaRPr xmlns:mc="http://schemas.openxmlformats.org/markup-compatibility/2006" xmlns:hp="http://schemas.haansoft.com/office/presentation/8.0" lang="ru-RU" altLang="en-US" sz="1400" b="0" i="0" u="none" strike="noStrike" mc:Ignorable="hp" hp:hslEmbossed="0">
              <a:solidFill>
                <a:srgbClr val="000000"/>
              </a:solidFill>
              <a:latin typeface="Calibri"/>
              <a:ea typeface="Calibri"/>
            </a:endParaRPr>
          </a:p>
        </p:txBody>
      </p:sp>
      <p:sp>
        <p:nvSpPr>
          <p:cNvPr id="4" name=""/>
          <p:cNvSpPr txBox="1"/>
          <p:nvPr/>
        </p:nvSpPr>
        <p:spPr>
          <a:xfrm>
            <a:off x="263352" y="1522074"/>
            <a:ext cx="8616280" cy="3347086"/>
          </a:xfrm>
          <a:prstGeom prst="rect">
            <a:avLst/>
          </a:prstGeom>
        </p:spPr>
        <p:txBody>
          <a:bodyPr wrap="squar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Дыхательная гимнастика</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Дыхательная гимнастика способствует насыщению кислородом коры головного мозга и улучшению работы остальных его центров, а также профилактике и лечению заболеваний дыхательной системы. Внедряется в различных формах физкультурно-оздоровительной работы, на физкультминутках, во время занятий, а также после сна - во время общей гимнастики.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Самолет.</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Рассказывайте стихотворение, а малыш пусть выполняет движения в ритме стиха: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Самолётик - самолёт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(малыш разводит руки в стороны ладошками вверх, поднимает голову, вдох)</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Отправляется в полёт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(задерживает дыхание)</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Жужу -жу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(делает поворот вправо)</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Жу-жу-жу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(выдох, произносит ж-ж-ж)</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Постою и отдохну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(встает прямо, опустив руки)</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Я налево полечу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(поднимает голову, вдох)</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Жу – жу – жу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(делает поворот влево)</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Жужу –жу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(выдох, ж-ж-ж)</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Постою и отдохну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(встаёт прямо и опускает руки)</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
        <p:nvSpPr>
          <p:cNvPr id="5" name=""/>
          <p:cNvSpPr txBox="1"/>
          <p:nvPr/>
        </p:nvSpPr>
        <p:spPr>
          <a:xfrm>
            <a:off x="263352" y="4815056"/>
            <a:ext cx="8352928" cy="2042944"/>
          </a:xfrm>
          <a:prstGeom prst="rect">
            <a:avLst/>
          </a:prstGeom>
        </p:spPr>
        <p:txBody>
          <a:bodyPr wrap="squar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Часики.</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Встать прямо, ноги врозь, руки опустить. Размахивая прямыми руками вперед и назад, произносить «тик-так». Повторять 10–12 раз.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Насос.</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Встать прямо, ноги вместе, руки опущены. Вдох, затем наклон туловища в сторону - выдох, руки скользят вдоль туловища, при этом произносить «с-с-с-с-с». Сделать 6–8 наклонов в каждую сторону.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Дровосек.</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Встаньте прямо, ноги чуть шире плеч. На вдохе сложите руки топориком и поднимите их вверх. Резко, словно под тяжестью топора, вытянутые руки на выдохе опустите вниз, корпус наклоните, позволяя рукам "прорубить" пространство между ногами. Произнесите "бах". Повторите с ребенком шесть-восемь раз.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14.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tretch>
            <a:fillRect/>
          </a:stretch>
        </p:blipFill>
        <p:spPr>
          <a:xfrm>
            <a:off x="2627784" y="5085184"/>
            <a:ext cx="3499407" cy="1554615"/>
          </a:xfrm>
          <a:prstGeom prst="rect">
            <a:avLst/>
          </a:prstGeom>
        </p:spPr>
      </p:pic>
      <p:sp>
        <p:nvSpPr>
          <p:cNvPr id="5" name=""/>
          <p:cNvSpPr txBox="1"/>
          <p:nvPr/>
        </p:nvSpPr>
        <p:spPr>
          <a:xfrm>
            <a:off x="288031" y="116632"/>
            <a:ext cx="7896201" cy="1834088"/>
          </a:xfrm>
          <a:prstGeom prst="rect">
            <a:avLst/>
          </a:prstGeom>
        </p:spPr>
        <p:txBody>
          <a:bodyPr wrap="square">
            <a:spAutoFit/>
          </a:bodyPr>
          <a:p>
            <a:pPr>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Calibri"/>
                <a:cs typeface="Times New Roman"/>
              </a:rPr>
              <a:t>Артикуляционная гимнастика.</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rPr>
              <a:t> Целью артикуляционной гимнастики является выработка правильных, полноценных движений артикуляционных органов, необходимых для правильного произношения звуков. Артикуляционную гимнастику целесообразно проводить с детьми начиная с трехлетнего возраста. Желательно отводить на артикуляционные упражнения от 3-5 минут ежедневно в младшем дошкольном возрасте, до 10-12 минут ежедневно для детей старшего дошкольного возраста. Каждый комплекс должен включать от четырех до восьми упражнений (соответственно возрасту детей, но не должен превышать рекомендованной продолжительности). Рекомендуется детям с ОНР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endParaRPr>
          </a:p>
        </p:txBody>
      </p:sp>
      <p:sp>
        <p:nvSpPr>
          <p:cNvPr id="6" name=""/>
          <p:cNvSpPr txBox="1"/>
          <p:nvPr/>
        </p:nvSpPr>
        <p:spPr>
          <a:xfrm>
            <a:off x="288032" y="2019637"/>
            <a:ext cx="8760296" cy="3137555"/>
          </a:xfrm>
          <a:prstGeom prst="rect">
            <a:avLst/>
          </a:prstGeom>
        </p:spPr>
        <p:txBody>
          <a:bodyPr wrap="squar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Артикуляционная  гимнастика</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Заборчик».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Губы растянули в стороны, плотно прижимаем к деснам. Верхние и нижние зубы видны, как при улыбке.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Маляр».</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Рот открыт. Широким кончиком языка проводим от верхних резцов до мягкого неба.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«Трубочка».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«Высовываем широкий язык, боковые края загибаем вверх. Подуем в получившуюся трубочку».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Упражнение: « Утюг».</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Дается речевая инструкция: « Ребята, давайте зажмем язык губами и погладим его».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Упражнение: « Накажем непослушный язычок».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Дается речевая инструкция: «Язык зажимаем зубами (прикусываем) и слегка покусываем его кончик или следующим образом: « положите язык на нижнюю губу и пошлепаем его губами, произнося «пя - пя - пя», следить за тем, чтобы язык оставался на нижней губе.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5.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
          <p:cNvSpPr txBox="1"/>
          <p:nvPr/>
        </p:nvSpPr>
        <p:spPr>
          <a:xfrm>
            <a:off x="0" y="0"/>
            <a:ext cx="8832304" cy="2474595"/>
          </a:xfrm>
          <a:prstGeom prst="rect">
            <a:avLst/>
          </a:prstGeom>
        </p:spPr>
        <p:txBody>
          <a:bodyPr wrap="square">
            <a:spAutoFit/>
          </a:bodyPr>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Упражнения для глаз</a:t>
            </a:r>
            <a:endPar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цель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укрепления глазных мышц нарушений зрения, переутомления;</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снятия напряжения;</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общего оздоровления зрительного аппарата.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Гимнастика для глаз благотворно влияет на работоспособность зрительного анализатора и всего организма. Для проведения не требует специальных условий. Любая гимнастика для глаз проводится стоя, при выполнении упражнений голова неподвижна (если не указано иначе). Длительность 2 — 4 мин.</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Детям с патологией зрения противопоказаны упражнения, связанные с длительным и резким наклоном головы.</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Calibri"/>
                <a:ea typeface="Calibri"/>
              </a:rPr>
              <a:t>И</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rPr>
              <a:t>спользуется в любое свободное время, во время занятий для снятия зрительной нагрузки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endParaRPr>
          </a:p>
        </p:txBody>
      </p:sp>
      <p:sp>
        <p:nvSpPr>
          <p:cNvPr id="3" name=""/>
          <p:cNvSpPr txBox="1"/>
          <p:nvPr/>
        </p:nvSpPr>
        <p:spPr>
          <a:xfrm>
            <a:off x="360040" y="2780928"/>
            <a:ext cx="8112224" cy="941442"/>
          </a:xfrm>
          <a:prstGeom prst="rect">
            <a:avLst/>
          </a:prstGeom>
        </p:spPr>
        <p:txBody>
          <a:bodyPr wrap="square">
            <a:spAutoFit/>
          </a:bodyPr>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cs typeface="Times New Roman"/>
              </a:rPr>
              <a:t>Гимнастика ортопедическая</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 рекомендуется детям с плоскостопием и нарушениями осанки в качестве профилактики болезней опорно-двигательного аппарата.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16.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3" name=""/>
          <p:cNvSpPr txBox="1"/>
          <p:nvPr/>
        </p:nvSpPr>
        <p:spPr>
          <a:xfrm>
            <a:off x="423332" y="317793"/>
            <a:ext cx="2725633" cy="308952"/>
          </a:xfrm>
          <a:prstGeom prst="rect">
            <a:avLst/>
          </a:prstGeom>
        </p:spPr>
        <p:txBody>
          <a:bodyPr wrap="non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rPr>
              <a:t>Гимнастика для  глаз</a:t>
            </a:r>
            <a:endParaRPr xmlns:mc="http://schemas.openxmlformats.org/markup-compatibility/2006" xmlns:hp="http://schemas.haansoft.com/office/presentation/8.0" lang="ru-RU" altLang="en-US" sz="1400" b="1" i="0" u="none" strike="noStrike" mc:Ignorable="hp" hp:hslEmbossed="0">
              <a:solidFill>
                <a:srgbClr val="000000"/>
              </a:solidFill>
            </a:endParaRPr>
          </a:p>
        </p:txBody>
      </p:sp>
      <p:pic>
        <p:nvPicPr>
          <p:cNvPr id="4" name=""/>
          <p:cNvPicPr>
            <a:picLocks noChangeAspect="1"/>
          </p:cNvPicPr>
          <p:nvPr/>
        </p:nvPicPr>
        <p:blipFill rotWithShape="1">
          <a:blip r:embed="rId2"/>
          <a:stretch>
            <a:fillRect/>
          </a:stretch>
        </p:blipFill>
        <p:spPr>
          <a:xfrm>
            <a:off x="513996" y="692696"/>
            <a:ext cx="4285859" cy="5822184"/>
          </a:xfrm>
          <a:prstGeom prst="rect">
            <a:avLst/>
          </a:prstGeom>
        </p:spPr>
      </p:pic>
      <p:sp>
        <p:nvSpPr>
          <p:cNvPr id="5" name=""/>
          <p:cNvSpPr txBox="1"/>
          <p:nvPr/>
        </p:nvSpPr>
        <p:spPr>
          <a:xfrm>
            <a:off x="4943872" y="0"/>
            <a:ext cx="3672408" cy="6824663"/>
          </a:xfrm>
          <a:prstGeom prst="rect">
            <a:avLst/>
          </a:prstGeom>
        </p:spPr>
        <p:txBody>
          <a:bodyPr wrap="square">
            <a:spAutoFit/>
          </a:bodyPr>
          <a:p>
            <a:pPr marL="406400"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Гимнастика для глаз</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Гимнастика для глаз направлена, в основном, на тренировку глазных мышц и профилактику заболеваний органов зрения. Должна проводиться ежедневно, по 3-5 минут, в любое свободное время, на занятиях. Снимает зрительную нагрузку.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А) Это могут быть несложные стишки, которые проще запоминаются и содержат указания к действиям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Раз –налево, два – направо,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Три –наверх, четыре - вниз.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А теперь по кругу смотрим,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Чтобы лучше видеть мир.</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Взгляд направим ближе, дальше,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Тренируя мышцу глаз.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Видеть скоро будем лучше,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Убедитесь вы сейчас!</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А теперь нажмем немного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Точки возле своих глаз.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Сил дадим им много-много,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Чтоб усилить в тыщу раз!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Мы гимнастику для глаз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Выполняем каждый раз.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Вправо, влево, кругом, вниз,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Повторить ты не ленись.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Укрепляем мышцы глаза.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Видеть лучше будем сразу.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Б)  зрительные  тренажёры</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7.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2" name="Picture 2" descr="http://img01.chitalnya.ru/upload2/139/935675002634525312.png"/>
          <p:cNvPicPr>
            <a:picLocks noChangeAspect="1" noChangeArrowheads="1"/>
          </p:cNvPicPr>
          <p:nvPr/>
        </p:nvPicPr>
        <p:blipFill rotWithShape="1">
          <a:blip r:embed="rId2"/>
          <a:srcRect/>
          <a:stretch>
            <a:fillRect/>
          </a:stretch>
        </p:blipFill>
        <p:spPr>
          <a:xfrm>
            <a:off x="6241480" y="4437112"/>
            <a:ext cx="2650999" cy="2210933"/>
          </a:xfrm>
          <a:prstGeom prst="rect">
            <a:avLst/>
          </a:prstGeom>
          <a:noFill/>
        </p:spPr>
      </p:pic>
      <p:sp>
        <p:nvSpPr>
          <p:cNvPr id="3" name=""/>
          <p:cNvSpPr txBox="1"/>
          <p:nvPr/>
        </p:nvSpPr>
        <p:spPr>
          <a:xfrm>
            <a:off x="1360576" y="2985135"/>
            <a:ext cx="6322287" cy="443865"/>
          </a:xfrm>
          <a:prstGeom prst="rect">
            <a:avLst/>
          </a:prstGeom>
        </p:spPr>
        <p:txBody>
          <a:bodyPr wrap="none">
            <a:spAutoFit/>
          </a:bodyPr>
          <a:p>
            <a:pPr>
              <a:defRPr/>
            </a:pPr>
            <a:r>
              <a:rPr xmlns:mc="http://schemas.openxmlformats.org/markup-compatibility/2006" xmlns:hp="http://schemas.haansoft.com/office/presentation/8.0" lang="ru-RU" altLang="en-US" sz="2300" b="1" i="0" u="none" strike="noStrike" mc:Ignorable="hp" hp:hslEmbossed="0">
                <a:solidFill>
                  <a:srgbClr val="000000"/>
                </a:solidFill>
                <a:latin typeface="Times New Roman"/>
                <a:ea typeface="Calibri"/>
                <a:cs typeface="Times New Roman"/>
              </a:rPr>
              <a:t>Технология обучения здорового образа жизни</a:t>
            </a:r>
            <a:endParaRPr xmlns:mc="http://schemas.openxmlformats.org/markup-compatibility/2006" xmlns:hp="http://schemas.haansoft.com/office/presentation/8.0" lang="ru-RU" altLang="en-US" sz="2300" b="1" i="0" u="none" strike="noStrike" mc:Ignorable="hp" hp:hslEmbossed="0">
              <a:solidFill>
                <a:srgbClr val="000000"/>
              </a:solidFill>
              <a:latin typeface="Times New Roman"/>
              <a:ea typeface="Calibri"/>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8.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24579" name="Picture 3" descr="http://img0.liveinternet.ru/images/attach/c/2/64/178/64178053_1284823861_14.png"/>
          <p:cNvPicPr>
            <a:picLocks noChangeAspect="1" noChangeArrowheads="1"/>
          </p:cNvPicPr>
          <p:nvPr/>
        </p:nvPicPr>
        <p:blipFill rotWithShape="1">
          <a:blip r:embed="rId2"/>
          <a:srcRect/>
          <a:stretch>
            <a:fillRect/>
          </a:stretch>
        </p:blipFill>
        <p:spPr>
          <a:xfrm>
            <a:off x="2584658" y="5301208"/>
            <a:ext cx="3499510" cy="1556792"/>
          </a:xfrm>
          <a:prstGeom prst="rect">
            <a:avLst/>
          </a:prstGeom>
          <a:noFill/>
        </p:spPr>
      </p:pic>
      <p:sp>
        <p:nvSpPr>
          <p:cNvPr id="24580" name=""/>
          <p:cNvSpPr txBox="1"/>
          <p:nvPr/>
        </p:nvSpPr>
        <p:spPr>
          <a:xfrm>
            <a:off x="191344" y="836712"/>
            <a:ext cx="8688288" cy="2695158"/>
          </a:xfrm>
          <a:prstGeom prst="rect">
            <a:avLst/>
          </a:prstGeom>
        </p:spPr>
        <p:txBody>
          <a:bodyPr wrap="square">
            <a:spAutoFit/>
          </a:bodyPr>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Физкультурные занятия</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проводятся в соответствии с программными требованиями. К основным формам относятся: физкультурное занятие, утренняя гимнастика, гимнастика после дневного сна, специально организованная физкультурная деятельность на прогулке, самостоятельная физкультурная деятельность.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Утренняя гимнастика</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Во время гимнастики повышается эмоциональный тонус, который является результатом мышечной радости от движений в коллективе сверстников. Снимается напряжение от пробуждения после ночного сна, дисциплинируется поведение, происходит коррекция нарушений опорно-двигательного аппарата, развитие органов дыхания. Утреннюю гимнастику проводим  перед завтраком. Формы и методы проведения, длительность зависит от возрастных особенностей детей.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Calibri"/>
                <a:cs typeface="Times New Roman"/>
              </a:rPr>
              <a:t>Гимнастика пробуждения</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rPr>
              <a:t> используется после дневного сна для запуска всех жизненно важных процессов организма. Является хорошим стимулом для поднятия настроения, бодрости, для профилактики нарушений осанки и плоскостопия. Провожу ежедневно, состоит из упражнений в кровати, закаливающих мероприятий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19.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
          <p:cNvSpPr txBox="1"/>
          <p:nvPr/>
        </p:nvSpPr>
        <p:spPr>
          <a:xfrm>
            <a:off x="216023" y="229711"/>
            <a:ext cx="8400257" cy="5503545"/>
          </a:xfrm>
          <a:prstGeom prst="rect">
            <a:avLst/>
          </a:prstGeom>
        </p:spPr>
        <p:txBody>
          <a:bodyPr wrap="square">
            <a:spAutoFit/>
          </a:bodyPr>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Организуется и проводится ежедневно после дневного сна, 5-10 минут. Свободная форма проведения: обширное умывание, упражнения на кроватках; ходьба по рельефным дощечкам.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Дети просыпаются под звучание спокойной музыки и выполняют упражнения в постели.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(Звуки природы лес)</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1 упражнение</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«Потягивание.»</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Проснись дружок, и улыбнись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От души ты потянись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С боку на бок повернись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2 упражнение</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«Велосипед»</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Ножки мы подняли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На педали встали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Быстрей педали я кручу,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И качу, качу, качу.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И. п.: лёжа на спине. Руки за головой.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3 упражнение</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rPr>
              <a:t>«Веселая ходьба»</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Зашагали ножки, топ-топ-топ.</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Прямо по дорожке, топ-топ-топ.</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Ну-ка веселее, вот как мы умеем, топ-топ-топ!</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И. п.: лёжа на спине, руки вдоль туловища, ноги согнуты в коленях.</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Три шага вперёд по кровати. Три шага назад.</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3568" y="116632"/>
            <a:ext cx="8208912" cy="405338"/>
          </a:xfrm>
          <a:prstGeom prst="rect">
            <a:avLst/>
          </a:prstGeom>
        </p:spPr>
        <p:txBody>
          <a:bodyPr wrap="square">
            <a:spAutoFit/>
          </a:bodyPr>
          <a:lstStyle/>
          <a:p>
            <a:pPr>
              <a:lnSpc>
                <a:spcPct val="115000"/>
              </a:lnSpc>
              <a:spcAft>
                <a:spcPts val="845"/>
              </a:spcAft>
              <a:defRPr/>
            </a:pPr>
            <a:endParaRPr lang="ru-RU">
              <a:solidFill>
                <a:srgbClr val="ff0000"/>
              </a:solidFill>
              <a:latin typeface="Helvetica"/>
              <a:ea typeface="Times New Roman"/>
              <a:cs typeface="Times New Roman"/>
            </a:endParaRPr>
          </a:p>
        </p:txBody>
      </p:sp>
      <p:sp>
        <p:nvSpPr>
          <p:cNvPr id="5" name=""/>
          <p:cNvSpPr txBox="1"/>
          <p:nvPr/>
        </p:nvSpPr>
        <p:spPr>
          <a:xfrm>
            <a:off x="2135560" y="332652"/>
            <a:ext cx="6480720" cy="598893"/>
          </a:xfrm>
          <a:prstGeom prst="rect">
            <a:avLst/>
          </a:prstGeom>
        </p:spPr>
        <p:txBody>
          <a:bodyPr wrap="square">
            <a:spAutoFit/>
          </a:bodyPr>
          <a:p>
            <a:pPr>
              <a:defRPr/>
            </a:pPr>
            <a:endParaRPr lang="ru-RU" sz="3400">
              <a:solidFill>
                <a:schemeClr val="bg1"/>
              </a:solidFill>
              <a:latin typeface="Times New Roman"/>
              <a:cs typeface="Times New Roman"/>
            </a:endParaRPr>
          </a:p>
        </p:txBody>
      </p:sp>
      <p:sp>
        <p:nvSpPr>
          <p:cNvPr id="6" name=""/>
          <p:cNvSpPr txBox="1"/>
          <p:nvPr/>
        </p:nvSpPr>
        <p:spPr>
          <a:xfrm>
            <a:off x="1703512" y="0"/>
            <a:ext cx="6552728" cy="2085186"/>
          </a:xfrm>
          <a:prstGeom prst="rect">
            <a:avLst/>
          </a:prstGeom>
        </p:spPr>
        <p:txBody>
          <a:bodyPr wrap="square">
            <a:spAutoFit/>
          </a:bodyPr>
          <a:p>
            <a:pPr indent="444500">
              <a:defRPr/>
            </a:pPr>
            <a:r>
              <a:rPr xmlns:mc="http://schemas.openxmlformats.org/markup-compatibility/2006" xmlns:hp="http://schemas.haansoft.com/office/presentation/8.0" lang="ru-RU" altLang="en-US" sz="1900" b="0" i="0" u="none" strike="noStrike" mc:Ignorable="hp" hp:hslEmbossed="0">
                <a:solidFill>
                  <a:srgbClr val="000000"/>
                </a:solidFill>
                <a:latin typeface="Times New Roman"/>
                <a:ea typeface="Times New Roman"/>
                <a:cs typeface="Times New Roman"/>
              </a:rPr>
              <a:t>Дети с ОВЗ – одна из наиболее многочисленных категорий детей, отклоняющихся в своем развитии от нормы. Морфологические изменения захватывают многие участки коры головного мозга ребенка, нарушая их строение и функции. У таких детей сочетаются нарушения развития разных сфер: эмоциональной, интеллектуальной, речевой, двигательной, сенсорной.</a:t>
            </a:r>
            <a:endParaRPr xmlns:mc="http://schemas.openxmlformats.org/markup-compatibility/2006" xmlns:hp="http://schemas.haansoft.com/office/presentation/8.0" lang="ru-RU" altLang="en-US" sz="1900" b="0" i="0" u="none" strike="noStrike" mc:Ignorable="hp" hp:hslEmbossed="0">
              <a:solidFill>
                <a:srgbClr val="000000"/>
              </a:solidFill>
              <a:latin typeface="Times New Roman"/>
              <a:ea typeface="Times New Roman"/>
              <a:cs typeface="Times New Roman"/>
            </a:endParaRPr>
          </a:p>
        </p:txBody>
      </p:sp>
      <p:sp>
        <p:nvSpPr>
          <p:cNvPr id="7" name=""/>
          <p:cNvSpPr txBox="1"/>
          <p:nvPr/>
        </p:nvSpPr>
        <p:spPr>
          <a:xfrm>
            <a:off x="1872208" y="2178100"/>
            <a:ext cx="6528048" cy="4563694"/>
          </a:xfrm>
          <a:prstGeom prst="rect">
            <a:avLst/>
          </a:prstGeom>
        </p:spPr>
        <p:txBody>
          <a:bodyPr wrap="square">
            <a:spAutoFit/>
          </a:bodyPr>
          <a:p>
            <a:pPr marL="457200" indent="444500">
              <a:defRPr/>
            </a:pPr>
            <a:r>
              <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rPr>
              <a:t>В настоящее время в ДОУ реализуются следующие здоровьесберегающие технологии:</a:t>
            </a:r>
            <a:endPar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endParaRPr>
          </a:p>
          <a:p>
            <a:pPr marL="457200" indent="444500">
              <a:defRPr/>
            </a:pPr>
            <a:r>
              <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rPr>
              <a:t>1.	Сохранения и стимулирования здоровья ( ритмопластика, динамические паузы, (минутки), релаксация, подвижные и спортивные игры); </a:t>
            </a:r>
            <a:endPar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endParaRPr>
          </a:p>
          <a:p>
            <a:pPr marL="457200" indent="444500">
              <a:defRPr/>
            </a:pPr>
            <a:r>
              <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rPr>
              <a:t>2.	Эстетической направленности (гимнастика: пальчиковая, язычковая, для глаз, дыхательная, бодрящая, корригирующая); </a:t>
            </a:r>
            <a:endPar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endParaRPr>
          </a:p>
          <a:p>
            <a:pPr marL="457200" indent="444500">
              <a:defRPr/>
            </a:pPr>
            <a:r>
              <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rPr>
              <a:t>3.	 Обучения здоровому образу жизни (физкультурное занятие, проблемно-игровые (игротреннинги и игротерапия), коммуникативные игры, занятия из серии «здоровье», самомассаж, точечный самомассаж, утренняя гигиеническая гимнастика); </a:t>
            </a:r>
            <a:endPar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endParaRPr>
          </a:p>
          <a:p>
            <a:pPr marL="457200" indent="444500">
              <a:defRPr/>
            </a:pPr>
            <a:r>
              <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rPr>
              <a:t>4.	Коррекционные (арттерапия, технологии музыкального воздействия, сказкотерапия, технологии воздействия цветом, технологии коррекции поведения, психогимнастика, фонетическая ритмика).</a:t>
            </a:r>
            <a:endParaRPr xmlns:mc="http://schemas.openxmlformats.org/markup-compatibility/2006" xmlns:hp="http://schemas.haansoft.com/office/presentation/8.0" lang="ru-RU" altLang="en-US" sz="1700" b="0" i="0" u="none" strike="noStrike" mc:Ignorable="hp" hp:hslEmbossed="0">
              <a:solidFill>
                <a:schemeClr val="bg1"/>
              </a:solidFill>
              <a:latin typeface="Times New Roman"/>
              <a:ea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20.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24579" name="Picture 3" descr="http://img0.liveinternet.ru/images/attach/c/2/64/178/64178053_1284823861_14.png"/>
          <p:cNvPicPr>
            <a:picLocks noChangeAspect="1" noChangeArrowheads="1"/>
          </p:cNvPicPr>
          <p:nvPr/>
        </p:nvPicPr>
        <p:blipFill rotWithShape="1">
          <a:blip r:embed="rId2"/>
          <a:srcRect/>
          <a:stretch>
            <a:fillRect/>
          </a:stretch>
        </p:blipFill>
        <p:spPr>
          <a:xfrm>
            <a:off x="2584658" y="5301208"/>
            <a:ext cx="3499510" cy="1556792"/>
          </a:xfrm>
          <a:prstGeom prst="rect">
            <a:avLst/>
          </a:prstGeom>
          <a:noFill/>
        </p:spPr>
      </p:pic>
      <p:sp>
        <p:nvSpPr>
          <p:cNvPr id="24580" name=""/>
          <p:cNvSpPr txBox="1"/>
          <p:nvPr/>
        </p:nvSpPr>
        <p:spPr>
          <a:xfrm>
            <a:off x="268316" y="188640"/>
            <a:ext cx="8780012" cy="1173068"/>
          </a:xfrm>
          <a:prstGeom prst="rect">
            <a:avLst/>
          </a:prstGeom>
        </p:spPr>
        <p:txBody>
          <a:bodyPr wrap="square">
            <a:spAutoFit/>
          </a:bodyPr>
          <a:p>
            <a:pPr>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Calibri"/>
                <a:cs typeface="Times New Roman"/>
              </a:rPr>
              <a:t>Самомассаж</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rPr>
              <a:t> – это дозированное механическое раздражение тела человека, выполняемое с помощью специального оборудования: массажные мячики, деревянные массажеры. Самомассаж стимулирует обменные процессы в мышечной ткани, усиливает кровообращение в мышцах, улучшает питание тканей, снабжая их кислородом. Самомассаж способствует приобретению знаний о строении собственного тела, стимулирует развитие речи и увеличивает словарный запас. Рекомендуется детям с гипертонусом мышц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endParaRPr>
          </a:p>
        </p:txBody>
      </p:sp>
      <p:sp>
        <p:nvSpPr>
          <p:cNvPr id="24581" name=""/>
          <p:cNvSpPr txBox="1"/>
          <p:nvPr/>
        </p:nvSpPr>
        <p:spPr>
          <a:xfrm>
            <a:off x="509646" y="1447026"/>
            <a:ext cx="7963794" cy="5294768"/>
          </a:xfrm>
          <a:prstGeom prst="rect">
            <a:avLst/>
          </a:prstGeom>
        </p:spPr>
        <p:txBody>
          <a:bodyPr wrap="non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Упражнение с шариком массажером Су-джок</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«На полянке, на лужайке»</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На полянке, на лужайке (катать шарик между ладонями)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Целый день скакали зайки. (прыгать по ладошке шаром)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И катались по траве, (катать вперед-назад)</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От хвоста и к голове. Долго зайцы так скакали, (прыгать по ладошке шаром)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Но напрыгались, устали. (положить шарик на ладошку)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Мимо змеи проползали, (вести по ладошке)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«С добрым утром!» — им сказали.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Стала гладить и ласкать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Всех зайчат зайчиха-мать. (гладить шаром каждый палец).</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«Хорошее настроение».</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Ручки растираем и разогреваем (потереть ладошки, похлопать)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И лицо теплом своим мы умываем (ладошками провести по лицу сверху вниз)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Грабельки сгребают все плохие мысли, (граблеобразные движения от середины лба к вискам)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Ушки растираем вверх и вниз мы быстро. (растирающие движения ушек вверх-вниз)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Их вперед сгибаем, тянем вниз за мочки (нагибание ушных раковин вперед, оттягивание вниз)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И потом уходим пальцами за щечки.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Щечки разминаем, чтобы надувались,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Губки разминаем, чтобы улыбались. (разминаем верхнюю и нижнюю губки)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Мы теперь утятки-клювики потянем, (губы вытянуть трубочкой)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Разомнем их мягко, не задев ногтями (большой и указательный пальцы разминают обе губы).</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21.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5" name=""/>
          <p:cNvSpPr txBox="1"/>
          <p:nvPr/>
        </p:nvSpPr>
        <p:spPr>
          <a:xfrm>
            <a:off x="179512" y="260648"/>
            <a:ext cx="8280920" cy="642322"/>
          </a:xfrm>
          <a:prstGeom prst="rect">
            <a:avLst/>
          </a:prstGeom>
        </p:spPr>
        <p:txBody>
          <a:bodyPr wrap="square">
            <a:spAutoFit/>
          </a:bodyPr>
          <a:p>
            <a:pPr>
              <a:defRPr/>
            </a:pPr>
            <a:endParaRPr lang="ru-RU" sz="3600" b="1">
              <a:solidFill>
                <a:srgbClr val="c00000"/>
              </a:solidFill>
              <a:effectLst/>
              <a:latin typeface="Calibri"/>
              <a:cs typeface="Calibri"/>
            </a:endParaRPr>
          </a:p>
        </p:txBody>
      </p:sp>
      <p:sp>
        <p:nvSpPr>
          <p:cNvPr id="7" name=""/>
          <p:cNvSpPr txBox="1"/>
          <p:nvPr/>
        </p:nvSpPr>
        <p:spPr>
          <a:xfrm>
            <a:off x="1763688" y="1031002"/>
            <a:ext cx="7128792" cy="519668"/>
          </a:xfrm>
          <a:prstGeom prst="rect">
            <a:avLst/>
          </a:prstGeom>
        </p:spPr>
        <p:txBody>
          <a:bodyPr wrap="square">
            <a:spAutoFit/>
          </a:bodyPr>
          <a:p>
            <a:pPr marL="399840" indent="-399840">
              <a:buFont typeface="Arial"/>
              <a:buNone/>
              <a:defRPr/>
            </a:pPr>
            <a:endParaRPr lang="ru-RU" sz="2800">
              <a:latin typeface="Times New Roman"/>
              <a:cs typeface="Times New Roman"/>
            </a:endParaRPr>
          </a:p>
        </p:txBody>
      </p:sp>
      <p:pic>
        <p:nvPicPr>
          <p:cNvPr id="4" name="Рисунок 2"/>
          <p:cNvPicPr>
            <a:picLocks noChangeAspect="1"/>
          </p:cNvPicPr>
          <p:nvPr/>
        </p:nvPicPr>
        <p:blipFill rotWithShape="1">
          <a:blip r:embed="rId2"/>
          <a:stretch>
            <a:fillRect/>
          </a:stretch>
        </p:blipFill>
        <p:spPr>
          <a:xfrm>
            <a:off x="0" y="4553744"/>
            <a:ext cx="1838297" cy="2304255"/>
          </a:xfrm>
          <a:prstGeom prst="rect">
            <a:avLst/>
          </a:prstGeom>
        </p:spPr>
      </p:pic>
      <p:sp>
        <p:nvSpPr>
          <p:cNvPr id="9" name=""/>
          <p:cNvSpPr txBox="1"/>
          <p:nvPr/>
        </p:nvSpPr>
        <p:spPr>
          <a:xfrm>
            <a:off x="2567608" y="2636912"/>
            <a:ext cx="4905706" cy="536059"/>
          </a:xfrm>
          <a:prstGeom prst="rect">
            <a:avLst/>
          </a:prstGeom>
        </p:spPr>
        <p:txBody>
          <a:bodyPr wrap="none">
            <a:spAutoFit/>
          </a:bodyPr>
          <a:p>
            <a:pPr>
              <a:defRPr/>
            </a:pPr>
            <a:r>
              <a:rPr xmlns:mc="http://schemas.openxmlformats.org/markup-compatibility/2006" xmlns:hp="http://schemas.haansoft.com/office/presentation/8.0" lang="ru-RU" altLang="en-US" sz="2900" b="1" i="0" u="none" strike="noStrike" mc:Ignorable="hp" hp:hslEmbossed="0">
                <a:solidFill>
                  <a:srgbClr val="000000"/>
                </a:solidFill>
                <a:latin typeface="Times New Roman"/>
                <a:ea typeface="Calibri"/>
                <a:cs typeface="Times New Roman"/>
              </a:rPr>
              <a:t>Коррекционные технологии</a:t>
            </a:r>
            <a:endParaRPr xmlns:mc="http://schemas.openxmlformats.org/markup-compatibility/2006" xmlns:hp="http://schemas.haansoft.com/office/presentation/8.0" lang="ru-RU" altLang="en-US" sz="2900" b="1" i="0" u="none" strike="noStrike" mc:Ignorable="hp" hp:hslEmbossed="0">
              <a:solidFill>
                <a:srgbClr val="000000"/>
              </a:solidFill>
              <a:latin typeface="Times New Roman"/>
              <a:ea typeface="Calibri"/>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22.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17411" name=""/>
          <p:cNvSpPr txBox="1"/>
          <p:nvPr/>
        </p:nvSpPr>
        <p:spPr>
          <a:xfrm>
            <a:off x="251520" y="196632"/>
            <a:ext cx="8388425" cy="640080"/>
          </a:xfrm>
          <a:prstGeom prst="rect">
            <a:avLst/>
          </a:prstGeom>
        </p:spPr>
        <p:txBody>
          <a:bodyPr wrap="square">
            <a:spAutoFit/>
          </a:bodyPr>
          <a:p>
            <a:pPr>
              <a:defRPr/>
            </a:pPr>
            <a:endParaRPr lang="ru-RU" sz="3600" b="1" i="1">
              <a:solidFill>
                <a:srgbClr val="c00000"/>
              </a:solidFill>
              <a:latin typeface="Calibri"/>
            </a:endParaRPr>
          </a:p>
        </p:txBody>
      </p:sp>
      <p:sp>
        <p:nvSpPr>
          <p:cNvPr id="17412" name=""/>
          <p:cNvSpPr txBox="1"/>
          <p:nvPr/>
        </p:nvSpPr>
        <p:spPr>
          <a:xfrm>
            <a:off x="263352" y="548680"/>
            <a:ext cx="8496944" cy="2916515"/>
          </a:xfrm>
          <a:prstGeom prst="rect">
            <a:avLst/>
          </a:prstGeom>
        </p:spPr>
        <p:txBody>
          <a:bodyPr wrap="square">
            <a:spAutoFit/>
          </a:bodyPr>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Логоритмика.</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Это форма активной терапии, в которой преодоление речевых нарушений идет путем развития двигательной сферы ребенка в сочетании со словом и музыкой. Логоритмика оказывает влияние на общий тонус, на моторику, настроение, способствует тренировки подвижности нервных центров ЦНС и активизации коры головного мозга; развивает внимание, его концентрацию, объем, устойчивость, память зрительную, слуховую, моторную; ритм благоприятно влияет на различные отклонения в психофизической сфере детей с нарушениями речи. Проводится как часть НОД.</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Музыкотерапия и звукотерапия</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(лечение звуками природы) заключается в музыкальном сопровождении режимных моментов и занятий. Технология музыкального воздействия позволяет корректировать эмоциональный фон ребенка. Музыка обладает сильным психологическим воздействием на детей и влияет на состояние нервной системы (успокаивает, расслабляет или, наоборот, будоражит, возбуждает, вызывает различные эмоциональные состояния от умиротворенности, покоя и гармонии до беспокойства, подавленности или агрессии). При использовании музыки необходимо помнить об особенностях воздействия характера мелодии, ритма и громкости на психическое состояние детей.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
        <p:nvSpPr>
          <p:cNvPr id="17413" name=""/>
          <p:cNvSpPr txBox="1"/>
          <p:nvPr/>
        </p:nvSpPr>
        <p:spPr>
          <a:xfrm>
            <a:off x="263352" y="3573016"/>
            <a:ext cx="8424936" cy="2035304"/>
          </a:xfrm>
          <a:prstGeom prst="rect">
            <a:avLst/>
          </a:prstGeom>
        </p:spPr>
        <p:txBody>
          <a:bodyPr wrap="square">
            <a:spAutoFit/>
          </a:bodyPr>
          <a:p>
            <a:pPr indent="444500">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Times New Roman"/>
              </a:rPr>
              <a:t>Психогимнастика.</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Одним из ее составляющим является мимическая гимнастика. Для детей с ОВЗ большое значение приобретает эмоциональная разгрузка. Лучшим средством эмоционального тренинга в таких ситуациях является мимическая гимнастика, которая помогает ребенку: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-познать сущность эмоциональных состояний как собственных, так и окружающих людей;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-развить произвольность собственного поведения через осознанное и адекватное проявление эмоций;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-усилить глубину и устойчивость чувств;</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-разгрузиться от излишних переживаний, проявив свое эмоциональное состояние.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Проводится в непосредственно-образовательной деятельности как часть занятия.</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2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5" name=""/>
          <p:cNvSpPr txBox="1"/>
          <p:nvPr/>
        </p:nvSpPr>
        <p:spPr>
          <a:xfrm>
            <a:off x="179512" y="260648"/>
            <a:ext cx="8280920" cy="642322"/>
          </a:xfrm>
          <a:prstGeom prst="rect">
            <a:avLst/>
          </a:prstGeom>
        </p:spPr>
        <p:txBody>
          <a:bodyPr wrap="square">
            <a:spAutoFit/>
          </a:bodyPr>
          <a:p>
            <a:pPr>
              <a:defRPr/>
            </a:pPr>
            <a:endParaRPr lang="ru-RU" sz="3600" b="1">
              <a:solidFill>
                <a:srgbClr val="c00000"/>
              </a:solidFill>
              <a:effectLst/>
              <a:latin typeface="Calibri"/>
              <a:cs typeface="Calibri"/>
            </a:endParaRPr>
          </a:p>
        </p:txBody>
      </p:sp>
      <p:sp>
        <p:nvSpPr>
          <p:cNvPr id="7" name=""/>
          <p:cNvSpPr txBox="1"/>
          <p:nvPr/>
        </p:nvSpPr>
        <p:spPr>
          <a:xfrm>
            <a:off x="695400" y="301789"/>
            <a:ext cx="7128792" cy="1615043"/>
          </a:xfrm>
          <a:prstGeom prst="rect">
            <a:avLst/>
          </a:prstGeom>
        </p:spPr>
        <p:txBody>
          <a:bodyPr wrap="square">
            <a:spAutoFit/>
          </a:bodyPr>
          <a:p>
            <a:pPr marL="399840" indent="-399840">
              <a:buFont typeface="Arial"/>
              <a:buNone/>
              <a:defRPr/>
            </a:pPr>
            <a:r>
              <a:rPr lang="ru-RU" sz="1400" u="sng">
                <a:solidFill>
                  <a:srgbClr val="000000"/>
                </a:solidFill>
                <a:latin typeface="Times New Roman"/>
                <a:ea typeface="Calibri"/>
                <a:cs typeface="Times New Roman"/>
              </a:rPr>
              <a:t>Сказкотерапия. </a:t>
            </a:r>
            <a:r>
              <a:rPr lang="ru-RU" sz="1400">
                <a:solidFill>
                  <a:srgbClr val="000000"/>
                </a:solidFill>
                <a:latin typeface="Times New Roman"/>
                <a:ea typeface="Calibri"/>
                <a:cs typeface="Times New Roman"/>
              </a:rPr>
              <a:t>Многие игровые технологии, применяемые на занятиях, сопровождаются сказками, которые придумываем  сами с  детьми, дополняя фантазии друг друга. Это способствует освоению навыков общения, целенаправленного слухового восприятия, развитию мышления, речи, памяти. Воспитатель должен создать такие условия, при которых ребенок, работая со сказкой (читая, придумывая, разыгрывая, продолжая, учится находить решения своих жизненных трудностей и проблем. Возможны как групповые, так и индивидуальные формы работы </a:t>
            </a:r>
            <a:endParaRPr lang="ru-RU" sz="1400">
              <a:solidFill>
                <a:srgbClr val="000000"/>
              </a:solidFill>
              <a:latin typeface="Times New Roman"/>
              <a:ea typeface="Calibri"/>
              <a:cs typeface="Times New Roman"/>
            </a:endParaRPr>
          </a:p>
        </p:txBody>
      </p:sp>
      <p:pic>
        <p:nvPicPr>
          <p:cNvPr id="4" name="Рисунок 2"/>
          <p:cNvPicPr>
            <a:picLocks noChangeAspect="1"/>
          </p:cNvPicPr>
          <p:nvPr/>
        </p:nvPicPr>
        <p:blipFill rotWithShape="1">
          <a:blip r:embed="rId2"/>
          <a:stretch>
            <a:fillRect/>
          </a:stretch>
        </p:blipFill>
        <p:spPr>
          <a:xfrm>
            <a:off x="0" y="4553744"/>
            <a:ext cx="1838297" cy="2304255"/>
          </a:xfrm>
          <a:prstGeom prst="rect">
            <a:avLst/>
          </a:prstGeom>
        </p:spPr>
      </p:pic>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24.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5" name=""/>
          <p:cNvSpPr txBox="1"/>
          <p:nvPr/>
        </p:nvSpPr>
        <p:spPr>
          <a:xfrm>
            <a:off x="179512" y="260648"/>
            <a:ext cx="8280920" cy="642322"/>
          </a:xfrm>
          <a:prstGeom prst="rect">
            <a:avLst/>
          </a:prstGeom>
        </p:spPr>
        <p:txBody>
          <a:bodyPr wrap="square">
            <a:spAutoFit/>
          </a:bodyPr>
          <a:p>
            <a:pPr>
              <a:defRPr/>
            </a:pPr>
            <a:endParaRPr lang="ru-RU" sz="3600" b="1">
              <a:solidFill>
                <a:srgbClr val="c00000"/>
              </a:solidFill>
              <a:effectLst/>
              <a:latin typeface="Calibri"/>
              <a:cs typeface="Calibri"/>
            </a:endParaRPr>
          </a:p>
        </p:txBody>
      </p:sp>
      <p:sp>
        <p:nvSpPr>
          <p:cNvPr id="7" name=""/>
          <p:cNvSpPr txBox="1"/>
          <p:nvPr/>
        </p:nvSpPr>
        <p:spPr>
          <a:xfrm>
            <a:off x="1763688" y="1031002"/>
            <a:ext cx="7128792" cy="519668"/>
          </a:xfrm>
          <a:prstGeom prst="rect">
            <a:avLst/>
          </a:prstGeom>
        </p:spPr>
        <p:txBody>
          <a:bodyPr wrap="square">
            <a:spAutoFit/>
          </a:bodyPr>
          <a:p>
            <a:pPr marL="399840" indent="-399840">
              <a:buFont typeface="Arial"/>
              <a:buNone/>
              <a:defRPr/>
            </a:pPr>
            <a:endParaRPr lang="ru-RU" sz="2800">
              <a:latin typeface="Times New Roman"/>
              <a:cs typeface="Times New Roman"/>
            </a:endParaRPr>
          </a:p>
        </p:txBody>
      </p:sp>
      <p:sp>
        <p:nvSpPr>
          <p:cNvPr id="10" name=""/>
          <p:cNvSpPr txBox="1"/>
          <p:nvPr/>
        </p:nvSpPr>
        <p:spPr>
          <a:xfrm>
            <a:off x="191344" y="736446"/>
            <a:ext cx="8688288" cy="4643274"/>
          </a:xfrm>
          <a:prstGeom prst="rect">
            <a:avLst/>
          </a:prstGeom>
        </p:spPr>
        <p:txBody>
          <a:bodyPr wrap="squar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Сказкотерапия </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«Солнечный зайчик»</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Цель: снятие напряжения мышц лица. Взрослый говорит: «Хочешь поиграть с солнечным зайчиком? Солнечный зайчик заглянул тебе в глаза. Закрой их. Он побежал дальше по лицу, нежно погладь его ладонями на лбу, на носу, на ротике, на щёчках, на подбородке, поглаживай аккуратно голову, шею, руки, ноги. Он забрался на живот — погладь животик. Солнечный зайчик не озорник, он любит тебя, подружись с ним. Отлично! Мы подружились с солнечным зайчиком, глубоко вздохнём и улыбнёмся друг другу».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«Говорящие предметы»</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Цель: развивать у ребёнка способность к отождествлению себя с кем-то или с чем-то, учить детей сопереживать. В ходе игры дети берут на себя разные роли и описывают свое состояние, причины действий, систему отношений с действительностью. Начинает первый ребёнок: «Я не Саша, я шарик. Мне бы понравилось, если бы я был не одноцветным, а разукрашенным весёлым узором. Мне бы хотелось, чтобы меня не держали на верёвочке, а отпустили свободно летать, куда захочу». Продолжает следующий ребёнок: «Я не Боря, я мяч. Я из резины и хорошо надут. Дети радуются, когда перебрасывают меня друг другу!» Взрослый предлагает названия следующих предметов: пальто, автобус, мыло и т.п. Дети также предлагают свои варианты.</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«Я и мое настроение»</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Цель: научить детей осознавать и принимать свои чувства и переживания. В этом упражнении используется метод незаконченных предложений. Попросите ребёнка продолжить фразу: Я радуюсь, когда… Я горжусь тем, что… Мне бывает грустно, когда… Мне бывает страшно, когда… Я злюсь, когда… Я был удивлён, когда… Когда меня обижают,… Я сержусь, если… Однажды я испугался…</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25.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1026" name="Picture 2" descr="http://s53.radikal.ru/i140/1102/de/d8749ec1c9da.gif"/>
          <p:cNvPicPr>
            <a:picLocks noChangeAspect="1" noChangeArrowheads="1" noCrop="1"/>
          </p:cNvPicPr>
          <p:nvPr/>
        </p:nvPicPr>
        <p:blipFill rotWithShape="1">
          <a:blip r:embed="rId2"/>
          <a:srcRect/>
          <a:stretch>
            <a:fillRect/>
          </a:stretch>
        </p:blipFill>
        <p:spPr>
          <a:xfrm>
            <a:off x="2267744" y="1285875"/>
            <a:ext cx="4286250" cy="4286250"/>
          </a:xfrm>
          <a:prstGeom prst="rect">
            <a:avLst/>
          </a:prstGeom>
          <a:noFill/>
        </p:spPr>
      </p:pic>
      <p:sp>
        <p:nvSpPr>
          <p:cNvPr id="3" name="Прямоугольник 2"/>
          <p:cNvSpPr/>
          <p:nvPr/>
        </p:nvSpPr>
        <p:spPr>
          <a:xfrm>
            <a:off x="1763688" y="3501008"/>
            <a:ext cx="5605080" cy="1973834"/>
          </a:xfrm>
          <a:prstGeom prst="rect">
            <a:avLst/>
          </a:prstGeom>
          <a:noFill/>
        </p:spPr>
        <p:txBody>
          <a:bodyPr wrap="none" lIns="91440" tIns="45720" rIns="91440" bIns="45720">
            <a:prstTxWarp prst="textArchDown">
              <a:avLst>
                <a:gd name="adj" fmla="val 0"/>
              </a:avLst>
            </a:prstTxWarp>
            <a:noAutofit/>
          </a:bodyPr>
          <a:lstStyle/>
          <a:p>
            <a:pPr algn="ctr">
              <a:defRPr/>
            </a:pPr>
            <a:r>
              <a:rPr lang="ru-RU" sz="5400" b="1">
                <a:ln w="9525"/>
                <a:solidFill>
                  <a:schemeClr val="accent3"/>
                </a:solidFill>
              </a:rPr>
              <a:t>За внимание</a:t>
            </a:r>
            <a:endParaRPr lang="ru-RU" sz="5400" b="1">
              <a:ln w="9525"/>
              <a:solidFill>
                <a:schemeClr val="accent3"/>
              </a:solidFill>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3.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1029" name="Picture 5" descr="http://img1.liveinternet.ru/images/attach/c/2/64/178/64178079_1284824064_27.png"/>
          <p:cNvPicPr>
            <a:picLocks noChangeAspect="1" noChangeArrowheads="1"/>
          </p:cNvPicPr>
          <p:nvPr/>
        </p:nvPicPr>
        <p:blipFill rotWithShape="1">
          <a:blip r:embed="rId2"/>
          <a:srcRect/>
          <a:stretch>
            <a:fillRect/>
          </a:stretch>
        </p:blipFill>
        <p:spPr>
          <a:xfrm>
            <a:off x="7686675" y="476672"/>
            <a:ext cx="1457325" cy="2124075"/>
          </a:xfrm>
          <a:prstGeom prst="rect">
            <a:avLst/>
          </a:prstGeom>
          <a:noFill/>
        </p:spPr>
      </p:pic>
      <p:sp>
        <p:nvSpPr>
          <p:cNvPr id="1030" name=""/>
          <p:cNvSpPr txBox="1"/>
          <p:nvPr/>
        </p:nvSpPr>
        <p:spPr>
          <a:xfrm>
            <a:off x="479376" y="3277552"/>
            <a:ext cx="7848872" cy="444818"/>
          </a:xfrm>
          <a:prstGeom prst="rect">
            <a:avLst/>
          </a:prstGeom>
        </p:spPr>
        <p:txBody>
          <a:bodyPr wrap="square">
            <a:spAutoFit/>
          </a:bodyPr>
          <a:p>
            <a:pPr algn="ctr">
              <a:defRPr/>
            </a:pPr>
            <a:r>
              <a:rPr xmlns:mc="http://schemas.openxmlformats.org/markup-compatibility/2006" xmlns:hp="http://schemas.haansoft.com/office/presentation/8.0" lang="ru-RU" altLang="en-US" sz="2400" b="1" i="0" u="none" strike="noStrike" mc:Ignorable="hp" hp:hslEmbossed="0">
                <a:solidFill>
                  <a:srgbClr val="000000"/>
                </a:solidFill>
                <a:latin typeface="Times New Roman"/>
                <a:ea typeface="Calibri"/>
                <a:cs typeface="Times New Roman"/>
              </a:rPr>
              <a:t>Технологии сохранения и стимулирования здоровья</a:t>
            </a:r>
            <a:endParaRPr xmlns:mc="http://schemas.openxmlformats.org/markup-compatibility/2006" xmlns:hp="http://schemas.haansoft.com/office/presentation/8.0" lang="ru-RU" altLang="en-US" sz="2400" b="1" i="0" u="none" strike="noStrike" mc:Ignorable="hp" hp:hslEmbossed="0">
              <a:solidFill>
                <a:srgbClr val="000000"/>
              </a:solidFill>
              <a:latin typeface="Times New Roman"/>
              <a:ea typeface="Calibri"/>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4.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6" name=""/>
          <p:cNvSpPr txBox="1"/>
          <p:nvPr/>
        </p:nvSpPr>
        <p:spPr>
          <a:xfrm>
            <a:off x="263352" y="148273"/>
            <a:ext cx="8400256" cy="1049972"/>
          </a:xfrm>
          <a:prstGeom prst="rect">
            <a:avLst/>
          </a:prstGeom>
        </p:spPr>
        <p:txBody>
          <a:bodyPr wrap="square">
            <a:spAutoFit/>
          </a:bodyPr>
          <a:p>
            <a:pPr>
              <a:defRPr/>
            </a:pPr>
            <a:r>
              <a:rPr xmlns:mc="http://schemas.openxmlformats.org/markup-compatibility/2006" xmlns:hp="http://schemas.haansoft.com/office/presentation/8.0" lang="ru-RU" altLang="en-US" sz="1600" b="0" i="0" u="sng" strike="noStrike" mc:Ignorable="hp" hp:hslEmbossed="0">
                <a:solidFill>
                  <a:srgbClr val="000000"/>
                </a:solidFill>
                <a:latin typeface="Times New Roman"/>
                <a:ea typeface="Calibri"/>
                <a:cs typeface="Times New Roman"/>
              </a:rPr>
              <a:t>Динамические паузы</a:t>
            </a:r>
            <a:r>
              <a:rPr xmlns:mc="http://schemas.openxmlformats.org/markup-compatibility/2006" xmlns:hp="http://schemas.haansoft.com/office/presentation/8.0" lang="ru-RU" altLang="en-US" sz="1600" b="0" i="0" u="none" strike="noStrike" mc:Ignorable="hp" hp:hslEmbossed="0">
                <a:solidFill>
                  <a:srgbClr val="000000"/>
                </a:solidFill>
                <a:latin typeface="Times New Roman"/>
                <a:ea typeface="Calibri"/>
                <a:cs typeface="Times New Roman"/>
              </a:rPr>
              <a:t> способствуют снижению утомляемости у детей между двумя видами непосредственной образовательной деятельности. В результате активизируется мышление и повышается умственная работоспособность. Используется с элементами дыхательной гимнастики </a:t>
            </a:r>
            <a:endParaRPr xmlns:mc="http://schemas.openxmlformats.org/markup-compatibility/2006" xmlns:hp="http://schemas.haansoft.com/office/presentation/8.0" lang="ru-RU" altLang="en-US" sz="1600" b="0" i="0" u="none" strike="noStrike" mc:Ignorable="hp" hp:hslEmbossed="0">
              <a:solidFill>
                <a:srgbClr val="000000"/>
              </a:solidFill>
              <a:latin typeface="Times New Roman"/>
              <a:ea typeface="Calibri"/>
              <a:cs typeface="Times New Roman"/>
            </a:endParaRPr>
          </a:p>
        </p:txBody>
      </p:sp>
      <p:sp>
        <p:nvSpPr>
          <p:cNvPr id="7" name=""/>
          <p:cNvSpPr txBox="1"/>
          <p:nvPr/>
        </p:nvSpPr>
        <p:spPr>
          <a:xfrm>
            <a:off x="2423592" y="916306"/>
            <a:ext cx="4110991" cy="5949314"/>
          </a:xfrm>
          <a:prstGeom prst="rect">
            <a:avLst/>
          </a:prstGeom>
        </p:spPr>
        <p:txBody>
          <a:bodyPr wrap="squar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Динамическая пауза</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КУЗНЕЧИКИ</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Поднимайте плечики,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Прыгайте, кузнечики.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Прыг-скок, прыг-скок.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Стоп! Сели!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Травушку покушали,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Тишину послушали.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Выше, выше, высоко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Прыгай на носках легко!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ВЕТЕР</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Ветер дует нам в лицо,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Закачалось деревцо.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Ветер тише, тише, тише,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Деревцо все выше, выше.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ЕСЛИ НРАВИТСЯ ТЕБЕ</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Если нравится тебе, то делай так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(2 щелчка пальцами над головой)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Если нравится тебе, то делай так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(2 хлопка)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Если нравится тебе, то делай так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(2 хлопка за коленками)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Если нравится тебе, то делай так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(2 притопа)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Если нравится тебе, то ты скажи: «Хорошо».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5.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5400" y="210503"/>
            <a:ext cx="7704856" cy="511492"/>
          </a:xfrm>
          <a:prstGeom prst="rect">
            <a:avLst/>
          </a:prstGeom>
        </p:spPr>
        <p:txBody>
          <a:bodyPr wrap="square">
            <a:spAutoFit/>
          </a:bodyPr>
          <a:lstStyle/>
          <a:p>
            <a:pPr marL="45720" indent="0">
              <a:buNone/>
              <a:defRPr/>
            </a:pPr>
            <a:endParaRPr lang="ru-RU" sz="2800" b="1">
              <a:solidFill>
                <a:srgbClr val="c00000"/>
              </a:solidFill>
              <a:latin typeface="Times New Roman"/>
              <a:cs typeface="Times New Roman"/>
            </a:endParaRPr>
          </a:p>
        </p:txBody>
      </p:sp>
      <p:sp>
        <p:nvSpPr>
          <p:cNvPr id="3" name=""/>
          <p:cNvSpPr txBox="1"/>
          <p:nvPr/>
        </p:nvSpPr>
        <p:spPr>
          <a:xfrm>
            <a:off x="360040" y="174149"/>
            <a:ext cx="6960096" cy="957421"/>
          </a:xfrm>
          <a:prstGeom prst="rect">
            <a:avLst/>
          </a:prstGeom>
        </p:spPr>
        <p:txBody>
          <a:bodyPr wrap="square">
            <a:spAutoFit/>
          </a:bodyPr>
          <a:p>
            <a:pPr>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Calibri"/>
                <a:cs typeface="Times New Roman"/>
              </a:rPr>
              <a:t>Физкультминутки</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rPr>
              <a:t> проводятся во время проведения организованной образовательной деятельности, их длительность составляет 3-5 минуты; они проводятся в форме разнообразных комплексов физических упражнений (6-8 упражнений) с выходом из-за столов</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endParaRPr>
          </a:p>
        </p:txBody>
      </p:sp>
      <p:sp>
        <p:nvSpPr>
          <p:cNvPr id="4" name=""/>
          <p:cNvSpPr txBox="1"/>
          <p:nvPr/>
        </p:nvSpPr>
        <p:spPr>
          <a:xfrm>
            <a:off x="1631504" y="1124744"/>
            <a:ext cx="5187315" cy="6152733"/>
          </a:xfrm>
          <a:prstGeom prst="rect">
            <a:avLst/>
          </a:prstGeom>
        </p:spPr>
        <p:txBody>
          <a:bodyPr wrap="non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Физкультминутки</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 Путешествие в лес»</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Только в лес мы вошли (маршируют)</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Появились комары.</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(лёгкое похлопывание по телу)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Дальше по лесу шагаем (маршируют)</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И медведя мы встречаем.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(раскачивают из стороны в сторону)</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Снова дальше мы идём (маршируют)</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Перед нами водоём (руки в стороны)</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Прыгать мы уже умеем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(руки на пояс, полуприседания с поворотом вправо- влево)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Раз – два, раз – два! (прыжки)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Позади теперь вода! (маршируют)</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rPr>
              <a:t>«Ванька-встанька»</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Отдых наш – физкультминутка.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Занимай свои места.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Раз – присели, два – привстали,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Руки кверху все подняли.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Сели, встали, сели, встали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Ванькой – встанькой будто стали.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А потом пустились вскачь,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Будто мы – упругий мяч.</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6.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a:xfrm>
            <a:off x="717690" y="382905"/>
            <a:ext cx="735825" cy="520065"/>
          </a:xfrm>
          <a:prstGeom prst="rect">
            <a:avLst/>
          </a:prstGeom>
          <a:noFill/>
          <a:ln w="9525">
            <a:noFill/>
            <a:miter/>
          </a:ln>
          <a:effectLst/>
        </p:spPr>
        <p:txBody>
          <a:bodyPr vert="horz" wrap="none" lIns="91440" tIns="45720" rIns="91440" bIns="45720" anchor="ctr" anchorCtr="0">
            <a:prstTxWarp prst="textNoShape">
              <a:avLst/>
            </a:prstTxWarp>
            <a:spAutoFit/>
          </a:bodyPr>
          <a:lstStyle/>
          <a:p>
            <a:pPr marL="0" marR="0" lvl="0" indent="449263" algn="just" defTabSz="914400" rtl="0" eaLnBrk="1" latinLnBrk="0" hangingPunct="1">
              <a:lnSpc>
                <a:spcPct val="100000"/>
              </a:lnSpc>
              <a:spcBef>
                <a:spcPct val="0"/>
              </a:spcBef>
              <a:spcAft>
                <a:spcPct val="0"/>
              </a:spcAft>
              <a:buClrTx/>
              <a:buFontTx/>
              <a:buNone/>
              <a:defRPr/>
            </a:pPr>
            <a:endParaRPr kumimoji="0" lang="ru-RU" sz="2800" b="1" i="0" u="none" strike="noStrike" cap="none" normalizeH="0" baseline="0">
              <a:solidFill>
                <a:srgbClr val="c00000"/>
              </a:solidFill>
              <a:effectLst/>
              <a:ea typeface="Times New Roman"/>
              <a:cs typeface="Times New Roman"/>
            </a:endParaRPr>
          </a:p>
        </p:txBody>
      </p:sp>
      <p:sp>
        <p:nvSpPr>
          <p:cNvPr id="21507" name="Rectangle 3"/>
          <p:cNvSpPr>
            <a:spLocks noChangeArrowheads="1"/>
          </p:cNvSpPr>
          <p:nvPr/>
        </p:nvSpPr>
        <p:spPr>
          <a:xfrm>
            <a:off x="0" y="3800475"/>
            <a:ext cx="9144000" cy="0"/>
          </a:xfrm>
          <a:prstGeom prst="rect">
            <a:avLst/>
          </a:prstGeom>
          <a:noFill/>
          <a:ln w="9525">
            <a:noFill/>
            <a:miter/>
          </a:ln>
          <a:effectLst/>
        </p:spPr>
        <p:txBody>
          <a:bodyPr vert="horz" wrap="none" lIns="91440" tIns="45720" rIns="91440" bIns="45720" anchor="ctr" anchorCtr="0">
            <a:prstTxWarp prst="textNoShape">
              <a:avLst/>
            </a:prstTxWarp>
            <a:spAutoFit/>
          </a:bodyPr>
          <a:lstStyle/>
          <a:p>
            <a:pPr marL="0" marR="0" lvl="0" indent="0" algn="l" defTabSz="914400" rtl="0" eaLnBrk="1" latinLnBrk="0" hangingPunct="1">
              <a:lnSpc>
                <a:spcPct val="100000"/>
              </a:lnSpc>
              <a:spcBef>
                <a:spcPct val="0"/>
              </a:spcBef>
              <a:spcAft>
                <a:spcPct val="0"/>
              </a:spcAft>
              <a:buClrTx/>
              <a:buFontTx/>
              <a:buNone/>
              <a:defRPr/>
            </a:pPr>
            <a:endParaRPr kumimoji="0" lang="ru-RU" sz="1800" b="0" i="0" u="none" strike="noStrike" cap="none" normalizeH="0" baseline="0">
              <a:solidFill>
                <a:schemeClr val="tx1"/>
              </a:solidFill>
              <a:effectLst/>
              <a:latin typeface="Arial"/>
              <a:cs typeface="Arial"/>
            </a:endParaRPr>
          </a:p>
        </p:txBody>
      </p:sp>
      <p:sp>
        <p:nvSpPr>
          <p:cNvPr id="21508" name=""/>
          <p:cNvSpPr txBox="1"/>
          <p:nvPr/>
        </p:nvSpPr>
        <p:spPr>
          <a:xfrm>
            <a:off x="467544" y="116631"/>
            <a:ext cx="5760640" cy="519639"/>
          </a:xfrm>
          <a:prstGeom prst="rect">
            <a:avLst/>
          </a:prstGeom>
        </p:spPr>
        <p:txBody>
          <a:bodyPr wrap="square">
            <a:spAutoFit/>
          </a:bodyPr>
          <a:p>
            <a:pPr marL="45720" indent="0" algn="ctr">
              <a:buNone/>
              <a:defRPr/>
            </a:pPr>
            <a:endParaRPr lang="ru-RU" sz="2800" b="1">
              <a:solidFill>
                <a:srgbClr val="c00000"/>
              </a:solidFill>
              <a:latin typeface="Times New Roman"/>
              <a:cs typeface="Times New Roman"/>
            </a:endParaRPr>
          </a:p>
        </p:txBody>
      </p:sp>
      <p:sp>
        <p:nvSpPr>
          <p:cNvPr id="21509" name=""/>
          <p:cNvSpPr txBox="1"/>
          <p:nvPr/>
        </p:nvSpPr>
        <p:spPr>
          <a:xfrm>
            <a:off x="467544" y="764704"/>
            <a:ext cx="7920880" cy="519266"/>
          </a:xfrm>
          <a:prstGeom prst="rect">
            <a:avLst/>
          </a:prstGeom>
        </p:spPr>
        <p:txBody>
          <a:bodyPr wrap="square">
            <a:spAutoFit/>
          </a:bodyPr>
          <a:p>
            <a:pPr>
              <a:defRPr/>
            </a:pPr>
            <a:endParaRPr lang="en-US" altLang="ru-RU" sz="2800">
              <a:solidFill>
                <a:schemeClr val="tx1"/>
              </a:solidFill>
              <a:latin typeface="Times New Roman"/>
              <a:cs typeface="Times New Roman"/>
            </a:endParaRPr>
          </a:p>
        </p:txBody>
      </p:sp>
      <p:sp>
        <p:nvSpPr>
          <p:cNvPr id="21510" name=""/>
          <p:cNvSpPr txBox="1"/>
          <p:nvPr/>
        </p:nvSpPr>
        <p:spPr>
          <a:xfrm>
            <a:off x="216024" y="116632"/>
            <a:ext cx="8832304" cy="738713"/>
          </a:xfrm>
          <a:prstGeom prst="rect">
            <a:avLst/>
          </a:prstGeom>
        </p:spPr>
        <p:txBody>
          <a:bodyPr wrap="square">
            <a:spAutoFit/>
          </a:bodyPr>
          <a:p>
            <a:pPr>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Calibri"/>
                <a:cs typeface="Times New Roman"/>
              </a:rPr>
              <a:t>Подвижные и спортивные игры</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rPr>
              <a:t> являются важнейшим ежедневным занятием с детьми с ОВЗ. Предусмотренные  игры проводятся на утренних и вечерних прогулках в соответствии со временем года. Игры способствуют не только развитию игровых навыков ребенка, но и служат формированию здоровья детей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endParaRPr>
          </a:p>
        </p:txBody>
      </p:sp>
      <p:sp>
        <p:nvSpPr>
          <p:cNvPr id="21511" name=""/>
          <p:cNvSpPr txBox="1"/>
          <p:nvPr/>
        </p:nvSpPr>
        <p:spPr>
          <a:xfrm>
            <a:off x="576064" y="1520969"/>
            <a:ext cx="7968208" cy="2916143"/>
          </a:xfrm>
          <a:prstGeom prst="rect">
            <a:avLst/>
          </a:prstGeom>
        </p:spPr>
        <p:txBody>
          <a:bodyPr wrap="square">
            <a:spAutoFit/>
          </a:bodyPr>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rPr>
              <a:t> </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Используются в качестве физкультурного занятия в спортзале, в игровой комнате или на прогулке. Подвижная игра активизирует все системы организма: кровообращение, дыхание, зрение, слух, она приносит ребенку положительные эмоции.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en-US" altLang="ru-RU" sz="1400" b="1" i="0" u="none" strike="noStrike" mc:Ignorable="hp" hp:hslEmbossed="0">
                <a:solidFill>
                  <a:srgbClr val="000000"/>
                </a:solidFill>
                <a:latin typeface="Times New Roman"/>
                <a:ea typeface="Times New Roman"/>
                <a:cs typeface="Times New Roman"/>
              </a:rPr>
              <a:t>1.</a:t>
            </a: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«Зоопарк»</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Цель: </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развитие воображения, раскованности в движениях.</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Количество игроков</a:t>
            </a: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 –</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 4-20 человек.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Инструкция.</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 Все участники по очереди показывают движения, характерные для задуманного ими по условиям игры животного. Остальные пытаются отгадать. Затем участники объединяются в подгруппы по 2-3 человека. Ведущий, указывая на любую подгруппу, дает название животного. Участники, не сговариваясь, вместе изображают одно названное животное. Далее подгруппа также может изобразить какое-либо животное, а другие участники отгадывают – какое.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Методические указания.</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 Игру можно повторять несколько раз.</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7.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3" name="Рисунок 3"/>
          <p:cNvPicPr>
            <a:picLocks noChangeAspect="1"/>
          </p:cNvPicPr>
          <p:nvPr/>
        </p:nvPicPr>
        <p:blipFill rotWithShape="1">
          <a:blip r:embed="rId2"/>
          <a:stretch>
            <a:fillRect/>
          </a:stretch>
        </p:blipFill>
        <p:spPr>
          <a:xfrm>
            <a:off x="2584761" y="5114745"/>
            <a:ext cx="3499407" cy="1554615"/>
          </a:xfrm>
          <a:prstGeom prst="rect">
            <a:avLst/>
          </a:prstGeom>
        </p:spPr>
      </p:pic>
      <p:sp>
        <p:nvSpPr>
          <p:cNvPr id="4" name=""/>
          <p:cNvSpPr txBox="1"/>
          <p:nvPr/>
        </p:nvSpPr>
        <p:spPr>
          <a:xfrm>
            <a:off x="263352" y="836712"/>
            <a:ext cx="8400257" cy="4432156"/>
          </a:xfrm>
          <a:prstGeom prst="rect">
            <a:avLst/>
          </a:prstGeom>
        </p:spPr>
        <p:txBody>
          <a:bodyPr wrap="square">
            <a:spAutoFit/>
          </a:bodyPr>
          <a:lstStyle/>
          <a:p>
            <a:pPr indent="444500">
              <a:defRPr/>
            </a:pPr>
            <a:r>
              <a:rPr xmlns:mc="http://schemas.openxmlformats.org/markup-compatibility/2006" xmlns:hp="http://schemas.haansoft.com/office/presentation/8.0" lang="en-US" altLang="ru-RU" sz="1400" b="1" i="0" u="none" strike="noStrike" mc:Ignorable="hp" hp:hslEmbossed="0">
                <a:solidFill>
                  <a:srgbClr val="000000"/>
                </a:solidFill>
                <a:latin typeface="Times New Roman"/>
                <a:ea typeface="Times New Roman"/>
                <a:cs typeface="Times New Roman"/>
              </a:rPr>
              <a:t>2.</a:t>
            </a: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«Догони колокольчик»</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Цель: </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развитие быстроты, ловкости, умения ориентироваться в пространстве.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Количество игроков – 10-12 человек.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Инвентарь:</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 колокольчик.</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Инструкция.</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 Площадку для игры следует обозначить осязательными ориентирами. Из числа играющих выбирают две пары водящих. Одному из игроков дают в руки колокольчик. Игрок с колокольчиком убегает от водящих, а те стараются окружить его, сомкнув руки. Это может сделать одна или обе пары водящих.</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Игрок с колокольчиком в момент опасности имеет право передать (но не бросить) колокольчик кому-либо из участников игры.</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Пойманный игрок и тот, от которого он перед этим принял колокольчик, заменяют одну из пар водящих. Колокольчик вручают наиболее ловкому игроку, и игра продолжается.</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rPr>
              <a:t>Вариант (игра для слабовидящих и зрячих):</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rPr>
              <a:t>Вместо колокольчика используется колпак на голову. Ловить можно только того, у кого колпак на голове. Такая игра будет называться «Берегись, Буратино!».</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Методические указания.</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Пары следует комплектовать так: незрячий – ребенок с остатком зрения; зрячий – незрячий.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Играющим нельзя выходить за пределы площадки.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Всем играющим на площадке можно надеть озвученные браслеты (с колокольчиками и т.п.).</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Если водящие пары разомкнут руки, убегающий игрок считается не пойманным.</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sld>
</file>

<file path=ppt/slides/slide8.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sp>
        <p:nvSpPr>
          <p:cNvPr id="2" name=""/>
          <p:cNvSpPr txBox="1"/>
          <p:nvPr/>
        </p:nvSpPr>
        <p:spPr>
          <a:xfrm>
            <a:off x="263352" y="878546"/>
            <a:ext cx="8352928" cy="3996349"/>
          </a:xfrm>
          <a:prstGeom prst="rect">
            <a:avLst/>
          </a:prstGeom>
        </p:spPr>
        <p:txBody>
          <a:bodyPr wrap="square">
            <a:spAutoFit/>
          </a:bodyPr>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3. «Сидячий футбол»</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Цель: </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развитие координации движений, укрепление мышц ног и туловища, тренировка меткости, быстроты реакции.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Играют две команды по 4-6 человек в каждой.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Инвентарь: </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мяч для футбола, кегли.</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Инструкция. </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Дети сидят на полу, ноги согнуты в коленях и прижаты к животу. Одна шеренга располагается лицом к другой на расстоянии 2,5-3 метров.</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Игрок движением ног вперед отбрасывает мяч сидящему напротив ребенку, тот ловит его руками, а затем ногами резко откатывает мяч своему партнеру. За неточный бросок мяча команда получает штрафное очко. Выигрывает команда, получившая меньше штрафных очков.</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rPr>
              <a:t>Варианты</a:t>
            </a:r>
            <a:r>
              <a:rPr xmlns:mc="http://schemas.openxmlformats.org/markup-compatibility/2006" xmlns:hp="http://schemas.haansoft.com/office/presentation/8.0" lang="en-US" altLang="ru-RU" sz="1400" b="0" i="1" u="none" strike="noStrike" mc:Ignorable="hp" hp:hslEmbossed="0">
                <a:solidFill>
                  <a:srgbClr val="000000"/>
                </a:solidFill>
                <a:latin typeface="Times New Roman"/>
                <a:ea typeface="Times New Roman"/>
                <a:cs typeface="Times New Roman"/>
              </a:rPr>
              <a:t>:</a:t>
            </a:r>
            <a:endParaRPr xmlns:mc="http://schemas.openxmlformats.org/markup-compatibility/2006" xmlns:hp="http://schemas.haansoft.com/office/presentation/8.0" lang="en-US" altLang="ru-RU" sz="1400" b="0" i="1"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en-US" altLang="ru-RU" sz="1400" b="0" i="1" u="none" strike="noStrike" mc:Ignorable="hp" hp:hslEmbossed="0">
                <a:solidFill>
                  <a:srgbClr val="000000"/>
                </a:solidFill>
                <a:latin typeface="Times New Roman"/>
                <a:ea typeface="Times New Roman"/>
                <a:cs typeface="Times New Roman"/>
              </a:rPr>
              <a:t>1.</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rPr>
              <a:t>Ловить отбрасываемый мяч ногами.</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en-US" altLang="ru-RU" sz="1400" b="0" i="1" u="none" strike="noStrike" mc:Ignorable="hp" hp:hslEmbossed="0">
                <a:solidFill>
                  <a:srgbClr val="000000"/>
                </a:solidFill>
                <a:latin typeface="Times New Roman"/>
                <a:ea typeface="Times New Roman"/>
                <a:cs typeface="Times New Roman"/>
              </a:rPr>
              <a:t>2.</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rPr>
              <a:t>Прокатывать и ловить мяч только одной ногой.</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en-US" altLang="ru-RU" sz="1400" b="0" i="1" u="none" strike="noStrike" mc:Ignorable="hp" hp:hslEmbossed="0">
                <a:solidFill>
                  <a:srgbClr val="000000"/>
                </a:solidFill>
                <a:latin typeface="Times New Roman"/>
                <a:ea typeface="Times New Roman"/>
                <a:cs typeface="Times New Roman"/>
              </a:rPr>
              <a:t>3.</a:t>
            </a:r>
            <a:r>
              <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cs typeface="Times New Roman"/>
              </a:rPr>
              <a:t>Сшибать мячом кегли, которые ставят на равном расстоянии между командами; за каждую сбитую кеглю команда получает призовое очко.</a:t>
            </a: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a:p>
            <a:pPr indent="444500">
              <a:defRPr/>
            </a:pPr>
            <a:endParaRPr xmlns:mc="http://schemas.openxmlformats.org/markup-compatibility/2006" xmlns:hp="http://schemas.haansoft.com/office/presentation/8.0" lang="ru-RU" altLang="en-US" sz="1400" b="0" i="1" u="none" strike="noStrike" mc:Ignorable="hp" hp:hslEmbossed="0">
              <a:solidFill>
                <a:srgbClr val="000000"/>
              </a:solidFill>
              <a:latin typeface="Times New Roman"/>
              <a:ea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slides/slide9.xml><?xml version="1.0" encoding="utf-8"?>
<p:sld xmlns:r="http://schemas.openxmlformats.org/officeDocument/2006/relationships" xmlns:c="http://schemas.openxmlformats.org/drawingml/2006/chart" xmlns:a="http://schemas.openxmlformats.org/drawingml/2006/main" xmlns:dgm="http://schemas.openxmlformats.org/drawingml/2006/diagram" xmlns:dsp="http://schemas.microsoft.com/office/drawing/2008/diagram" xmlns:p="http://schemas.openxmlformats.org/presentationml/2006/main">
  <p:cSld>
    <p:spTree>
      <p:nvGrpSpPr>
        <p:cNvPr id="1" name=""/>
        <p:cNvGrpSpPr/>
        <p:nvPr/>
      </p:nvGrpSpPr>
      <p:grpSpPr>
        <a:xfrm>
          <a:off x="0" y="0"/>
          <a:ext cx="0" cy="0"/>
          <a:chOff x="0" y="0"/>
          <a:chExt cx="0" cy="0"/>
        </a:xfrm>
      </p:grpSpPr>
      <p:pic>
        <p:nvPicPr>
          <p:cNvPr id="1029" name="Picture 5" descr="http://img1.liveinternet.ru/images/attach/c/2/64/178/64178079_1284824064_27.png"/>
          <p:cNvPicPr>
            <a:picLocks noChangeAspect="1" noChangeArrowheads="1"/>
          </p:cNvPicPr>
          <p:nvPr/>
        </p:nvPicPr>
        <p:blipFill rotWithShape="1">
          <a:blip r:embed="rId2"/>
          <a:srcRect/>
          <a:stretch>
            <a:fillRect/>
          </a:stretch>
        </p:blipFill>
        <p:spPr>
          <a:xfrm>
            <a:off x="7686675" y="476672"/>
            <a:ext cx="1457325" cy="2124075"/>
          </a:xfrm>
          <a:prstGeom prst="rect">
            <a:avLst/>
          </a:prstGeom>
          <a:noFill/>
        </p:spPr>
      </p:pic>
      <p:sp>
        <p:nvSpPr>
          <p:cNvPr id="1030" name=""/>
          <p:cNvSpPr txBox="1"/>
          <p:nvPr/>
        </p:nvSpPr>
        <p:spPr>
          <a:xfrm>
            <a:off x="432047" y="177200"/>
            <a:ext cx="8112225" cy="735295"/>
          </a:xfrm>
          <a:prstGeom prst="rect">
            <a:avLst/>
          </a:prstGeom>
        </p:spPr>
        <p:txBody>
          <a:bodyPr wrap="square">
            <a:spAutoFit/>
          </a:bodyPr>
          <a:p>
            <a:pPr>
              <a:defRPr/>
            </a:pPr>
            <a:r>
              <a:rPr xmlns:mc="http://schemas.openxmlformats.org/markup-compatibility/2006" xmlns:hp="http://schemas.haansoft.com/office/presentation/8.0" lang="ru-RU" altLang="en-US" sz="1400" b="0" i="0" u="sng" strike="noStrike" mc:Ignorable="hp" hp:hslEmbossed="0">
                <a:solidFill>
                  <a:srgbClr val="000000"/>
                </a:solidFill>
                <a:latin typeface="Times New Roman"/>
                <a:ea typeface="Calibri"/>
                <a:cs typeface="Times New Roman"/>
              </a:rPr>
              <a:t>Релаксация</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rPr>
              <a:t> – специальный метод, направлен на снятие мышечного и нервного напряжения с помощью специально подобранных техник. Способствует снятию напряжения, после сильных переживаний или физических усилий</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Calibri"/>
              <a:cs typeface="Times New Roman"/>
            </a:endParaRPr>
          </a:p>
        </p:txBody>
      </p:sp>
      <p:sp>
        <p:nvSpPr>
          <p:cNvPr id="1031" name=""/>
          <p:cNvSpPr txBox="1"/>
          <p:nvPr/>
        </p:nvSpPr>
        <p:spPr>
          <a:xfrm>
            <a:off x="263352" y="1268760"/>
            <a:ext cx="8568952" cy="4006185"/>
          </a:xfrm>
          <a:prstGeom prst="rect">
            <a:avLst/>
          </a:prstGeom>
        </p:spPr>
        <p:txBody>
          <a:bodyPr wrap="square">
            <a:spAutoFit/>
          </a:bodyPr>
          <a:p>
            <a:pPr indent="5334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Релаксация</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Для снятия мышечного и эмоционального напряжения у </a:t>
            </a: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детей</a:t>
            </a: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 с повышенной тревожностью и неврозами применяю расслабляющие упражнения, то есть релаксацию. Рекомендуется использование во время проведения релаксации спокойной классической музыки (Рахманинов, Чайковский, звуки природы). Дети очень любят эту процедуру и с радостью в ней участвуют.</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rPr>
              <a:t>«Необычная радуга»</a:t>
            </a:r>
            <a:endParaRPr xmlns:mc="http://schemas.openxmlformats.org/markup-compatibility/2006" xmlns:hp="http://schemas.haansoft.com/office/presentation/8.0" lang="ru-RU" altLang="en-US" sz="1400" b="1"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(Упражнение выполняется лежа)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Лягте удобно, расслабьтесь. Дышите ровно и глубоко. Закройте глаза. Представьте, что перед вашими глазами необычная радуга.</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Первый цвет – голубой. Голубой может быть мягким и успокаивающим, как струящаяся вода. Голубой приятно ласкает в жару, он освежает тебя, как купание в озере. Ощутите эту свежесть.</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Следующий – желтый цвет. Желтый приносит нам радость, он согревает нас, как солнышко, он напоминает нам нежного пушистого цыпленка, и мы улыбаемся. Если нам грустно и одиноко, он поднимает настроение.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Зеленый цвет – цвет мягкой лужайки, листьев и теплого лета, если нам не по себе, и мы чувствуем себя неуверенно, зеленый цвет поможет чувствовать себя лучше.</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a:p>
            <a:pPr indent="444500">
              <a:defRPr/>
            </a:pPr>
            <a:r>
              <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rPr>
              <a:t>Возьмите с собой эти цвета на весь день, будьте спокойными, как вода, радостными, как солнце, добрыми, как лето.</a:t>
            </a:r>
            <a:endParaRPr xmlns:mc="http://schemas.openxmlformats.org/markup-compatibility/2006" xmlns:hp="http://schemas.haansoft.com/office/presentation/8.0" lang="ru-RU" altLang="en-US" sz="1400" b="0" i="0" u="none" strike="noStrike" mc:Ignorable="hp" hp:hslEmbossed="0">
              <a:solidFill>
                <a:srgbClr val="000000"/>
              </a:solidFill>
              <a:latin typeface="Times New Roman"/>
              <a:ea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xmlns:mc="http://schemas.openxmlformats.org/markup-compatibility/2006" xmlns:p14="http://schemas.microsoft.com/office/powerpoint/2010/main" mc:Ignorable="p14" p14:dur="500"/>
    </mc:Choice>
    <mc:Fallback>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SimSun"/>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rotWithShape="1">
          <a:blip r:embed="rId1">
            <a:duotone>
              <a:schemeClr val="phClr">
                <a:shade val="80000"/>
              </a:schemeClr>
              <a:schemeClr val="phClr">
                <a:tint val="91000"/>
              </a:schemeClr>
            </a:duotone>
          </a:blip>
          <a:tile tx="0" ty="0" sx="40000" sy="50000" flip="y" algn="tl"/>
        </a:blipFill>
      </a:bgFillStyleLst>
    </a:fmtScheme>
  </a:themeElements>
</a:theme>
</file>

<file path=ppt/theme/theme2.xml><?xml version="1.0" encoding="utf-8"?>
<a:theme xmlns:r="http://schemas.openxmlformats.org/officeDocument/2006/relationships" xmlns:c="http://schemas.openxmlformats.org/drawingml/2006/chart" xmlns:dgm="http://schemas.openxmlformats.org/drawingml/2006/diagram" xmlns:dsp="http://schemas.microsoft.com/office/drawing/2008/diagram" xmlns:a="http://schemas.openxmlformats.org/drawingml/2006/main" xmlns:pic="http://schemas.openxmlformats.org/drawingml/2006/picture" xmlns:wp="http://schemas.openxmlformats.org/drawingml/2006/wordprocessingDrawing" xmlns:xdr="http://schemas.openxmlformats.org/drawingml/2006/spreadsheetDrawing"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MS PGothic"/>
        <a:font script="Hang" typeface="Malgun Gothic"/>
        <a:font script="Hans" typeface="SimSun"/>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MS PGothic"/>
        <a:font script="Hang" typeface="Malgun Gothic"/>
        <a:font script="Hans" typeface="SimSu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ep:Properties xmlns:r="http://schemas.openxmlformats.org/officeDocument/2006/relationships" xmlns:ep="http://schemas.openxmlformats.org/officeDocument/2006/extended-properties" xmlns:vt="http://schemas.openxmlformats.org/officeDocument/2006/docPropsVTypes">
  <ep:Manager/>
  <ep:Company/>
  <ep:Words>3063</ep:Words>
  <ep:PresentationFormat>Экран (4:3)</ep:PresentationFormat>
  <ep:Paragraphs>291</ep:Paragraphs>
  <ep:Slides>25</ep:Slides>
  <ep:Notes>1</ep:Notes>
  <ep:TotalTime>0</ep:TotalTime>
  <ep:HiddenSlides>0</ep:HiddenSlides>
  <ep:MMClips>0</ep:MMClips>
  <ep:HeadingPairs>
    <vt:vector size="4" baseType="variant">
      <vt:variant>
        <vt:lpstr>Тема</vt:lpstr>
      </vt:variant>
      <vt:variant>
        <vt:i4>1</vt:i4>
      </vt:variant>
      <vt:variant>
        <vt:lpstr>Заголовок слайда</vt:lpstr>
      </vt:variant>
      <vt:variant>
        <vt:i4>25</vt:i4>
      </vt:variant>
    </vt:vector>
  </ep:HeadingPairs>
  <ep:TitlesOfParts>
    <vt:vector size="26" baseType="lpstr">
      <vt:lpstr>Эркер</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ep:TitlesOfParts>
  <ep:HyperlinkBase/>
  <ep:Application>Show</ep:Application>
  <ep:AppVersion>12.0000</ep:AppVersion>
</ep:Properties>
</file>

<file path=docProps/core.xml><?xml version="1.0" encoding="utf-8"?>
<cp:coreProperties xmlns:r="http://schemas.openxmlformats.org/officeDocument/2006/relationships" xmlns:cp="http://schemas.openxmlformats.org/package/2006/metadata/core-properties" xmlns:dc="http://purl.org/dc/elements/1.1/" xmlns:dcterms="http://purl.org/dc/terms/" xmlns:dcmitype="http://purl.org/dc/dcmitype/" xmlns:xsi="http://www.w3.org/2001/XMLSchema-instance">
  <dcterms:created xsi:type="dcterms:W3CDTF">2013-12-08T08:15:58.000</dcterms:created>
  <dc:creator>МамаПапа</dc:creator>
  <cp:lastModifiedBy>HP</cp:lastModifiedBy>
  <dcterms:modified xsi:type="dcterms:W3CDTF">2021-12-19T16:15:48.620</dcterms:modified>
  <cp:revision>68</cp:revision>
  <dc:title> «Дидактическая игра как средство развития детей младшего возраста» </dc:title>
  <cp:version>0906.0100.01</cp:version>
</cp:coreProperties>
</file>