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8" r:id="rId4"/>
    <p:sldId id="261" r:id="rId5"/>
    <p:sldId id="291" r:id="rId6"/>
    <p:sldId id="292" r:id="rId7"/>
    <p:sldId id="270" r:id="rId8"/>
    <p:sldId id="301" r:id="rId9"/>
    <p:sldId id="304" r:id="rId10"/>
    <p:sldId id="30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000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4D2-9BF0-4CCF-A0FF-0ED6B196B95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FCC2C-9DCA-440E-93E3-CFDB444A7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72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57298"/>
            <a:ext cx="7772400" cy="1470025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71612"/>
            <a:ext cx="736932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Экологическое </a:t>
            </a:r>
          </a:p>
          <a:p>
            <a:pPr algn="ctr"/>
            <a:r>
              <a:rPr lang="ru-RU" sz="6600" b="1" cap="none" spc="0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право</a:t>
            </a:r>
          </a:p>
        </p:txBody>
      </p:sp>
      <p:pic>
        <p:nvPicPr>
          <p:cNvPr id="7" name="Picture 4" descr="http://images.ru.prom.st/138097488_w640_h640_cid2023986_pid83610137-a38a99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2928958" cy="3295078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3967" y="3886200"/>
            <a:ext cx="4442647" cy="1752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  <a:tabLst>
                <a:tab pos="2457450" algn="l"/>
              </a:tabLs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Разработчики:</a:t>
            </a:r>
            <a:endParaRPr lang="ru-RU" sz="24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  <a:tabLst>
                <a:tab pos="2457450" algn="l"/>
              </a:tabLs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Преподаватели </a:t>
            </a:r>
            <a:endParaRPr lang="ru-RU" sz="24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  <a:tabLst>
                <a:tab pos="2457450" algn="l"/>
              </a:tabLst>
            </a:pP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Белгородского педагогического колледжа</a:t>
            </a:r>
            <a:endParaRPr lang="ru-RU" sz="24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  <a:tabLst>
                <a:tab pos="2457450" algn="l"/>
              </a:tabLs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Масловская Е.В., Толстошеина С.В.</a:t>
            </a:r>
            <a:endParaRPr lang="ru-RU" sz="24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32710"/>
            <a:ext cx="799288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Министерство образования Белгородской области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Областное государственное автономное профессиональное образовательное учреждение «Белгородский педагогический колледж»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(ОГАПОУ «БПК»)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643966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Виды ответственности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428736"/>
            <a:ext cx="4214842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Имущественная (гражданско-правовая)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714620"/>
            <a:ext cx="4214842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Административная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000504"/>
            <a:ext cx="4214842" cy="8572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Дисциплинарная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214950"/>
            <a:ext cx="4214842" cy="8572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Bookman Old Style" pitchFamily="18" charset="0"/>
              </a:rPr>
              <a:t>Уголовная 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1428736"/>
            <a:ext cx="3643338" cy="8572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(Гражданский Кодекс РФ –гл.59)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2500306"/>
            <a:ext cx="3643338" cy="12144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(Кодекс об </a:t>
            </a:r>
            <a:r>
              <a:rPr lang="ru-RU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админист-ративных</a:t>
            </a:r>
            <a:r>
              <a:rPr lang="ru-RU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проступках РФ – гл.8) - штраф</a:t>
            </a:r>
            <a:endParaRPr lang="ru-RU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3857628"/>
            <a:ext cx="3643338" cy="11430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Трудовой Кодекс  РФ – гл.39) – возмещение ущерба</a:t>
            </a:r>
            <a:endParaRPr lang="ru-RU" sz="2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5214950"/>
            <a:ext cx="3643338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(Уголовный Кодекс  РФ – гл.26)</a:t>
            </a:r>
            <a:endParaRPr lang="ru-RU" sz="24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143372" y="1571612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14810" y="2857496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143372" y="4143380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86248" y="5357826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419981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571612"/>
            <a:ext cx="5186370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Bookman Old Style" pitchFamily="18" charset="0"/>
              </a:rPr>
              <a:t>   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Совокупность правовых норм, которые регулируют общественные отношения,  возникающие в результате взаимодействия общества и окружающей среды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6248" y="428604"/>
            <a:ext cx="41671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Экологическое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право</a:t>
            </a:r>
          </a:p>
        </p:txBody>
      </p:sp>
      <p:pic>
        <p:nvPicPr>
          <p:cNvPr id="2050" name="Picture 2" descr="э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3437831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400" b="1" dirty="0">
                <a:solidFill>
                  <a:srgbClr val="C00000"/>
                </a:solidFill>
              </a:rPr>
              <a:t>           </a:t>
            </a:r>
            <a:r>
              <a:rPr lang="ru-RU" sz="3200" b="1" dirty="0">
                <a:solidFill>
                  <a:srgbClr val="C00000"/>
                </a:solidFill>
              </a:rPr>
              <a:t>Понятие экологического права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marL="0" indent="809625" algn="just" eaLnBrk="1" hangingPunct="1">
              <a:buFontTx/>
              <a:buNone/>
            </a:pPr>
            <a:r>
              <a:rPr lang="ru-RU" b="1" dirty="0">
                <a:solidFill>
                  <a:srgbClr val="006600"/>
                </a:solidFill>
              </a:rPr>
              <a:t>Экологическое </a:t>
            </a:r>
            <a:r>
              <a:rPr lang="ru-RU" sz="2800" b="1" dirty="0">
                <a:solidFill>
                  <a:srgbClr val="006600"/>
                </a:solidFill>
              </a:rPr>
              <a:t>право </a:t>
            </a:r>
            <a:r>
              <a:rPr lang="ru-RU" sz="2800" i="1" dirty="0"/>
              <a:t>- </a:t>
            </a:r>
            <a:r>
              <a:rPr lang="ru-RU" sz="2800" b="1" i="1" dirty="0"/>
              <a:t>система мер, регламентирующих общественные  отношения в сфере сохранения и рационального использования природных ресурсов.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90800" y="3124200"/>
            <a:ext cx="36576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Экологическое право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14400" y="3733800"/>
            <a:ext cx="15240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запрещает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76600" y="3810000"/>
            <a:ext cx="22860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регламентирует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77000" y="3810000"/>
            <a:ext cx="19812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стимулирует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2895600" y="4419600"/>
            <a:ext cx="3200400" cy="9144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  ЦЕЛЯХ</a:t>
            </a:r>
          </a:p>
        </p:txBody>
      </p:sp>
      <p:sp>
        <p:nvSpPr>
          <p:cNvPr id="22" name="Овал 21"/>
          <p:cNvSpPr/>
          <p:nvPr/>
        </p:nvSpPr>
        <p:spPr>
          <a:xfrm>
            <a:off x="1981200" y="5410200"/>
            <a:ext cx="5105400" cy="12192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Сохранения </a:t>
            </a:r>
          </a:p>
          <a:p>
            <a:pPr algn="ctr"/>
            <a:r>
              <a:rPr lang="ru-RU" sz="2000" b="1" dirty="0">
                <a:solidFill>
                  <a:srgbClr val="006600"/>
                </a:solidFill>
              </a:rPr>
              <a:t>и рационального использования природных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2283975095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74638"/>
            <a:ext cx="5572164" cy="151128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Источники </a:t>
            </a:r>
            <a:br>
              <a:rPr lang="ru-RU" sz="36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r>
              <a:rPr lang="ru-RU" sz="36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экологического права</a:t>
            </a:r>
            <a:br>
              <a:rPr lang="ru-RU" sz="3600" dirty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357687" y="1600200"/>
            <a:ext cx="432911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ts val="2500"/>
              <a:tabLst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*</a:t>
            </a:r>
            <a:r>
              <a:rPr kumimoji="0" lang="ru-RU" sz="28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kumimoji="0" lang="ru-RU" sz="28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Декларация по окружающей среде и развитию (</a:t>
            </a:r>
            <a:r>
              <a:rPr kumimoji="0" lang="ru-RU" sz="28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Рио</a:t>
            </a:r>
            <a:r>
              <a:rPr kumimoji="0" lang="ru-RU" sz="28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де </a:t>
            </a:r>
            <a:r>
              <a:rPr kumimoji="0" lang="ru-RU" sz="2800" i="0" u="none" strike="noStrike" cap="none" normalizeH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Жанейро</a:t>
            </a:r>
            <a:r>
              <a:rPr kumimoji="0" lang="ru-RU" sz="28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1992 г.)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ts val="2500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* Конституция РФ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ts val="2500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* Федеральный закон «Об охране окружающей среды»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ts val="2500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* Федеральный закон «О недрах»</a:t>
            </a:r>
            <a:endParaRPr kumimoji="0" lang="ru-RU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8440" name="Picture 8" descr="http://bezformata.ru/content/Images/000/031/623/image316235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2151324" cy="3286148"/>
          </a:xfrm>
          <a:prstGeom prst="rect">
            <a:avLst/>
          </a:prstGeom>
          <a:noFill/>
        </p:spPr>
      </p:pic>
      <p:pic>
        <p:nvPicPr>
          <p:cNvPr id="8" name="Picture 6" descr="http://mpngsi.ru/static/img/0000/0003/7638/37638953.m1vth79au2.jpg?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1810"/>
            <a:ext cx="2210810" cy="3190861"/>
          </a:xfrm>
          <a:prstGeom prst="rect">
            <a:avLst/>
          </a:prstGeom>
          <a:noFill/>
        </p:spPr>
      </p:pic>
      <p:pic>
        <p:nvPicPr>
          <p:cNvPr id="9" name="Picture 4" descr="http://www.bookin.org.ru/book/3338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643314"/>
            <a:ext cx="2162967" cy="32146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sz="2800" b="1" dirty="0">
                <a:solidFill>
                  <a:srgbClr val="800000"/>
                </a:solidFill>
              </a:rPr>
              <a:t>      Участники </a:t>
            </a:r>
            <a:br>
              <a:rPr lang="ru-RU" sz="2800" b="1" dirty="0">
                <a:solidFill>
                  <a:srgbClr val="800000"/>
                </a:solidFill>
              </a:rPr>
            </a:br>
            <a:r>
              <a:rPr lang="ru-RU" sz="2800" b="1" dirty="0">
                <a:solidFill>
                  <a:srgbClr val="800000"/>
                </a:solidFill>
              </a:rPr>
              <a:t>экологических правоотношений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135563"/>
          </a:xfrm>
        </p:spPr>
        <p:txBody>
          <a:bodyPr/>
          <a:lstStyle/>
          <a:p>
            <a:pPr marL="0" indent="539750" algn="just">
              <a:buNone/>
            </a:pPr>
            <a:r>
              <a:rPr lang="ru-RU" sz="2400" dirty="0">
                <a:solidFill>
                  <a:srgbClr val="002060"/>
                </a:solidFill>
              </a:rPr>
              <a:t>Граждане РФ имеют определенные права и обязанности в сфере экологического права урегулированные законом РФ «Об охране окружающей среды»</a:t>
            </a:r>
          </a:p>
          <a:p>
            <a:pPr marL="0" indent="539750" algn="just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747026"/>
              </p:ext>
            </p:extLst>
          </p:nvPr>
        </p:nvGraphicFramePr>
        <p:xfrm>
          <a:off x="179512" y="2204864"/>
          <a:ext cx="8735888" cy="430916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52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4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00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Граждане РФ имеют право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Граждане РФ обязаны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196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</a:rPr>
                        <a:t>На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охрану здоровья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от 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неблагоприятного воздействия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окружающей природной среды;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Мероприятия 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по предотвращению экологически вредной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деятельности;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Государственный 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контроль за состоянием окружающей природной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среды;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На 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проживание в экологически благоприятных условиях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;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Создавать природоохранные организации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</a:rPr>
                        <a:t>Принимать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участие в охране окружающей природной </a:t>
                      </a: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среды;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2000" b="1" baseline="0" dirty="0">
                          <a:solidFill>
                            <a:srgbClr val="FF0000"/>
                          </a:solidFill>
                        </a:rPr>
                        <a:t>Соблюдать нормы природоохранительного законодательства и </a:t>
                      </a:r>
                      <a:r>
                        <a:rPr lang="ru-RU" sz="2000" b="1" baseline="0" dirty="0">
                          <a:solidFill>
                            <a:srgbClr val="002060"/>
                          </a:solidFill>
                        </a:rPr>
                        <a:t>установленные нормативы качества природной среды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359598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180298"/>
              </p:ext>
            </p:extLst>
          </p:nvPr>
        </p:nvGraphicFramePr>
        <p:xfrm>
          <a:off x="323528" y="332656"/>
          <a:ext cx="8363272" cy="61533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6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78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</a:rPr>
                        <a:t>Граждане РФ имеют право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55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Участвовать в митингах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</a:rPr>
                        <a:t>,</a:t>
                      </a:r>
                      <a:r>
                        <a:rPr lang="ru-RU" sz="2400" b="1" baseline="0" dirty="0">
                          <a:solidFill>
                            <a:srgbClr val="002060"/>
                          </a:solidFill>
                        </a:rPr>
                        <a:t> собраниях, шествиях, пикетах, референдумах </a:t>
                      </a:r>
                      <a:r>
                        <a:rPr lang="ru-RU" sz="2400" b="1" baseline="0" dirty="0">
                          <a:solidFill>
                            <a:srgbClr val="FF0000"/>
                          </a:solidFill>
                        </a:rPr>
                        <a:t>по охране природы;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2400" b="1" baseline="0" dirty="0">
                          <a:solidFill>
                            <a:srgbClr val="FF0000"/>
                          </a:solidFill>
                        </a:rPr>
                        <a:t>Обращаться в соответствующие органы с запросами </a:t>
                      </a:r>
                      <a:r>
                        <a:rPr lang="ru-RU" sz="2400" b="1" baseline="0" dirty="0">
                          <a:solidFill>
                            <a:srgbClr val="002060"/>
                          </a:solidFill>
                        </a:rPr>
                        <a:t>о предоставлении информации о состоянии окружающей природной среды и принятых по ее охране мерах;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2400" b="1" baseline="0" dirty="0">
                          <a:solidFill>
                            <a:srgbClr val="FF0000"/>
                          </a:solidFill>
                        </a:rPr>
                        <a:t>Обращаться в административном или судебном  порядке  с требованием отмены решений </a:t>
                      </a:r>
                      <a:r>
                        <a:rPr lang="ru-RU" sz="2400" b="1" baseline="0" dirty="0">
                          <a:solidFill>
                            <a:srgbClr val="002060"/>
                          </a:solidFill>
                        </a:rPr>
                        <a:t>по строительству и эксплуатации объектов, оказывающих вредное воздействие;</a:t>
                      </a:r>
                    </a:p>
                    <a:p>
                      <a:pPr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2400" b="1" baseline="0" dirty="0">
                          <a:solidFill>
                            <a:srgbClr val="FF0000"/>
                          </a:solidFill>
                        </a:rPr>
                        <a:t>На возмещение вреда</a:t>
                      </a:r>
                      <a:r>
                        <a:rPr lang="ru-RU" sz="2400" b="1" baseline="0" dirty="0">
                          <a:solidFill>
                            <a:srgbClr val="002060"/>
                          </a:solidFill>
                        </a:rPr>
                        <a:t>, причиненного экологическим правонарушением.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809940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472518" cy="1143000"/>
          </a:xfrm>
        </p:spPr>
        <p:txBody>
          <a:bodyPr>
            <a:normAutofit fontScale="90000"/>
          </a:bodyPr>
          <a:lstStyle/>
          <a:p>
            <a:b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0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Благоприятная окружающая среда</a:t>
            </a:r>
            <a:r>
              <a:rPr lang="ru-RU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142984"/>
            <a:ext cx="6500826" cy="4071966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Благоприятная окружающая среда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это среда, качество которой обеспечивает устойчивое функционирование естественных экологических систем, природных и природно-антропогенных объектов.</a:t>
            </a:r>
          </a:p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Благоприятная окружающая среда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это среда, которая соответствует нормативам, установленным экологическим законодательством.</a:t>
            </a:r>
          </a:p>
          <a:p>
            <a:endParaRPr lang="ru-RU" dirty="0"/>
          </a:p>
        </p:txBody>
      </p:sp>
      <p:pic>
        <p:nvPicPr>
          <p:cNvPr id="4" name="Picture 4" descr="http://www.bookin.org.ru/book/3338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98142"/>
            <a:ext cx="2356571" cy="35024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26" y="4857760"/>
            <a:ext cx="8786874" cy="16430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5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Экологическое нормирование </a:t>
            </a:r>
            <a:r>
              <a:rPr lang="ru-RU" sz="25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– закреплённые в правовых документах экологические критерии (нормативы) предельно допустимого химического, физического и биологического воздействия на среду.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62800" cy="533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800000"/>
                </a:solidFill>
              </a:rPr>
              <a:t>Экологическое правонарушение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66800"/>
            <a:ext cx="8731696" cy="5791200"/>
          </a:xfrm>
        </p:spPr>
        <p:txBody>
          <a:bodyPr>
            <a:normAutofit fontScale="92500"/>
          </a:bodyPr>
          <a:lstStyle/>
          <a:p>
            <a:r>
              <a:rPr lang="ru-RU" sz="2800" b="1" i="1" u="sng" dirty="0">
                <a:solidFill>
                  <a:srgbClr val="800000"/>
                </a:solidFill>
              </a:rPr>
              <a:t>Экологическое правонарушение </a:t>
            </a:r>
            <a:r>
              <a:rPr lang="ru-RU" sz="2800" b="1" dirty="0">
                <a:solidFill>
                  <a:srgbClr val="002060"/>
                </a:solidFill>
              </a:rPr>
              <a:t>– виновное противоправное деяние, нарушающее природоохранительное законодательство и причиняющее вред окружающей природной среде и здоровью человека.</a:t>
            </a:r>
          </a:p>
          <a:p>
            <a:r>
              <a:rPr lang="ru-RU" sz="2800" b="1" i="1" u="sng" dirty="0">
                <a:solidFill>
                  <a:srgbClr val="800000"/>
                </a:solidFill>
              </a:rPr>
              <a:t>Экологические преступлени</a:t>
            </a:r>
            <a:r>
              <a:rPr lang="ru-RU" sz="2800" b="1" u="sng" dirty="0">
                <a:solidFill>
                  <a:srgbClr val="800000"/>
                </a:solidFill>
              </a:rPr>
              <a:t>я</a:t>
            </a:r>
            <a:r>
              <a:rPr lang="ru-RU" sz="2800" b="1" dirty="0">
                <a:solidFill>
                  <a:srgbClr val="002060"/>
                </a:solidFill>
              </a:rPr>
              <a:t> –наносящие наибольший ущерб и являющиеся самыми опасными, закреплены в Уголовном кодексе(например):</a:t>
            </a: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</a:rPr>
              <a:t> -  </a:t>
            </a:r>
            <a:r>
              <a:rPr lang="ru-RU" sz="2800" b="1" i="1" dirty="0">
                <a:solidFill>
                  <a:srgbClr val="660033"/>
                </a:solidFill>
              </a:rPr>
              <a:t>уничтожение или повреждение лесов</a:t>
            </a:r>
            <a:r>
              <a:rPr lang="ru-RU" sz="2800" b="1" dirty="0">
                <a:solidFill>
                  <a:srgbClr val="002060"/>
                </a:solidFill>
              </a:rPr>
              <a:t>(ст.261 УК);</a:t>
            </a:r>
          </a:p>
          <a:p>
            <a:pPr>
              <a:buFontTx/>
              <a:buChar char="-"/>
            </a:pPr>
            <a:r>
              <a:rPr lang="ru-RU" sz="2800" b="1" i="1" dirty="0">
                <a:solidFill>
                  <a:srgbClr val="660033"/>
                </a:solidFill>
              </a:rPr>
              <a:t>незаконная охота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(ст.258 УК);</a:t>
            </a:r>
          </a:p>
          <a:p>
            <a:pPr>
              <a:buFontTx/>
              <a:buChar char="-"/>
            </a:pPr>
            <a:r>
              <a:rPr lang="ru-RU" sz="2800" b="1" i="1" dirty="0">
                <a:solidFill>
                  <a:srgbClr val="660033"/>
                </a:solidFill>
              </a:rPr>
              <a:t>загрязнение водоемов и воздуха </a:t>
            </a:r>
            <a:r>
              <a:rPr lang="ru-RU" sz="2800" b="1" dirty="0">
                <a:solidFill>
                  <a:srgbClr val="002060"/>
                </a:solidFill>
              </a:rPr>
              <a:t>(ст.250-252 УК);</a:t>
            </a:r>
          </a:p>
          <a:p>
            <a:pPr>
              <a:buFontTx/>
              <a:buChar char="-"/>
            </a:pPr>
            <a:r>
              <a:rPr lang="ru-RU" sz="2800" b="1" i="1" dirty="0">
                <a:solidFill>
                  <a:srgbClr val="660033"/>
                </a:solidFill>
              </a:rPr>
              <a:t>нарушение режима особо охраняемых природных территорий и объектов</a:t>
            </a:r>
            <a:r>
              <a:rPr lang="ru-RU" sz="2800" b="1" dirty="0">
                <a:solidFill>
                  <a:srgbClr val="002060"/>
                </a:solidFill>
              </a:rPr>
              <a:t> (ст.262 УК) и др.</a:t>
            </a:r>
          </a:p>
          <a:p>
            <a:pPr>
              <a:buFontTx/>
              <a:buChar char="-"/>
            </a:pPr>
            <a:endParaRPr lang="ru-RU" sz="2800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65913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3857652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Экологические правонарушения</a:t>
            </a:r>
          </a:p>
        </p:txBody>
      </p:sp>
      <p:pic>
        <p:nvPicPr>
          <p:cNvPr id="4" name="Picture 1" descr="index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7900" y="0"/>
            <a:ext cx="2736410" cy="200024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  <a:softEdge rad="1125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Picture 3" descr="sval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2382097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img127712165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" y="1785926"/>
            <a:ext cx="2357422" cy="17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0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71876"/>
            <a:ext cx="2357422" cy="1625090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</p:spPr>
      </p:pic>
      <p:pic>
        <p:nvPicPr>
          <p:cNvPr id="25604" name="Picture 4" descr="вырубка лес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5143512"/>
            <a:ext cx="2331119" cy="1714488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71736" y="2071678"/>
            <a:ext cx="6572264" cy="4500594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Несанкционированные свалки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Истощение  почвы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Порча 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Браконьерство 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Лесные пожары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Загрязнение воздуха, воды 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Незаконная порубка леса</a:t>
            </a:r>
          </a:p>
          <a:p>
            <a:r>
              <a:rPr lang="ru-RU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Строительство объектов в природоохранной зоне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0480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483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Bookman Old Style</vt:lpstr>
      <vt:lpstr>Calibri</vt:lpstr>
      <vt:lpstr>Times New Roman</vt:lpstr>
      <vt:lpstr>Wingdings</vt:lpstr>
      <vt:lpstr>Тема Office</vt:lpstr>
      <vt:lpstr> </vt:lpstr>
      <vt:lpstr>Презентация PowerPoint</vt:lpstr>
      <vt:lpstr>           Понятие экологического права</vt:lpstr>
      <vt:lpstr>Источники  экологического права </vt:lpstr>
      <vt:lpstr>      Участники  экологических правоотношений</vt:lpstr>
      <vt:lpstr>Презентация PowerPoint</vt:lpstr>
      <vt:lpstr> Благоприятная окружающая среда  </vt:lpstr>
      <vt:lpstr>Экологическое правонарушение</vt:lpstr>
      <vt:lpstr>Экологические правонарушения</vt:lpstr>
      <vt:lpstr>Виды ответственности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Hp-home</cp:lastModifiedBy>
  <cp:revision>40</cp:revision>
  <dcterms:created xsi:type="dcterms:W3CDTF">2016-03-15T19:24:10Z</dcterms:created>
  <dcterms:modified xsi:type="dcterms:W3CDTF">2022-11-29T18:12:23Z</dcterms:modified>
</cp:coreProperties>
</file>