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4" r:id="rId4"/>
    <p:sldId id="260" r:id="rId5"/>
    <p:sldId id="262" r:id="rId6"/>
    <p:sldId id="265" r:id="rId7"/>
    <p:sldId id="266" r:id="rId8"/>
    <p:sldId id="267" r:id="rId9"/>
    <p:sldId id="268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17E65-FCD0-4007-AA31-0D65CFB500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9104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90898-375C-4074-9A87-F4D486E8A1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6299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F51FB-F8A8-4D31-925C-8F9755CE1A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3156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E0336-DBD4-4242-9778-DD44B2EB21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5031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96C47-8962-4D2B-B882-6562C69421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4481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A12D2-F00A-4516-BBE2-1D1C552EB4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4472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244D7-47CA-4A85-98AF-90EC47880A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0145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2E3CB-611D-40B4-A4B8-C942A54539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6324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69FA08-E7D5-49C7-B079-188AA03482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6599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28A07-322A-4DED-A4EA-F564148829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311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75ACE8-0015-49FD-AF2B-A166B40642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0155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57E0209-8C5D-4609-9113-EF43F53128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51816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altLang="ru-RU" sz="60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«Экологическая</a:t>
            </a:r>
            <a:br>
              <a:rPr lang="ru-RU" altLang="ru-RU" sz="60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altLang="ru-RU" sz="60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поделка – игрушка «</a:t>
            </a:r>
            <a:r>
              <a:rPr lang="ru-RU" altLang="ru-RU" sz="6000" b="1" i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ТРАВЯНЧИК»</a:t>
            </a:r>
            <a:br>
              <a:rPr lang="ru-RU" altLang="ru-RU" sz="6000" b="1" i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br>
              <a:rPr lang="ru-RU" altLang="ru-RU" sz="6000" b="1" i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br>
              <a:rPr lang="en-US" altLang="ru-RU" sz="20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altLang="ru-RU" sz="20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педагог дополнительного образования МАУДО «ЦДОД «Дар» Овчинникова Валентина Валерьевна</a:t>
            </a:r>
            <a:endParaRPr lang="ru-RU" altLang="ru-RU" sz="6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22AAEF5-AFE7-7AF0-0BC0-69FE99607BD2}"/>
              </a:ext>
            </a:extLst>
          </p:cNvPr>
          <p:cNvSpPr txBox="1"/>
          <p:nvPr/>
        </p:nvSpPr>
        <p:spPr>
          <a:xfrm>
            <a:off x="457200" y="2609644"/>
            <a:ext cx="8686800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“Скажи мне – я забуду,</a:t>
            </a:r>
            <a:br>
              <a:rPr lang="ru-RU" sz="4400" b="1" dirty="0"/>
            </a:br>
            <a:r>
              <a:rPr lang="ru-RU" sz="4400" b="1" dirty="0"/>
              <a:t>Покажи мне – я запомню,</a:t>
            </a:r>
            <a:br>
              <a:rPr lang="ru-RU" sz="4400" b="1" dirty="0"/>
            </a:br>
            <a:r>
              <a:rPr lang="ru-RU" sz="4400" b="1" dirty="0"/>
              <a:t>Дай мне сделать это -</a:t>
            </a:r>
            <a:br>
              <a:rPr lang="ru-RU" sz="4400" b="1" dirty="0"/>
            </a:br>
            <a:r>
              <a:rPr lang="ru-RU" sz="4400" b="1" dirty="0"/>
              <a:t>и это станет моим навсегда.”</a:t>
            </a:r>
            <a:br>
              <a:rPr lang="ru-RU" sz="4400" b="1" dirty="0"/>
            </a:br>
            <a:br>
              <a:rPr lang="ru-RU" sz="4400" b="1" dirty="0"/>
            </a:br>
            <a:r>
              <a:rPr lang="ru-RU" sz="1000" b="1" dirty="0"/>
              <a:t>(Китайская мудрость)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94403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52400" y="76200"/>
            <a:ext cx="4724400" cy="1752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altLang="ru-RU" sz="2800" dirty="0">
                <a:ln w="11430">
                  <a:solidFill>
                    <a:srgbClr val="0070C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изготовления </a:t>
            </a:r>
            <a:r>
              <a:rPr lang="ru-RU" altLang="ru-RU" sz="2800" dirty="0" err="1">
                <a:ln w="11430">
                  <a:solidFill>
                    <a:srgbClr val="0070C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травянчика</a:t>
            </a:r>
            <a:r>
              <a:rPr lang="ru-RU" altLang="ru-RU" sz="2800" dirty="0">
                <a:ln w="11430">
                  <a:solidFill>
                    <a:srgbClr val="0070C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нам потребуется:</a:t>
            </a:r>
            <a:br>
              <a:rPr lang="ru-RU" altLang="ru-RU" sz="2800" dirty="0">
                <a:ln w="11430">
                  <a:solidFill>
                    <a:srgbClr val="0070C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altLang="ru-RU" dirty="0">
                <a:ln w="11430">
                  <a:solidFill>
                    <a:srgbClr val="0070C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br>
              <a:rPr lang="ru-RU" altLang="ru-RU" dirty="0">
                <a:ln w="11430">
                  <a:solidFill>
                    <a:srgbClr val="0070C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altLang="ru-RU" dirty="0">
              <a:ln w="11430">
                <a:solidFill>
                  <a:srgbClr val="0070C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99" name="Текст 3"/>
          <p:cNvSpPr>
            <a:spLocks noGrp="1"/>
          </p:cNvSpPr>
          <p:nvPr>
            <p:ph type="body" sz="half" idx="2"/>
          </p:nvPr>
        </p:nvSpPr>
        <p:spPr>
          <a:xfrm>
            <a:off x="228600" y="2057400"/>
            <a:ext cx="3008313" cy="4724400"/>
          </a:xfrm>
        </p:spPr>
        <p:txBody>
          <a:bodyPr/>
          <a:lstStyle/>
          <a:p>
            <a:r>
              <a:rPr lang="ru-RU" altLang="ru-RU" sz="2000" b="1" dirty="0"/>
              <a:t>1. </a:t>
            </a:r>
            <a:r>
              <a:rPr lang="ru-RU" altLang="ru-RU" sz="2000" dirty="0"/>
              <a:t>Опил. </a:t>
            </a:r>
          </a:p>
          <a:p>
            <a:r>
              <a:rPr lang="ru-RU" altLang="ru-RU" sz="2000" b="1" dirty="0"/>
              <a:t>2. </a:t>
            </a:r>
            <a:r>
              <a:rPr lang="ru-RU" altLang="ru-RU" sz="2000" dirty="0"/>
              <a:t>Семена злаков (ячмень, пшеница) или семена газонной травы.</a:t>
            </a:r>
          </a:p>
          <a:p>
            <a:r>
              <a:rPr lang="ru-RU" altLang="ru-RU" sz="2000" b="1" dirty="0"/>
              <a:t>3. </a:t>
            </a:r>
            <a:r>
              <a:rPr lang="ru-RU" altLang="ru-RU" sz="2000" dirty="0"/>
              <a:t>Капроновые следки.</a:t>
            </a:r>
          </a:p>
          <a:p>
            <a:r>
              <a:rPr lang="ru-RU" altLang="ru-RU" sz="2000" b="1" dirty="0"/>
              <a:t>4. </a:t>
            </a:r>
            <a:r>
              <a:rPr lang="ru-RU" altLang="ru-RU" sz="2000" dirty="0"/>
              <a:t>Ножницы.</a:t>
            </a:r>
          </a:p>
          <a:p>
            <a:r>
              <a:rPr lang="ru-RU" altLang="ru-RU" sz="2000" b="1" dirty="0"/>
              <a:t>5. </a:t>
            </a:r>
            <a:r>
              <a:rPr lang="ru-RU" altLang="ru-RU" sz="2000" dirty="0"/>
              <a:t>Нитки.</a:t>
            </a:r>
          </a:p>
          <a:p>
            <a:r>
              <a:rPr lang="ru-RU" altLang="ru-RU" sz="2000" b="1" dirty="0"/>
              <a:t>6.  </a:t>
            </a:r>
            <a:r>
              <a:rPr lang="ru-RU" altLang="ru-RU" sz="2000" dirty="0"/>
              <a:t>Декоративные материалы.</a:t>
            </a:r>
          </a:p>
          <a:p>
            <a:endParaRPr lang="ru-RU" altLang="ru-RU" dirty="0"/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5050" y="1371600"/>
            <a:ext cx="5340350" cy="5257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4"/>
          <p:cNvSpPr>
            <a:spLocks noGrp="1"/>
          </p:cNvSpPr>
          <p:nvPr>
            <p:ph type="title"/>
          </p:nvPr>
        </p:nvSpPr>
        <p:spPr>
          <a:xfrm>
            <a:off x="228600" y="0"/>
            <a:ext cx="5562600" cy="17526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/>
            <a:r>
              <a:rPr lang="ru-RU" altLang="ru-RU" sz="32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Пошаговый процесс изготовления </a:t>
            </a:r>
            <a:r>
              <a:rPr lang="ru-RU" altLang="ru-RU" sz="320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травянчика</a:t>
            </a:r>
            <a:br>
              <a:rPr lang="ru-RU" altLang="ru-RU" sz="32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altLang="ru-RU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123" name="Текст 5"/>
          <p:cNvSpPr>
            <a:spLocks noGrp="1"/>
          </p:cNvSpPr>
          <p:nvPr>
            <p:ph type="body" sz="half" idx="2"/>
          </p:nvPr>
        </p:nvSpPr>
        <p:spPr>
          <a:xfrm>
            <a:off x="152400" y="1981200"/>
            <a:ext cx="3429000" cy="4724400"/>
          </a:xfrm>
        </p:spPr>
        <p:txBody>
          <a:bodyPr/>
          <a:lstStyle/>
          <a:p>
            <a:pPr eaLnBrk="1" hangingPunct="1"/>
            <a:r>
              <a:rPr lang="ru-RU" alt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1.</a:t>
            </a:r>
            <a:r>
              <a:rPr lang="ru-RU" altLang="ru-RU" sz="1800" dirty="0"/>
              <a:t> </a:t>
            </a:r>
            <a:r>
              <a:rPr lang="ru-RU" altLang="ru-RU" sz="2000" dirty="0"/>
              <a:t>Приступим к изготовлению нашего </a:t>
            </a:r>
            <a:r>
              <a:rPr lang="ru-RU" altLang="ru-RU" sz="2000" dirty="0" err="1"/>
              <a:t>травянчика</a:t>
            </a:r>
            <a:r>
              <a:rPr lang="ru-RU" altLang="ru-RU" sz="2000" dirty="0"/>
              <a:t>. Сначала мы будем делать тело. </a:t>
            </a:r>
          </a:p>
          <a:p>
            <a:pPr eaLnBrk="1" hangingPunct="1"/>
            <a:endParaRPr lang="ru-RU" altLang="ru-RU" b="1" i="1" dirty="0"/>
          </a:p>
        </p:txBody>
      </p:sp>
      <p:pic>
        <p:nvPicPr>
          <p:cNvPr id="512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7600" y="1676400"/>
            <a:ext cx="5257800" cy="4953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3074A7-6073-3440-12FA-A018516AA4FA}"/>
              </a:ext>
            </a:extLst>
          </p:cNvPr>
          <p:cNvSpPr txBox="1"/>
          <p:nvPr/>
        </p:nvSpPr>
        <p:spPr>
          <a:xfrm>
            <a:off x="228600" y="3581400"/>
            <a:ext cx="3124200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2.</a:t>
            </a:r>
            <a:r>
              <a:rPr lang="ru-RU" altLang="ru-RU" sz="2000" dirty="0"/>
              <a:t> </a:t>
            </a:r>
            <a:r>
              <a:rPr lang="ru-RU" altLang="ru-RU" dirty="0"/>
              <a:t>Б</a:t>
            </a:r>
            <a:r>
              <a:rPr lang="ru-RU" altLang="ru-RU" sz="1800" dirty="0"/>
              <a:t>ерем семена газонной травы. Семена распределяем в том месте, где вы планируете, чтобы у вас росла травка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Текст 3"/>
          <p:cNvSpPr>
            <a:spLocks noGrp="1"/>
          </p:cNvSpPr>
          <p:nvPr>
            <p:ph type="body" sz="half" idx="2"/>
          </p:nvPr>
        </p:nvSpPr>
        <p:spPr>
          <a:xfrm>
            <a:off x="5257800" y="2895600"/>
            <a:ext cx="3733800" cy="3733800"/>
          </a:xfrm>
        </p:spPr>
        <p:txBody>
          <a:bodyPr/>
          <a:lstStyle/>
          <a:p>
            <a:pPr eaLnBrk="1" hangingPunct="1"/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3.</a:t>
            </a:r>
            <a:r>
              <a:rPr lang="ru-RU" altLang="ru-RU" sz="2400" dirty="0"/>
              <a:t> </a:t>
            </a:r>
            <a:r>
              <a:rPr lang="ru-RU" altLang="ru-RU" sz="1800" dirty="0"/>
              <a:t>Теперь набиваем следок опилками. Опилок кладем побольше, не боимся приминать, чтоб побольше влезло.</a:t>
            </a:r>
          </a:p>
          <a:p>
            <a:pPr eaLnBrk="1" hangingPunct="1"/>
            <a:r>
              <a:rPr lang="ru-RU" altLang="ru-RU" sz="1800" dirty="0"/>
              <a:t>.</a:t>
            </a:r>
          </a:p>
          <a:p>
            <a:pPr eaLnBrk="1" hangingPunct="1"/>
            <a:endParaRPr lang="ru-RU" altLang="ru-RU" sz="1800" b="1" i="1" dirty="0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219200"/>
            <a:ext cx="4953000" cy="53340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Текст 3"/>
          <p:cNvSpPr>
            <a:spLocks noGrp="1"/>
          </p:cNvSpPr>
          <p:nvPr>
            <p:ph type="body" sz="half" idx="2"/>
          </p:nvPr>
        </p:nvSpPr>
        <p:spPr>
          <a:xfrm>
            <a:off x="304800" y="2895600"/>
            <a:ext cx="3886200" cy="3733800"/>
          </a:xfrm>
        </p:spPr>
        <p:txBody>
          <a:bodyPr/>
          <a:lstStyle/>
          <a:p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4. </a:t>
            </a:r>
            <a:r>
              <a:rPr lang="ru-RU" altLang="ru-RU" sz="2000" dirty="0"/>
              <a:t>Вот такие тяжеленькие мешочки у нас получились.</a:t>
            </a:r>
          </a:p>
          <a:p>
            <a:endParaRPr lang="ru-RU" altLang="ru-RU" sz="2000" dirty="0"/>
          </a:p>
          <a:p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5.</a:t>
            </a:r>
            <a:r>
              <a:rPr lang="ru-RU" altLang="ru-RU" sz="2000" dirty="0"/>
              <a:t> Когда наберется достаточно опилок, завязываем кончик следка нитками и ножницами обрезаем излишки.</a:t>
            </a:r>
          </a:p>
          <a:p>
            <a:endParaRPr lang="ru-RU" altLang="ru-RU" sz="2000" i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4800" y="1905000"/>
            <a:ext cx="4806950" cy="4724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Текст 3"/>
          <p:cNvSpPr>
            <a:spLocks noGrp="1"/>
          </p:cNvSpPr>
          <p:nvPr>
            <p:ph type="body" sz="half" idx="2"/>
          </p:nvPr>
        </p:nvSpPr>
        <p:spPr>
          <a:xfrm>
            <a:off x="4876800" y="1219200"/>
            <a:ext cx="4267200" cy="5410200"/>
          </a:xfrm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</a:t>
            </a:r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r>
              <a:rPr lang="ru-RU" altLang="ru-RU" sz="2000" dirty="0"/>
              <a:t>. Теперь начинаем формировать будущего </a:t>
            </a:r>
            <a:r>
              <a:rPr lang="ru-RU" altLang="ru-RU" sz="2000" dirty="0" err="1"/>
              <a:t>травянчика</a:t>
            </a:r>
            <a:r>
              <a:rPr lang="ru-RU" altLang="ru-RU" sz="2000" dirty="0"/>
              <a:t>. Это уже зависит от вашей фантазии. Отделили небольшое количество опилок, сделали, например, носик, завязали, затянули обрезком и лишнее отрезали. И так все что хотите: носики, ушки, лапки…</a:t>
            </a:r>
          </a:p>
          <a:p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7.</a:t>
            </a:r>
            <a:r>
              <a:rPr lang="ru-RU" altLang="ru-RU" sz="2000" dirty="0"/>
              <a:t> Вот, что в итоге у нас получилось .</a:t>
            </a:r>
          </a:p>
          <a:p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8.</a:t>
            </a:r>
            <a:r>
              <a:rPr lang="ru-RU" altLang="ru-RU" sz="2000" dirty="0"/>
              <a:t>  Оживляем наших малышей. Приклеиваем глазки, рисуем ротик. </a:t>
            </a:r>
          </a:p>
          <a:p>
            <a:r>
              <a:rPr lang="ru-RU" altLang="ru-RU" sz="2000" dirty="0"/>
              <a:t>По желанию раскрашиваем </a:t>
            </a:r>
            <a:r>
              <a:rPr lang="ru-RU" altLang="ru-RU" sz="2000" dirty="0" err="1"/>
              <a:t>травянчика</a:t>
            </a:r>
            <a:r>
              <a:rPr lang="ru-RU" altLang="ru-RU" sz="2000" dirty="0"/>
              <a:t> акриловыми красками.</a:t>
            </a:r>
          </a:p>
          <a:p>
            <a:endParaRPr lang="ru-RU" altLang="ru-RU" sz="16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447800"/>
            <a:ext cx="4572000" cy="51181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524000"/>
            <a:ext cx="3008313" cy="5029200"/>
          </a:xfrm>
        </p:spPr>
        <p:txBody>
          <a:bodyPr/>
          <a:lstStyle/>
          <a:p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9. </a:t>
            </a:r>
            <a:r>
              <a:rPr lang="ru-RU" altLang="ru-RU" sz="2000" dirty="0"/>
              <a:t>Теперь нужно замочить </a:t>
            </a:r>
            <a:r>
              <a:rPr lang="ru-RU" altLang="ru-RU" sz="2000" dirty="0" err="1"/>
              <a:t>травянчика</a:t>
            </a:r>
            <a:r>
              <a:rPr lang="ru-RU" altLang="ru-RU" sz="2000" dirty="0"/>
              <a:t> в воде на 1 час, чтобы он впитал в себя воду.</a:t>
            </a:r>
          </a:p>
          <a:p>
            <a:endParaRPr lang="ru-RU" altLang="ru-RU" sz="2000" dirty="0"/>
          </a:p>
          <a:p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10. </a:t>
            </a:r>
            <a:r>
              <a:rPr lang="ru-RU" altLang="ru-RU" sz="2000" dirty="0"/>
              <a:t>Поставить </a:t>
            </a:r>
            <a:r>
              <a:rPr lang="ru-RU" altLang="ru-RU" sz="2000" dirty="0" err="1"/>
              <a:t>травянчика</a:t>
            </a:r>
            <a:r>
              <a:rPr lang="ru-RU" altLang="ru-RU" sz="2000" dirty="0"/>
              <a:t> в тёплое и светлое место  и каждый день поливайте, чтобы он постоянно был во влажном состоянии.</a:t>
            </a:r>
          </a:p>
          <a:p>
            <a:endParaRPr lang="ru-RU" altLang="ru-RU" sz="2000" dirty="0"/>
          </a:p>
          <a:p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11. </a:t>
            </a:r>
            <a:r>
              <a:rPr lang="ru-RU" altLang="ru-RU" sz="2000" dirty="0"/>
              <a:t>Вот, что у нас получилось.</a:t>
            </a:r>
          </a:p>
          <a:p>
            <a:endParaRPr lang="ru-RU" altLang="ru-RU" dirty="0"/>
          </a:p>
        </p:txBody>
      </p:sp>
      <p:pic>
        <p:nvPicPr>
          <p:cNvPr id="5" name="Объект 4" descr="http://ped-kopilka.ru/images/15(110)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0"/>
            <a:ext cx="4521200" cy="3581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265" y="3067665"/>
            <a:ext cx="4572001" cy="3581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2743200"/>
            <a:ext cx="8534400" cy="1752600"/>
          </a:xfrm>
        </p:spPr>
        <p:txBody>
          <a:bodyPr>
            <a:prstTxWarp prst="textInflateTop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</a:t>
            </a:r>
          </a:p>
        </p:txBody>
      </p:sp>
      <p:pic>
        <p:nvPicPr>
          <p:cNvPr id="1026" name="Picture 2" descr="H:\Презентации\Анимашки\cveta-120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343400"/>
            <a:ext cx="21336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84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</TotalTime>
  <Words>331</Words>
  <Application>Microsoft Office PowerPoint</Application>
  <PresentationFormat>Экран (4:3)</PresentationFormat>
  <Paragraphs>27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Arial</vt:lpstr>
      <vt:lpstr>Оформление по умолчанию</vt:lpstr>
      <vt:lpstr>«Экологическая  поделка – игрушка «ТРАВЯНЧИК»   педагог дополнительного образования МАУДО «ЦДОД «Дар» Овчинникова Валентина Валерьевна</vt:lpstr>
      <vt:lpstr>Презентация PowerPoint</vt:lpstr>
      <vt:lpstr>Для изготовления травянчика нам потребуется:   </vt:lpstr>
      <vt:lpstr>Пошаговый процесс изготовления травянчика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Екатерина</dc:creator>
  <cp:lastModifiedBy>Валентина</cp:lastModifiedBy>
  <cp:revision>28</cp:revision>
  <cp:lastPrinted>1601-01-01T00:00:00Z</cp:lastPrinted>
  <dcterms:created xsi:type="dcterms:W3CDTF">1601-01-01T00:00:00Z</dcterms:created>
  <dcterms:modified xsi:type="dcterms:W3CDTF">2022-12-02T07:29:10Z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